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A7966-1605-4A8E-BDC9-A19F2EC53BA3}" type="datetimeFigureOut">
              <a:rPr lang="en-US" smtClean="0"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599B4-34E9-4270-9B8F-27AA74834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.wmf"/><Relationship Id="rId10" Type="http://schemas.openxmlformats.org/officeDocument/2006/relationships/slide" Target="slide8.xml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.wmf"/><Relationship Id="rId10" Type="http://schemas.openxmlformats.org/officeDocument/2006/relationships/slide" Target="slide8.xml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slide" Target="slide8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slide" Target="slide8.xml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85066" y="1295400"/>
            <a:ext cx="8531225" cy="606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6000" dirty="0" smtClean="0"/>
              <a:t>Projection of Point and Line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81000" y="3048000"/>
            <a:ext cx="3584575" cy="30051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Prepared by</a:t>
            </a:r>
          </a:p>
          <a:p>
            <a:pPr marL="0" indent="0">
              <a:buNone/>
              <a:defRPr/>
            </a:pPr>
            <a:r>
              <a:rPr lang="en-US" dirty="0" err="1" smtClean="0"/>
              <a:t>Aghera</a:t>
            </a:r>
            <a:r>
              <a:rPr lang="en-US" dirty="0" smtClean="0"/>
              <a:t> </a:t>
            </a:r>
            <a:r>
              <a:rPr lang="en-US" dirty="0"/>
              <a:t>Nikhil (130540119003)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Thesiya</a:t>
            </a:r>
            <a:r>
              <a:rPr lang="en-US" dirty="0" smtClean="0"/>
              <a:t> </a:t>
            </a:r>
            <a:r>
              <a:rPr lang="en-US" dirty="0" err="1" smtClean="0"/>
              <a:t>Fenish</a:t>
            </a:r>
            <a:r>
              <a:rPr lang="en-US" dirty="0"/>
              <a:t> (130540119107)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Cholera </a:t>
            </a:r>
            <a:r>
              <a:rPr lang="en-US" dirty="0"/>
              <a:t>Harsh (130540119020)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 err="1" smtClean="0"/>
              <a:t>Darsandiya</a:t>
            </a:r>
            <a:r>
              <a:rPr lang="en-US" dirty="0" smtClean="0"/>
              <a:t> </a:t>
            </a:r>
            <a:r>
              <a:rPr lang="en-US" dirty="0" err="1" smtClean="0"/>
              <a:t>Chirag</a:t>
            </a:r>
            <a:r>
              <a:rPr lang="en-US" dirty="0"/>
              <a:t> (130540119028)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8000"/>
            <a:ext cx="4038600" cy="30051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Guided By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Prof. </a:t>
            </a:r>
            <a:r>
              <a:rPr lang="en-US" dirty="0" err="1" smtClean="0"/>
              <a:t>Subhesh</a:t>
            </a:r>
            <a:r>
              <a:rPr lang="en-US" dirty="0" smtClean="0"/>
              <a:t> P. Patel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Mechanical </a:t>
            </a:r>
            <a:r>
              <a:rPr lang="en-US" dirty="0" err="1" smtClean="0"/>
              <a:t>Engg</a:t>
            </a:r>
            <a:r>
              <a:rPr lang="en-US" dirty="0" smtClean="0"/>
              <a:t>. Dept.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Darshan Institute of </a:t>
            </a:r>
            <a:r>
              <a:rPr lang="en-US" dirty="0" err="1" smtClean="0"/>
              <a:t>Engg</a:t>
            </a:r>
            <a:r>
              <a:rPr lang="en-US" dirty="0" smtClean="0"/>
              <a:t>. And Tech., Rajkot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663" y="1662113"/>
            <a:ext cx="1884362" cy="1419225"/>
            <a:chOff x="436" y="2112"/>
            <a:chExt cx="1247" cy="773"/>
          </a:xfrm>
        </p:grpSpPr>
        <p:sp>
          <p:nvSpPr>
            <p:cNvPr id="28823" name="Text Box 3"/>
            <p:cNvSpPr txBox="1">
              <a:spLocks noChangeArrowheads="1"/>
            </p:cNvSpPr>
            <p:nvPr/>
          </p:nvSpPr>
          <p:spPr bwMode="auto">
            <a:xfrm>
              <a:off x="436" y="2736"/>
              <a:ext cx="19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8824" name="Text Box 4"/>
            <p:cNvSpPr txBox="1">
              <a:spLocks noChangeArrowheads="1"/>
            </p:cNvSpPr>
            <p:nvPr/>
          </p:nvSpPr>
          <p:spPr bwMode="auto">
            <a:xfrm>
              <a:off x="1488" y="2112"/>
              <a:ext cx="19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20675" y="212725"/>
            <a:ext cx="2790825" cy="3444875"/>
            <a:chOff x="3857" y="1277"/>
            <a:chExt cx="1578" cy="1948"/>
          </a:xfrm>
        </p:grpSpPr>
        <p:sp>
          <p:nvSpPr>
            <p:cNvPr id="28820" name="AutoShape 6"/>
            <p:cNvSpPr>
              <a:spLocks noChangeArrowheads="1"/>
            </p:cNvSpPr>
            <p:nvPr/>
          </p:nvSpPr>
          <p:spPr bwMode="auto">
            <a:xfrm rot="5323066" flipV="1">
              <a:off x="3563" y="1615"/>
              <a:ext cx="1482" cy="805"/>
            </a:xfrm>
            <a:prstGeom prst="parallelogram">
              <a:avLst>
                <a:gd name="adj" fmla="val 60983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821" name="AutoShape 7"/>
            <p:cNvSpPr>
              <a:spLocks noChangeArrowheads="1"/>
            </p:cNvSpPr>
            <p:nvPr/>
          </p:nvSpPr>
          <p:spPr bwMode="auto">
            <a:xfrm rot="19742203" flipV="1">
              <a:off x="4013" y="2283"/>
              <a:ext cx="1422" cy="901"/>
            </a:xfrm>
            <a:prstGeom prst="parallelogram">
              <a:avLst>
                <a:gd name="adj" fmla="val 52279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2" name="Text Box 8"/>
            <p:cNvSpPr txBox="1">
              <a:spLocks noChangeArrowheads="1"/>
            </p:cNvSpPr>
            <p:nvPr/>
          </p:nvSpPr>
          <p:spPr bwMode="auto">
            <a:xfrm rot="-1716384">
              <a:off x="3857" y="1679"/>
              <a:ext cx="301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 i="1">
                  <a:latin typeface="Times New Roman" pitchFamily="18" charset="0"/>
                </a:rPr>
                <a:t>V.P.</a:t>
              </a:r>
            </a:p>
          </p:txBody>
        </p:sp>
        <p:graphicFrame>
          <p:nvGraphicFramePr>
            <p:cNvPr id="28675" name="Object 9"/>
            <p:cNvGraphicFramePr>
              <a:graphicFrameLocks noChangeAspect="1"/>
            </p:cNvGraphicFramePr>
            <p:nvPr/>
          </p:nvGraphicFramePr>
          <p:xfrm>
            <a:off x="4656" y="3116"/>
            <a:ext cx="205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CorelDRAW" r:id="rId4" imgW="668520" imgH="320400" progId="CorelDRAW.Graphic.11">
                    <p:embed/>
                  </p:oleObj>
                </mc:Choice>
                <mc:Fallback>
                  <p:oleObj name="CorelDRAW" r:id="rId4" imgW="668520" imgH="320400" progId="CorelDRAW.Graphic.11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56" y="3116"/>
                          <a:ext cx="205" cy="1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12775" y="944563"/>
            <a:ext cx="1960563" cy="1530350"/>
            <a:chOff x="351" y="555"/>
            <a:chExt cx="1094" cy="770"/>
          </a:xfrm>
        </p:grpSpPr>
        <p:sp>
          <p:nvSpPr>
            <p:cNvPr id="28815" name="Line 11"/>
            <p:cNvSpPr>
              <a:spLocks noChangeShapeType="1"/>
            </p:cNvSpPr>
            <p:nvPr/>
          </p:nvSpPr>
          <p:spPr bwMode="auto">
            <a:xfrm flipH="1" flipV="1">
              <a:off x="726" y="555"/>
              <a:ext cx="719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377888">
              <a:off x="351" y="1169"/>
              <a:ext cx="309" cy="156"/>
              <a:chOff x="1968" y="2544"/>
              <a:chExt cx="480" cy="240"/>
            </a:xfrm>
          </p:grpSpPr>
          <p:sp>
            <p:nvSpPr>
              <p:cNvPr id="28818" name="Line 13"/>
              <p:cNvSpPr>
                <a:spLocks noChangeShapeType="1"/>
              </p:cNvSpPr>
              <p:nvPr/>
            </p:nvSpPr>
            <p:spPr bwMode="auto">
              <a:xfrm flipH="1" flipV="1">
                <a:off x="1968" y="2544"/>
                <a:ext cx="48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Line 14"/>
              <p:cNvSpPr>
                <a:spLocks noChangeShapeType="1"/>
              </p:cNvSpPr>
              <p:nvPr/>
            </p:nvSpPr>
            <p:spPr bwMode="auto">
              <a:xfrm flipH="1" flipV="1">
                <a:off x="2172" y="264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17" name="Line 15"/>
            <p:cNvSpPr>
              <a:spLocks noChangeShapeType="1"/>
            </p:cNvSpPr>
            <p:nvPr/>
          </p:nvSpPr>
          <p:spPr bwMode="auto">
            <a:xfrm flipH="1" flipV="1">
              <a:off x="979" y="645"/>
              <a:ext cx="19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163638" y="1487488"/>
            <a:ext cx="1409700" cy="1497012"/>
            <a:chOff x="869" y="1762"/>
            <a:chExt cx="787" cy="753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869" y="1762"/>
              <a:ext cx="787" cy="753"/>
              <a:chOff x="658" y="828"/>
              <a:chExt cx="787" cy="753"/>
            </a:xfrm>
          </p:grpSpPr>
          <p:sp>
            <p:nvSpPr>
              <p:cNvPr id="28812" name="Line 18"/>
              <p:cNvSpPr>
                <a:spLocks noChangeShapeType="1"/>
              </p:cNvSpPr>
              <p:nvPr/>
            </p:nvSpPr>
            <p:spPr bwMode="auto">
              <a:xfrm>
                <a:off x="658" y="1342"/>
                <a:ext cx="0" cy="2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Line 19"/>
              <p:cNvSpPr>
                <a:spLocks noChangeShapeType="1"/>
              </p:cNvSpPr>
              <p:nvPr/>
            </p:nvSpPr>
            <p:spPr bwMode="auto">
              <a:xfrm>
                <a:off x="1445" y="828"/>
                <a:ext cx="0" cy="7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Line 20"/>
              <p:cNvSpPr>
                <a:spLocks noChangeShapeType="1"/>
              </p:cNvSpPr>
              <p:nvPr/>
            </p:nvSpPr>
            <p:spPr bwMode="auto">
              <a:xfrm>
                <a:off x="1445" y="1273"/>
                <a:ext cx="0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11" name="Line 21"/>
            <p:cNvSpPr>
              <a:spLocks noChangeShapeType="1"/>
            </p:cNvSpPr>
            <p:nvPr/>
          </p:nvSpPr>
          <p:spPr bwMode="auto">
            <a:xfrm>
              <a:off x="869" y="2310"/>
              <a:ext cx="0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2806700" y="2014538"/>
            <a:ext cx="850900" cy="390525"/>
            <a:chOff x="5263" y="2296"/>
            <a:chExt cx="481" cy="221"/>
          </a:xfrm>
        </p:grpSpPr>
        <p:sp>
          <p:nvSpPr>
            <p:cNvPr id="28808" name="Text Box 23"/>
            <p:cNvSpPr txBox="1">
              <a:spLocks noChangeArrowheads="1"/>
            </p:cNvSpPr>
            <p:nvPr/>
          </p:nvSpPr>
          <p:spPr bwMode="auto">
            <a:xfrm rot="1539104">
              <a:off x="5330" y="2296"/>
              <a:ext cx="41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For Fv</a:t>
              </a:r>
            </a:p>
          </p:txBody>
        </p:sp>
        <p:sp>
          <p:nvSpPr>
            <p:cNvPr id="28809" name="Line 24"/>
            <p:cNvSpPr>
              <a:spLocks noChangeShapeType="1"/>
            </p:cNvSpPr>
            <p:nvPr/>
          </p:nvSpPr>
          <p:spPr bwMode="auto">
            <a:xfrm flipH="1" flipV="1">
              <a:off x="5263" y="2363"/>
              <a:ext cx="277" cy="1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671513" y="2236788"/>
            <a:ext cx="1901825" cy="738187"/>
            <a:chOff x="384" y="1205"/>
            <a:chExt cx="1061" cy="372"/>
          </a:xfrm>
        </p:grpSpPr>
        <p:sp>
          <p:nvSpPr>
            <p:cNvPr id="28806" name="Line 26"/>
            <p:cNvSpPr>
              <a:spLocks noChangeShapeType="1"/>
            </p:cNvSpPr>
            <p:nvPr/>
          </p:nvSpPr>
          <p:spPr bwMode="auto">
            <a:xfrm>
              <a:off x="384" y="1427"/>
              <a:ext cx="269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7" name="Line 27"/>
            <p:cNvSpPr>
              <a:spLocks noChangeShapeType="1"/>
            </p:cNvSpPr>
            <p:nvPr/>
          </p:nvSpPr>
          <p:spPr bwMode="auto">
            <a:xfrm>
              <a:off x="726" y="1205"/>
              <a:ext cx="719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649288" y="944563"/>
            <a:ext cx="635000" cy="1733550"/>
            <a:chOff x="371" y="555"/>
            <a:chExt cx="355" cy="872"/>
          </a:xfrm>
        </p:grpSpPr>
        <p:sp>
          <p:nvSpPr>
            <p:cNvPr id="28804" name="Line 29"/>
            <p:cNvSpPr>
              <a:spLocks noChangeShapeType="1"/>
            </p:cNvSpPr>
            <p:nvPr/>
          </p:nvSpPr>
          <p:spPr bwMode="auto">
            <a:xfrm>
              <a:off x="726" y="555"/>
              <a:ext cx="0" cy="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Line 30"/>
            <p:cNvSpPr>
              <a:spLocks noChangeShapeType="1"/>
            </p:cNvSpPr>
            <p:nvPr/>
          </p:nvSpPr>
          <p:spPr bwMode="auto">
            <a:xfrm>
              <a:off x="371" y="1154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381000" y="669925"/>
            <a:ext cx="1012825" cy="1528763"/>
            <a:chOff x="3891" y="1536"/>
            <a:chExt cx="573" cy="864"/>
          </a:xfrm>
        </p:grpSpPr>
        <p:sp>
          <p:nvSpPr>
            <p:cNvPr id="28802" name="Text Box 32"/>
            <p:cNvSpPr txBox="1">
              <a:spLocks noChangeArrowheads="1"/>
            </p:cNvSpPr>
            <p:nvPr/>
          </p:nvSpPr>
          <p:spPr bwMode="auto">
            <a:xfrm>
              <a:off x="3891" y="2210"/>
              <a:ext cx="194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8803" name="Text Box 33"/>
            <p:cNvSpPr txBox="1">
              <a:spLocks noChangeArrowheads="1"/>
            </p:cNvSpPr>
            <p:nvPr/>
          </p:nvSpPr>
          <p:spPr bwMode="auto">
            <a:xfrm>
              <a:off x="4263" y="1536"/>
              <a:ext cx="20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b’</a:t>
              </a:r>
            </a:p>
          </p:txBody>
        </p:sp>
      </p:grp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1016000" y="2844800"/>
            <a:ext cx="1743075" cy="377825"/>
            <a:chOff x="4250" y="2765"/>
            <a:chExt cx="986" cy="214"/>
          </a:xfrm>
        </p:grpSpPr>
        <p:sp>
          <p:nvSpPr>
            <p:cNvPr id="28800" name="Text Box 35"/>
            <p:cNvSpPr txBox="1">
              <a:spLocks noChangeArrowheads="1"/>
            </p:cNvSpPr>
            <p:nvPr/>
          </p:nvSpPr>
          <p:spPr bwMode="auto">
            <a:xfrm>
              <a:off x="4250" y="2765"/>
              <a:ext cx="15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8801" name="Text Box 36"/>
            <p:cNvSpPr txBox="1">
              <a:spLocks noChangeArrowheads="1"/>
            </p:cNvSpPr>
            <p:nvPr/>
          </p:nvSpPr>
          <p:spPr bwMode="auto">
            <a:xfrm>
              <a:off x="5074" y="2789"/>
              <a:ext cx="162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820738" y="1211263"/>
            <a:ext cx="2006600" cy="1516062"/>
            <a:chOff x="4139" y="1842"/>
            <a:chExt cx="1135" cy="857"/>
          </a:xfrm>
        </p:grpSpPr>
        <p:sp>
          <p:nvSpPr>
            <p:cNvPr id="28797" name="Line 38"/>
            <p:cNvSpPr>
              <a:spLocks noChangeShapeType="1"/>
            </p:cNvSpPr>
            <p:nvPr/>
          </p:nvSpPr>
          <p:spPr bwMode="auto">
            <a:xfrm flipV="1">
              <a:off x="4333" y="1998"/>
              <a:ext cx="798" cy="577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Text Box 39"/>
            <p:cNvSpPr txBox="1">
              <a:spLocks noChangeArrowheads="1"/>
            </p:cNvSpPr>
            <p:nvPr/>
          </p:nvSpPr>
          <p:spPr bwMode="auto">
            <a:xfrm>
              <a:off x="5093" y="1842"/>
              <a:ext cx="181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8799" name="Text Box 40"/>
            <p:cNvSpPr txBox="1">
              <a:spLocks noChangeArrowheads="1"/>
            </p:cNvSpPr>
            <p:nvPr/>
          </p:nvSpPr>
          <p:spPr bwMode="auto">
            <a:xfrm>
              <a:off x="4139" y="2509"/>
              <a:ext cx="187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A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30238" y="1435100"/>
            <a:ext cx="1019175" cy="696913"/>
            <a:chOff x="4032" y="1968"/>
            <a:chExt cx="576" cy="394"/>
          </a:xfrm>
        </p:grpSpPr>
        <p:sp>
          <p:nvSpPr>
            <p:cNvPr id="28795" name="Line 42"/>
            <p:cNvSpPr>
              <a:spLocks noChangeShapeType="1"/>
            </p:cNvSpPr>
            <p:nvPr/>
          </p:nvSpPr>
          <p:spPr bwMode="auto">
            <a:xfrm flipV="1">
              <a:off x="4032" y="1968"/>
              <a:ext cx="576" cy="3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Text Box 43"/>
            <p:cNvSpPr txBox="1">
              <a:spLocks noChangeArrowheads="1"/>
            </p:cNvSpPr>
            <p:nvPr/>
          </p:nvSpPr>
          <p:spPr bwMode="auto">
            <a:xfrm>
              <a:off x="4136" y="2018"/>
              <a:ext cx="193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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1185863" y="2463800"/>
            <a:ext cx="673100" cy="485775"/>
            <a:chOff x="4346" y="2550"/>
            <a:chExt cx="381" cy="275"/>
          </a:xfrm>
        </p:grpSpPr>
        <p:sp>
          <p:nvSpPr>
            <p:cNvPr id="28793" name="Line 45"/>
            <p:cNvSpPr>
              <a:spLocks noChangeShapeType="1"/>
            </p:cNvSpPr>
            <p:nvPr/>
          </p:nvSpPr>
          <p:spPr bwMode="auto">
            <a:xfrm flipV="1">
              <a:off x="4346" y="2550"/>
              <a:ext cx="381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Text Box 46"/>
            <p:cNvSpPr txBox="1">
              <a:spLocks noChangeArrowheads="1"/>
            </p:cNvSpPr>
            <p:nvPr/>
          </p:nvSpPr>
          <p:spPr bwMode="auto">
            <a:xfrm>
              <a:off x="4437" y="2669"/>
              <a:ext cx="151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1790700" y="76200"/>
            <a:ext cx="742950" cy="882650"/>
            <a:chOff x="4688" y="1200"/>
            <a:chExt cx="420" cy="499"/>
          </a:xfrm>
        </p:grpSpPr>
        <p:sp>
          <p:nvSpPr>
            <p:cNvPr id="28791" name="Line 48"/>
            <p:cNvSpPr>
              <a:spLocks noChangeShapeType="1"/>
            </p:cNvSpPr>
            <p:nvPr/>
          </p:nvSpPr>
          <p:spPr bwMode="auto">
            <a:xfrm>
              <a:off x="4887" y="139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Text Box 49"/>
            <p:cNvSpPr txBox="1">
              <a:spLocks noChangeArrowheads="1"/>
            </p:cNvSpPr>
            <p:nvPr/>
          </p:nvSpPr>
          <p:spPr bwMode="auto">
            <a:xfrm>
              <a:off x="4688" y="1200"/>
              <a:ext cx="420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For Tv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623888" y="927100"/>
            <a:ext cx="676275" cy="1223963"/>
            <a:chOff x="4028" y="1681"/>
            <a:chExt cx="383" cy="692"/>
          </a:xfrm>
        </p:grpSpPr>
        <p:sp>
          <p:nvSpPr>
            <p:cNvPr id="28789" name="Line 51"/>
            <p:cNvSpPr>
              <a:spLocks noChangeShapeType="1"/>
            </p:cNvSpPr>
            <p:nvPr/>
          </p:nvSpPr>
          <p:spPr bwMode="auto">
            <a:xfrm flipH="1">
              <a:off x="4028" y="1681"/>
              <a:ext cx="383" cy="692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8790" name="Text Box 52"/>
            <p:cNvSpPr txBox="1">
              <a:spLocks noChangeArrowheads="1"/>
            </p:cNvSpPr>
            <p:nvPr/>
          </p:nvSpPr>
          <p:spPr bwMode="auto">
            <a:xfrm rot="-3580067">
              <a:off x="4005" y="1900"/>
              <a:ext cx="2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>
                  <a:latin typeface="Times New Roman" pitchFamily="18" charset="0"/>
                </a:rPr>
                <a:t>F.V</a:t>
              </a:r>
              <a:r>
                <a:rPr lang="en-US" sz="1400" i="1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1163638" y="2949575"/>
            <a:ext cx="1409700" cy="303213"/>
            <a:chOff x="4333" y="2825"/>
            <a:chExt cx="798" cy="171"/>
          </a:xfrm>
        </p:grpSpPr>
        <p:sp>
          <p:nvSpPr>
            <p:cNvPr id="28787" name="Line 54"/>
            <p:cNvSpPr>
              <a:spLocks noChangeShapeType="1"/>
            </p:cNvSpPr>
            <p:nvPr/>
          </p:nvSpPr>
          <p:spPr bwMode="auto">
            <a:xfrm>
              <a:off x="4333" y="2825"/>
              <a:ext cx="79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IN"/>
            </a:p>
          </p:txBody>
        </p:sp>
        <p:sp>
          <p:nvSpPr>
            <p:cNvPr id="28788" name="Text Box 55"/>
            <p:cNvSpPr txBox="1">
              <a:spLocks noChangeArrowheads="1"/>
            </p:cNvSpPr>
            <p:nvPr/>
          </p:nvSpPr>
          <p:spPr bwMode="auto">
            <a:xfrm>
              <a:off x="4649" y="2841"/>
              <a:ext cx="25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>
                  <a:latin typeface="Times New Roman" pitchFamily="18" charset="0"/>
                </a:rPr>
                <a:t>T.V.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5715000" y="107950"/>
            <a:ext cx="2851150" cy="3397250"/>
            <a:chOff x="2976" y="77"/>
            <a:chExt cx="1635" cy="1948"/>
          </a:xfrm>
        </p:grpSpPr>
        <p:grpSp>
          <p:nvGrpSpPr>
            <p:cNvPr id="20" name="Group 57"/>
            <p:cNvGrpSpPr>
              <a:grpSpLocks/>
            </p:cNvGrpSpPr>
            <p:nvPr/>
          </p:nvGrpSpPr>
          <p:grpSpPr bwMode="auto">
            <a:xfrm>
              <a:off x="2976" y="897"/>
              <a:ext cx="1067" cy="803"/>
              <a:chOff x="436" y="2112"/>
              <a:chExt cx="1248" cy="775"/>
            </a:xfrm>
          </p:grpSpPr>
          <p:sp>
            <p:nvSpPr>
              <p:cNvPr id="28785" name="Text Box 58"/>
              <p:cNvSpPr txBox="1">
                <a:spLocks noChangeArrowheads="1"/>
              </p:cNvSpPr>
              <p:nvPr/>
            </p:nvSpPr>
            <p:spPr bwMode="auto">
              <a:xfrm>
                <a:off x="436" y="2734"/>
                <a:ext cx="19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8786" name="Text Box 59"/>
              <p:cNvSpPr txBox="1">
                <a:spLocks noChangeArrowheads="1"/>
              </p:cNvSpPr>
              <p:nvPr/>
            </p:nvSpPr>
            <p:spPr bwMode="auto">
              <a:xfrm>
                <a:off x="1487" y="2112"/>
                <a:ext cx="197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latin typeface="Times New Roman" pitchFamily="18" charset="0"/>
                  </a:rPr>
                  <a:t>Y</a:t>
                </a:r>
              </a:p>
            </p:txBody>
          </p:sp>
        </p:grpSp>
        <p:grpSp>
          <p:nvGrpSpPr>
            <p:cNvPr id="21" name="Group 60"/>
            <p:cNvGrpSpPr>
              <a:grpSpLocks/>
            </p:cNvGrpSpPr>
            <p:nvPr/>
          </p:nvGrpSpPr>
          <p:grpSpPr bwMode="auto">
            <a:xfrm>
              <a:off x="3032" y="77"/>
              <a:ext cx="1579" cy="1948"/>
              <a:chOff x="3856" y="1277"/>
              <a:chExt cx="1579" cy="1948"/>
            </a:xfrm>
          </p:grpSpPr>
          <p:sp>
            <p:nvSpPr>
              <p:cNvPr id="28782" name="AutoShape 61"/>
              <p:cNvSpPr>
                <a:spLocks noChangeArrowheads="1"/>
              </p:cNvSpPr>
              <p:nvPr/>
            </p:nvSpPr>
            <p:spPr bwMode="auto">
              <a:xfrm rot="5323066" flipV="1">
                <a:off x="3562" y="1616"/>
                <a:ext cx="1482" cy="805"/>
              </a:xfrm>
              <a:prstGeom prst="parallelogram">
                <a:avLst>
                  <a:gd name="adj" fmla="val 60983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783" name="AutoShape 62"/>
              <p:cNvSpPr>
                <a:spLocks noChangeArrowheads="1"/>
              </p:cNvSpPr>
              <p:nvPr/>
            </p:nvSpPr>
            <p:spPr bwMode="auto">
              <a:xfrm rot="19742203" flipV="1">
                <a:off x="4013" y="2283"/>
                <a:ext cx="1422" cy="901"/>
              </a:xfrm>
              <a:prstGeom prst="parallelogram">
                <a:avLst>
                  <a:gd name="adj" fmla="val 52279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Text Box 63"/>
              <p:cNvSpPr txBox="1">
                <a:spLocks noChangeArrowheads="1"/>
              </p:cNvSpPr>
              <p:nvPr/>
            </p:nvSpPr>
            <p:spPr bwMode="auto">
              <a:xfrm rot="-1716384">
                <a:off x="3856" y="1676"/>
                <a:ext cx="30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 i="1">
                    <a:latin typeface="Times New Roman" pitchFamily="18" charset="0"/>
                  </a:rPr>
                  <a:t>V.P.</a:t>
                </a:r>
              </a:p>
            </p:txBody>
          </p:sp>
          <p:graphicFrame>
            <p:nvGraphicFramePr>
              <p:cNvPr id="28674" name="Object 64"/>
              <p:cNvGraphicFramePr>
                <a:graphicFrameLocks noChangeAspect="1"/>
              </p:cNvGraphicFramePr>
              <p:nvPr/>
            </p:nvGraphicFramePr>
            <p:xfrm>
              <a:off x="4656" y="3116"/>
              <a:ext cx="205" cy="1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1" name="CorelDRAW" r:id="rId6" imgW="668520" imgH="320400" progId="CorelDRAW.Graphic.11">
                      <p:embed/>
                    </p:oleObj>
                  </mc:Choice>
                  <mc:Fallback>
                    <p:oleObj name="CorelDRAW" r:id="rId6" imgW="668520" imgH="320400" progId="CorelDRAW.Graphic.11">
                      <p:embed/>
                      <p:pic>
                        <p:nvPicPr>
                          <p:cNvPr id="0" name="Object 6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3116"/>
                            <a:ext cx="205" cy="10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2" name="Group 65"/>
            <p:cNvGrpSpPr>
              <a:grpSpLocks/>
            </p:cNvGrpSpPr>
            <p:nvPr/>
          </p:nvGrpSpPr>
          <p:grpSpPr bwMode="auto">
            <a:xfrm>
              <a:off x="3231" y="1222"/>
              <a:ext cx="1076" cy="417"/>
              <a:chOff x="384" y="1205"/>
              <a:chExt cx="1061" cy="372"/>
            </a:xfrm>
          </p:grpSpPr>
          <p:sp>
            <p:nvSpPr>
              <p:cNvPr id="28780" name="Line 66"/>
              <p:cNvSpPr>
                <a:spLocks noChangeShapeType="1"/>
              </p:cNvSpPr>
              <p:nvPr/>
            </p:nvSpPr>
            <p:spPr bwMode="auto">
              <a:xfrm>
                <a:off x="384" y="1427"/>
                <a:ext cx="269" cy="1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Line 67"/>
              <p:cNvSpPr>
                <a:spLocks noChangeShapeType="1"/>
              </p:cNvSpPr>
              <p:nvPr/>
            </p:nvSpPr>
            <p:spPr bwMode="auto">
              <a:xfrm>
                <a:off x="726" y="1205"/>
                <a:ext cx="719" cy="3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68"/>
            <p:cNvGrpSpPr>
              <a:grpSpLocks/>
            </p:cNvGrpSpPr>
            <p:nvPr/>
          </p:nvGrpSpPr>
          <p:grpSpPr bwMode="auto">
            <a:xfrm>
              <a:off x="3218" y="491"/>
              <a:ext cx="360" cy="980"/>
              <a:chOff x="371" y="555"/>
              <a:chExt cx="355" cy="872"/>
            </a:xfrm>
          </p:grpSpPr>
          <p:sp>
            <p:nvSpPr>
              <p:cNvPr id="28778" name="Line 69"/>
              <p:cNvSpPr>
                <a:spLocks noChangeShapeType="1"/>
              </p:cNvSpPr>
              <p:nvPr/>
            </p:nvSpPr>
            <p:spPr bwMode="auto">
              <a:xfrm>
                <a:off x="726" y="555"/>
                <a:ext cx="0" cy="6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Line 70"/>
              <p:cNvSpPr>
                <a:spLocks noChangeShapeType="1"/>
              </p:cNvSpPr>
              <p:nvPr/>
            </p:nvSpPr>
            <p:spPr bwMode="auto">
              <a:xfrm>
                <a:off x="371" y="1154"/>
                <a:ext cx="0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71"/>
            <p:cNvGrpSpPr>
              <a:grpSpLocks/>
            </p:cNvGrpSpPr>
            <p:nvPr/>
          </p:nvGrpSpPr>
          <p:grpSpPr bwMode="auto">
            <a:xfrm>
              <a:off x="3067" y="336"/>
              <a:ext cx="576" cy="868"/>
              <a:chOff x="3891" y="1536"/>
              <a:chExt cx="576" cy="868"/>
            </a:xfrm>
          </p:grpSpPr>
          <p:sp>
            <p:nvSpPr>
              <p:cNvPr id="28776" name="Text Box 72"/>
              <p:cNvSpPr txBox="1">
                <a:spLocks noChangeArrowheads="1"/>
              </p:cNvSpPr>
              <p:nvPr/>
            </p:nvSpPr>
            <p:spPr bwMode="auto">
              <a:xfrm>
                <a:off x="3891" y="2212"/>
                <a:ext cx="19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a’</a:t>
                </a:r>
              </a:p>
            </p:txBody>
          </p:sp>
          <p:sp>
            <p:nvSpPr>
              <p:cNvPr id="28777" name="Text Box 73"/>
              <p:cNvSpPr txBox="1">
                <a:spLocks noChangeArrowheads="1"/>
              </p:cNvSpPr>
              <p:nvPr/>
            </p:nvSpPr>
            <p:spPr bwMode="auto">
              <a:xfrm>
                <a:off x="4264" y="1536"/>
                <a:ext cx="203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b’</a:t>
                </a:r>
              </a:p>
            </p:txBody>
          </p:sp>
        </p:grpSp>
        <p:grpSp>
          <p:nvGrpSpPr>
            <p:cNvPr id="25" name="Group 74"/>
            <p:cNvGrpSpPr>
              <a:grpSpLocks/>
            </p:cNvGrpSpPr>
            <p:nvPr/>
          </p:nvGrpSpPr>
          <p:grpSpPr bwMode="auto">
            <a:xfrm>
              <a:off x="3426" y="1565"/>
              <a:ext cx="987" cy="215"/>
              <a:chOff x="4250" y="2765"/>
              <a:chExt cx="987" cy="215"/>
            </a:xfrm>
          </p:grpSpPr>
          <p:sp>
            <p:nvSpPr>
              <p:cNvPr id="28774" name="Text Box 75"/>
              <p:cNvSpPr txBox="1">
                <a:spLocks noChangeArrowheads="1"/>
              </p:cNvSpPr>
              <p:nvPr/>
            </p:nvSpPr>
            <p:spPr bwMode="auto">
              <a:xfrm>
                <a:off x="4250" y="2765"/>
                <a:ext cx="157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8775" name="Text Box 76"/>
              <p:cNvSpPr txBox="1">
                <a:spLocks noChangeArrowheads="1"/>
              </p:cNvSpPr>
              <p:nvPr/>
            </p:nvSpPr>
            <p:spPr bwMode="auto">
              <a:xfrm>
                <a:off x="5073" y="2787"/>
                <a:ext cx="164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6" name="Group 77"/>
            <p:cNvGrpSpPr>
              <a:grpSpLocks/>
            </p:cNvGrpSpPr>
            <p:nvPr/>
          </p:nvGrpSpPr>
          <p:grpSpPr bwMode="auto">
            <a:xfrm>
              <a:off x="3208" y="768"/>
              <a:ext cx="576" cy="394"/>
              <a:chOff x="4032" y="1968"/>
              <a:chExt cx="576" cy="394"/>
            </a:xfrm>
          </p:grpSpPr>
          <p:sp>
            <p:nvSpPr>
              <p:cNvPr id="28772" name="Line 78"/>
              <p:cNvSpPr>
                <a:spLocks noChangeShapeType="1"/>
              </p:cNvSpPr>
              <p:nvPr/>
            </p:nvSpPr>
            <p:spPr bwMode="auto">
              <a:xfrm flipV="1">
                <a:off x="4032" y="1968"/>
                <a:ext cx="576" cy="3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Text Box 79"/>
              <p:cNvSpPr txBox="1">
                <a:spLocks noChangeArrowheads="1"/>
              </p:cNvSpPr>
              <p:nvPr/>
            </p:nvSpPr>
            <p:spPr bwMode="auto">
              <a:xfrm>
                <a:off x="4137" y="2015"/>
                <a:ext cx="195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</a:t>
                </a:r>
              </a:p>
            </p:txBody>
          </p:sp>
        </p:grpSp>
        <p:grpSp>
          <p:nvGrpSpPr>
            <p:cNvPr id="27" name="Group 80"/>
            <p:cNvGrpSpPr>
              <a:grpSpLocks/>
            </p:cNvGrpSpPr>
            <p:nvPr/>
          </p:nvGrpSpPr>
          <p:grpSpPr bwMode="auto">
            <a:xfrm>
              <a:off x="3522" y="1350"/>
              <a:ext cx="381" cy="278"/>
              <a:chOff x="4346" y="2550"/>
              <a:chExt cx="381" cy="278"/>
            </a:xfrm>
          </p:grpSpPr>
          <p:sp>
            <p:nvSpPr>
              <p:cNvPr id="28770" name="Line 81"/>
              <p:cNvSpPr>
                <a:spLocks noChangeShapeType="1"/>
              </p:cNvSpPr>
              <p:nvPr/>
            </p:nvSpPr>
            <p:spPr bwMode="auto">
              <a:xfrm flipV="1">
                <a:off x="4346" y="2550"/>
                <a:ext cx="381" cy="2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Text Box 82"/>
              <p:cNvSpPr txBox="1">
                <a:spLocks noChangeArrowheads="1"/>
              </p:cNvSpPr>
              <p:nvPr/>
            </p:nvSpPr>
            <p:spPr bwMode="auto">
              <a:xfrm>
                <a:off x="4439" y="2671"/>
                <a:ext cx="155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</a:p>
            </p:txBody>
          </p:sp>
        </p:grpSp>
        <p:grpSp>
          <p:nvGrpSpPr>
            <p:cNvPr id="28" name="Group 83"/>
            <p:cNvGrpSpPr>
              <a:grpSpLocks/>
            </p:cNvGrpSpPr>
            <p:nvPr/>
          </p:nvGrpSpPr>
          <p:grpSpPr bwMode="auto">
            <a:xfrm>
              <a:off x="3204" y="481"/>
              <a:ext cx="383" cy="692"/>
              <a:chOff x="4028" y="1681"/>
              <a:chExt cx="383" cy="692"/>
            </a:xfrm>
          </p:grpSpPr>
          <p:sp>
            <p:nvSpPr>
              <p:cNvPr id="28768" name="Line 84"/>
              <p:cNvSpPr>
                <a:spLocks noChangeShapeType="1"/>
              </p:cNvSpPr>
              <p:nvPr/>
            </p:nvSpPr>
            <p:spPr bwMode="auto">
              <a:xfrm flipH="1">
                <a:off x="4028" y="1681"/>
                <a:ext cx="383" cy="69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28769" name="Text Box 85"/>
              <p:cNvSpPr txBox="1">
                <a:spLocks noChangeArrowheads="1"/>
              </p:cNvSpPr>
              <p:nvPr/>
            </p:nvSpPr>
            <p:spPr bwMode="auto">
              <a:xfrm rot="-3580067">
                <a:off x="4000" y="1900"/>
                <a:ext cx="27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>
                    <a:latin typeface="Times New Roman" pitchFamily="18" charset="0"/>
                  </a:rPr>
                  <a:t>F.V</a:t>
                </a:r>
                <a:r>
                  <a:rPr lang="en-US" sz="1400" i="1">
                    <a:latin typeface="Times New Roman" pitchFamily="18" charset="0"/>
                  </a:rPr>
                  <a:t>.</a:t>
                </a:r>
              </a:p>
            </p:txBody>
          </p:sp>
        </p:grpSp>
        <p:grpSp>
          <p:nvGrpSpPr>
            <p:cNvPr id="29" name="Group 86"/>
            <p:cNvGrpSpPr>
              <a:grpSpLocks/>
            </p:cNvGrpSpPr>
            <p:nvPr/>
          </p:nvGrpSpPr>
          <p:grpSpPr bwMode="auto">
            <a:xfrm>
              <a:off x="3509" y="1625"/>
              <a:ext cx="798" cy="174"/>
              <a:chOff x="4333" y="2825"/>
              <a:chExt cx="798" cy="174"/>
            </a:xfrm>
          </p:grpSpPr>
          <p:sp>
            <p:nvSpPr>
              <p:cNvPr id="28766" name="Line 87"/>
              <p:cNvSpPr>
                <a:spLocks noChangeShapeType="1"/>
              </p:cNvSpPr>
              <p:nvPr/>
            </p:nvSpPr>
            <p:spPr bwMode="auto">
              <a:xfrm>
                <a:off x="4333" y="2825"/>
                <a:ext cx="798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IN"/>
              </a:p>
            </p:txBody>
          </p:sp>
          <p:sp>
            <p:nvSpPr>
              <p:cNvPr id="28767" name="Text Box 88"/>
              <p:cNvSpPr txBox="1">
                <a:spLocks noChangeArrowheads="1"/>
              </p:cNvSpPr>
              <p:nvPr/>
            </p:nvSpPr>
            <p:spPr bwMode="auto">
              <a:xfrm>
                <a:off x="4648" y="2841"/>
                <a:ext cx="262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i="1">
                    <a:latin typeface="Times New Roman" pitchFamily="18" charset="0"/>
                  </a:rPr>
                  <a:t>T.V.</a:t>
                </a:r>
              </a:p>
            </p:txBody>
          </p:sp>
        </p:grpSp>
      </p:grpSp>
      <p:grpSp>
        <p:nvGrpSpPr>
          <p:cNvPr id="30" name="Group 89"/>
          <p:cNvGrpSpPr>
            <a:grpSpLocks/>
          </p:cNvGrpSpPr>
          <p:nvPr/>
        </p:nvGrpSpPr>
        <p:grpSpPr bwMode="auto">
          <a:xfrm>
            <a:off x="6107113" y="-31750"/>
            <a:ext cx="3113087" cy="2863850"/>
            <a:chOff x="3141" y="0"/>
            <a:chExt cx="1785" cy="1642"/>
          </a:xfrm>
        </p:grpSpPr>
        <p:grpSp>
          <p:nvGrpSpPr>
            <p:cNvPr id="31" name="Group 90"/>
            <p:cNvGrpSpPr>
              <a:grpSpLocks/>
            </p:cNvGrpSpPr>
            <p:nvPr/>
          </p:nvGrpSpPr>
          <p:grpSpPr bwMode="auto">
            <a:xfrm>
              <a:off x="4439" y="1097"/>
              <a:ext cx="487" cy="220"/>
              <a:chOff x="5263" y="2297"/>
              <a:chExt cx="487" cy="220"/>
            </a:xfrm>
          </p:grpSpPr>
          <p:sp>
            <p:nvSpPr>
              <p:cNvPr id="28754" name="Text Box 91"/>
              <p:cNvSpPr txBox="1">
                <a:spLocks noChangeArrowheads="1"/>
              </p:cNvSpPr>
              <p:nvPr/>
            </p:nvSpPr>
            <p:spPr bwMode="auto">
              <a:xfrm rot="1539104">
                <a:off x="5331" y="2297"/>
                <a:ext cx="41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For Fv</a:t>
                </a:r>
              </a:p>
            </p:txBody>
          </p:sp>
          <p:sp>
            <p:nvSpPr>
              <p:cNvPr id="28755" name="Line 92"/>
              <p:cNvSpPr>
                <a:spLocks noChangeShapeType="1"/>
              </p:cNvSpPr>
              <p:nvPr/>
            </p:nvSpPr>
            <p:spPr bwMode="auto">
              <a:xfrm flipH="1" flipV="1">
                <a:off x="5263" y="2363"/>
                <a:ext cx="277" cy="1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72" name="Group 93"/>
            <p:cNvGrpSpPr>
              <a:grpSpLocks/>
            </p:cNvGrpSpPr>
            <p:nvPr/>
          </p:nvGrpSpPr>
          <p:grpSpPr bwMode="auto">
            <a:xfrm>
              <a:off x="3863" y="0"/>
              <a:ext cx="426" cy="499"/>
              <a:chOff x="4687" y="1200"/>
              <a:chExt cx="426" cy="499"/>
            </a:xfrm>
          </p:grpSpPr>
          <p:sp>
            <p:nvSpPr>
              <p:cNvPr id="28752" name="Line 94"/>
              <p:cNvSpPr>
                <a:spLocks noChangeShapeType="1"/>
              </p:cNvSpPr>
              <p:nvPr/>
            </p:nvSpPr>
            <p:spPr bwMode="auto">
              <a:xfrm>
                <a:off x="4887" y="1392"/>
                <a:ext cx="0" cy="3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Text Box 95"/>
              <p:cNvSpPr txBox="1">
                <a:spLocks noChangeArrowheads="1"/>
              </p:cNvSpPr>
              <p:nvPr/>
            </p:nvSpPr>
            <p:spPr bwMode="auto">
              <a:xfrm>
                <a:off x="4687" y="1200"/>
                <a:ext cx="426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</a:rPr>
                  <a:t>For Tv</a:t>
                </a:r>
              </a:p>
            </p:txBody>
          </p:sp>
        </p:grpSp>
        <p:grpSp>
          <p:nvGrpSpPr>
            <p:cNvPr id="28673" name="Group 96"/>
            <p:cNvGrpSpPr>
              <a:grpSpLocks/>
            </p:cNvGrpSpPr>
            <p:nvPr/>
          </p:nvGrpSpPr>
          <p:grpSpPr bwMode="auto">
            <a:xfrm>
              <a:off x="3141" y="489"/>
              <a:ext cx="1253" cy="1153"/>
              <a:chOff x="3150" y="491"/>
              <a:chExt cx="1253" cy="1153"/>
            </a:xfrm>
          </p:grpSpPr>
          <p:grpSp>
            <p:nvGrpSpPr>
              <p:cNvPr id="28676" name="Group 97"/>
              <p:cNvGrpSpPr>
                <a:grpSpLocks/>
              </p:cNvGrpSpPr>
              <p:nvPr/>
            </p:nvGrpSpPr>
            <p:grpSpPr bwMode="auto">
              <a:xfrm>
                <a:off x="3461" y="798"/>
                <a:ext cx="798" cy="846"/>
                <a:chOff x="869" y="1762"/>
                <a:chExt cx="787" cy="753"/>
              </a:xfrm>
            </p:grpSpPr>
            <p:grpSp>
              <p:nvGrpSpPr>
                <p:cNvPr id="28677" name="Group 98"/>
                <p:cNvGrpSpPr>
                  <a:grpSpLocks/>
                </p:cNvGrpSpPr>
                <p:nvPr/>
              </p:nvGrpSpPr>
              <p:grpSpPr bwMode="auto">
                <a:xfrm>
                  <a:off x="869" y="1762"/>
                  <a:ext cx="787" cy="753"/>
                  <a:chOff x="658" y="828"/>
                  <a:chExt cx="787" cy="753"/>
                </a:xfrm>
              </p:grpSpPr>
              <p:sp>
                <p:nvSpPr>
                  <p:cNvPr id="28749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658" y="1342"/>
                    <a:ext cx="0" cy="239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0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445" y="828"/>
                    <a:ext cx="0" cy="75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51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1445" y="1273"/>
                    <a:ext cx="0" cy="1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48" name="Line 102"/>
                <p:cNvSpPr>
                  <a:spLocks noChangeShapeType="1"/>
                </p:cNvSpPr>
                <p:nvPr/>
              </p:nvSpPr>
              <p:spPr bwMode="auto">
                <a:xfrm>
                  <a:off x="869" y="2310"/>
                  <a:ext cx="0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78" name="Group 103"/>
              <p:cNvGrpSpPr>
                <a:grpSpLocks/>
              </p:cNvGrpSpPr>
              <p:nvPr/>
            </p:nvGrpSpPr>
            <p:grpSpPr bwMode="auto">
              <a:xfrm>
                <a:off x="3150" y="491"/>
                <a:ext cx="1109" cy="865"/>
                <a:chOff x="351" y="555"/>
                <a:chExt cx="1094" cy="770"/>
              </a:xfrm>
            </p:grpSpPr>
            <p:sp>
              <p:nvSpPr>
                <p:cNvPr id="28742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726" y="555"/>
                  <a:ext cx="719" cy="27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8679" name="Group 105"/>
                <p:cNvGrpSpPr>
                  <a:grpSpLocks/>
                </p:cNvGrpSpPr>
                <p:nvPr/>
              </p:nvGrpSpPr>
              <p:grpSpPr bwMode="auto">
                <a:xfrm rot="377888">
                  <a:off x="351" y="1169"/>
                  <a:ext cx="309" cy="156"/>
                  <a:chOff x="1968" y="2544"/>
                  <a:chExt cx="480" cy="240"/>
                </a:xfrm>
              </p:grpSpPr>
              <p:sp>
                <p:nvSpPr>
                  <p:cNvPr id="28745" name="Line 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68" y="2544"/>
                    <a:ext cx="480" cy="24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746" name="Line 1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72" y="2646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44" name="Line 108"/>
                <p:cNvSpPr>
                  <a:spLocks noChangeShapeType="1"/>
                </p:cNvSpPr>
                <p:nvPr/>
              </p:nvSpPr>
              <p:spPr bwMode="auto">
                <a:xfrm flipH="1" flipV="1">
                  <a:off x="979" y="645"/>
                  <a:ext cx="192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680" name="Group 109"/>
              <p:cNvGrpSpPr>
                <a:grpSpLocks/>
              </p:cNvGrpSpPr>
              <p:nvPr/>
            </p:nvGrpSpPr>
            <p:grpSpPr bwMode="auto">
              <a:xfrm>
                <a:off x="3270" y="640"/>
                <a:ext cx="1133" cy="863"/>
                <a:chOff x="4142" y="1840"/>
                <a:chExt cx="1133" cy="863"/>
              </a:xfrm>
            </p:grpSpPr>
            <p:sp>
              <p:nvSpPr>
                <p:cNvPr id="28739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333" y="1998"/>
                  <a:ext cx="798" cy="577"/>
                </a:xfrm>
                <a:prstGeom prst="line">
                  <a:avLst/>
                </a:prstGeom>
                <a:noFill/>
                <a:ln w="57150">
                  <a:solidFill>
                    <a:srgbClr val="D600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0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5092" y="1840"/>
                  <a:ext cx="183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28741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4142" y="2511"/>
                  <a:ext cx="18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</a:rPr>
                    <a:t>A</a:t>
                  </a:r>
                </a:p>
              </p:txBody>
            </p:sp>
          </p:grpSp>
        </p:grpSp>
      </p:grpSp>
      <p:grpSp>
        <p:nvGrpSpPr>
          <p:cNvPr id="28681" name="Group 113"/>
          <p:cNvGrpSpPr>
            <a:grpSpLocks/>
          </p:cNvGrpSpPr>
          <p:nvPr/>
        </p:nvGrpSpPr>
        <p:grpSpPr bwMode="auto">
          <a:xfrm>
            <a:off x="3276600" y="3200400"/>
            <a:ext cx="2628900" cy="3448050"/>
            <a:chOff x="4051" y="288"/>
            <a:chExt cx="1656" cy="2172"/>
          </a:xfrm>
        </p:grpSpPr>
        <p:sp>
          <p:nvSpPr>
            <p:cNvPr id="28712" name="Rectangle 114"/>
            <p:cNvSpPr>
              <a:spLocks noChangeArrowheads="1"/>
            </p:cNvSpPr>
            <p:nvPr/>
          </p:nvSpPr>
          <p:spPr bwMode="auto">
            <a:xfrm>
              <a:off x="4335" y="316"/>
              <a:ext cx="1192" cy="1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13" name="Rectangle 115"/>
            <p:cNvSpPr>
              <a:spLocks noChangeArrowheads="1"/>
            </p:cNvSpPr>
            <p:nvPr/>
          </p:nvSpPr>
          <p:spPr bwMode="auto">
            <a:xfrm>
              <a:off x="4335" y="1381"/>
              <a:ext cx="1192" cy="107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116"/>
            <p:cNvSpPr>
              <a:spLocks noChangeShapeType="1"/>
            </p:cNvSpPr>
            <p:nvPr/>
          </p:nvSpPr>
          <p:spPr bwMode="auto">
            <a:xfrm>
              <a:off x="4165" y="1381"/>
              <a:ext cx="1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Text Box 117"/>
            <p:cNvSpPr txBox="1">
              <a:spLocks noChangeArrowheads="1"/>
            </p:cNvSpPr>
            <p:nvPr/>
          </p:nvSpPr>
          <p:spPr bwMode="auto">
            <a:xfrm>
              <a:off x="4051" y="1219"/>
              <a:ext cx="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8716" name="Text Box 118"/>
            <p:cNvSpPr txBox="1">
              <a:spLocks noChangeArrowheads="1"/>
            </p:cNvSpPr>
            <p:nvPr/>
          </p:nvSpPr>
          <p:spPr bwMode="auto">
            <a:xfrm>
              <a:off x="5509" y="1230"/>
              <a:ext cx="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8717" name="Line 119"/>
            <p:cNvSpPr>
              <a:spLocks noChangeShapeType="1"/>
            </p:cNvSpPr>
            <p:nvPr/>
          </p:nvSpPr>
          <p:spPr bwMode="auto">
            <a:xfrm>
              <a:off x="4505" y="998"/>
              <a:ext cx="0" cy="7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120"/>
            <p:cNvSpPr>
              <a:spLocks noChangeShapeType="1"/>
            </p:cNvSpPr>
            <p:nvPr/>
          </p:nvSpPr>
          <p:spPr bwMode="auto">
            <a:xfrm>
              <a:off x="5136" y="594"/>
              <a:ext cx="0" cy="1761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121"/>
            <p:cNvSpPr>
              <a:spLocks noChangeShapeType="1"/>
            </p:cNvSpPr>
            <p:nvPr/>
          </p:nvSpPr>
          <p:spPr bwMode="auto">
            <a:xfrm flipV="1">
              <a:off x="4498" y="641"/>
              <a:ext cx="625" cy="4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122"/>
            <p:cNvSpPr>
              <a:spLocks noChangeShapeType="1"/>
            </p:cNvSpPr>
            <p:nvPr/>
          </p:nvSpPr>
          <p:spPr bwMode="auto">
            <a:xfrm>
              <a:off x="4505" y="1736"/>
              <a:ext cx="631" cy="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123"/>
            <p:cNvSpPr>
              <a:spLocks noChangeShapeType="1"/>
            </p:cNvSpPr>
            <p:nvPr/>
          </p:nvSpPr>
          <p:spPr bwMode="auto">
            <a:xfrm>
              <a:off x="4505" y="1055"/>
              <a:ext cx="79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124"/>
            <p:cNvSpPr>
              <a:spLocks noChangeShapeType="1"/>
            </p:cNvSpPr>
            <p:nvPr/>
          </p:nvSpPr>
          <p:spPr bwMode="auto">
            <a:xfrm>
              <a:off x="4491" y="1736"/>
              <a:ext cx="79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Text Box 125"/>
            <p:cNvSpPr txBox="1">
              <a:spLocks noChangeArrowheads="1"/>
            </p:cNvSpPr>
            <p:nvPr/>
          </p:nvSpPr>
          <p:spPr bwMode="auto">
            <a:xfrm>
              <a:off x="4584" y="895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</a:t>
              </a:r>
            </a:p>
          </p:txBody>
        </p:sp>
        <p:sp>
          <p:nvSpPr>
            <p:cNvPr id="28724" name="Text Box 126"/>
            <p:cNvSpPr txBox="1">
              <a:spLocks noChangeArrowheads="1"/>
            </p:cNvSpPr>
            <p:nvPr/>
          </p:nvSpPr>
          <p:spPr bwMode="auto">
            <a:xfrm>
              <a:off x="4586" y="1689"/>
              <a:ext cx="1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28725" name="Text Box 127"/>
            <p:cNvSpPr txBox="1">
              <a:spLocks noChangeArrowheads="1"/>
            </p:cNvSpPr>
            <p:nvPr/>
          </p:nvSpPr>
          <p:spPr bwMode="auto">
            <a:xfrm>
              <a:off x="4335" y="219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H.P.</a:t>
              </a:r>
            </a:p>
          </p:txBody>
        </p:sp>
        <p:sp>
          <p:nvSpPr>
            <p:cNvPr id="28726" name="Text Box 128"/>
            <p:cNvSpPr txBox="1">
              <a:spLocks noChangeArrowheads="1"/>
            </p:cNvSpPr>
            <p:nvPr/>
          </p:nvSpPr>
          <p:spPr bwMode="auto">
            <a:xfrm>
              <a:off x="4314" y="288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V.P.</a:t>
              </a:r>
            </a:p>
          </p:txBody>
        </p:sp>
        <p:sp>
          <p:nvSpPr>
            <p:cNvPr id="28727" name="Text Box 129"/>
            <p:cNvSpPr txBox="1">
              <a:spLocks noChangeArrowheads="1"/>
            </p:cNvSpPr>
            <p:nvPr/>
          </p:nvSpPr>
          <p:spPr bwMode="auto">
            <a:xfrm>
              <a:off x="4416" y="1680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8728" name="Text Box 130"/>
            <p:cNvSpPr txBox="1">
              <a:spLocks noChangeArrowheads="1"/>
            </p:cNvSpPr>
            <p:nvPr/>
          </p:nvSpPr>
          <p:spPr bwMode="auto">
            <a:xfrm>
              <a:off x="4986" y="223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8729" name="Text Box 131"/>
            <p:cNvSpPr txBox="1">
              <a:spLocks noChangeArrowheads="1"/>
            </p:cNvSpPr>
            <p:nvPr/>
          </p:nvSpPr>
          <p:spPr bwMode="auto">
            <a:xfrm>
              <a:off x="4608" y="672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28730" name="Text Box 132"/>
            <p:cNvSpPr txBox="1">
              <a:spLocks noChangeArrowheads="1"/>
            </p:cNvSpPr>
            <p:nvPr/>
          </p:nvSpPr>
          <p:spPr bwMode="auto">
            <a:xfrm>
              <a:off x="4608" y="1968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28731" name="Text Box 133"/>
            <p:cNvSpPr txBox="1">
              <a:spLocks noChangeArrowheads="1"/>
            </p:cNvSpPr>
            <p:nvPr/>
          </p:nvSpPr>
          <p:spPr bwMode="auto">
            <a:xfrm>
              <a:off x="4380" y="894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8732" name="Text Box 134"/>
            <p:cNvSpPr txBox="1">
              <a:spLocks noChangeArrowheads="1"/>
            </p:cNvSpPr>
            <p:nvPr/>
          </p:nvSpPr>
          <p:spPr bwMode="auto">
            <a:xfrm>
              <a:off x="5040" y="480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</p:grpSp>
      <p:sp>
        <p:nvSpPr>
          <p:cNvPr id="191623" name="Text Box 135"/>
          <p:cNvSpPr txBox="1">
            <a:spLocks noChangeArrowheads="1"/>
          </p:cNvSpPr>
          <p:nvPr/>
        </p:nvSpPr>
        <p:spPr bwMode="auto">
          <a:xfrm>
            <a:off x="3048000" y="304800"/>
            <a:ext cx="2571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/>
              <a:t>A Line inclined to both</a:t>
            </a:r>
          </a:p>
          <a:p>
            <a:pPr algn="ctr" eaLnBrk="1" hangingPunct="1"/>
            <a:r>
              <a:rPr lang="en-US" sz="1800" b="0"/>
              <a:t> Hp and Vp</a:t>
            </a:r>
          </a:p>
          <a:p>
            <a:pPr algn="ctr" eaLnBrk="1" hangingPunct="1"/>
            <a:r>
              <a:rPr lang="en-US" sz="1800" b="0"/>
              <a:t>(Pictorial presentation)</a:t>
            </a:r>
            <a:r>
              <a:rPr lang="en-US" sz="2400" b="0"/>
              <a:t> </a:t>
            </a:r>
          </a:p>
        </p:txBody>
      </p:sp>
      <p:sp>
        <p:nvSpPr>
          <p:cNvPr id="191624" name="Oval 136"/>
          <p:cNvSpPr>
            <a:spLocks noChangeArrowheads="1"/>
          </p:cNvSpPr>
          <p:nvPr/>
        </p:nvSpPr>
        <p:spPr bwMode="auto">
          <a:xfrm>
            <a:off x="2743200" y="3048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0">
                <a:latin typeface="Times New Roman" pitchFamily="18" charset="0"/>
              </a:rPr>
              <a:t>5.</a:t>
            </a:r>
          </a:p>
        </p:txBody>
      </p:sp>
      <p:grpSp>
        <p:nvGrpSpPr>
          <p:cNvPr id="28682" name="Group 137"/>
          <p:cNvGrpSpPr>
            <a:grpSpLocks/>
          </p:cNvGrpSpPr>
          <p:nvPr/>
        </p:nvGrpSpPr>
        <p:grpSpPr bwMode="auto">
          <a:xfrm>
            <a:off x="5943600" y="5029200"/>
            <a:ext cx="3057525" cy="1219200"/>
            <a:chOff x="3744" y="3168"/>
            <a:chExt cx="1926" cy="768"/>
          </a:xfrm>
        </p:grpSpPr>
        <p:sp>
          <p:nvSpPr>
            <p:cNvPr id="28710" name="AutoShape 138"/>
            <p:cNvSpPr>
              <a:spLocks noChangeArrowheads="1"/>
            </p:cNvSpPr>
            <p:nvPr/>
          </p:nvSpPr>
          <p:spPr bwMode="auto">
            <a:xfrm>
              <a:off x="3744" y="3168"/>
              <a:ext cx="1872" cy="768"/>
            </a:xfrm>
            <a:prstGeom prst="wedgeRoundRectCallout">
              <a:avLst>
                <a:gd name="adj1" fmla="val -59454"/>
                <a:gd name="adj2" fmla="val -38153"/>
                <a:gd name="adj3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28711" name="Text Box 139"/>
            <p:cNvSpPr txBox="1">
              <a:spLocks noChangeArrowheads="1"/>
            </p:cNvSpPr>
            <p:nvPr/>
          </p:nvSpPr>
          <p:spPr bwMode="auto">
            <a:xfrm>
              <a:off x="3744" y="3168"/>
              <a:ext cx="192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Note These Facts:-</a:t>
              </a:r>
            </a:p>
            <a:p>
              <a:pPr algn="ctr" eaLnBrk="1" hangingPunct="1"/>
              <a:r>
                <a:rPr lang="en-US" sz="1400">
                  <a:solidFill>
                    <a:srgbClr val="FF3300"/>
                  </a:solidFill>
                  <a:latin typeface="Arial" charset="0"/>
                </a:rPr>
                <a:t>Both Fv &amp; Tv are inclined to xy.</a:t>
              </a:r>
            </a:p>
            <a:p>
              <a:pPr algn="ctr" eaLnBrk="1" hangingPunct="1"/>
              <a:r>
                <a:rPr lang="en-US" sz="1400" b="0">
                  <a:latin typeface="Arial" charset="0"/>
                </a:rPr>
                <a:t>(No view is parallel to xy)</a:t>
              </a:r>
            </a:p>
            <a:p>
              <a:pPr algn="ctr" eaLnBrk="1" hangingPunct="1"/>
              <a:r>
                <a:rPr lang="en-US" sz="1400">
                  <a:solidFill>
                    <a:srgbClr val="FF3300"/>
                  </a:solidFill>
                  <a:latin typeface="Arial" charset="0"/>
                </a:rPr>
                <a:t>Both Fv &amp; Tv are reduced lengths</a:t>
              </a:r>
              <a:r>
                <a:rPr lang="en-US" sz="1400" b="0">
                  <a:latin typeface="Arial" charset="0"/>
                </a:rPr>
                <a:t>.</a:t>
              </a:r>
            </a:p>
            <a:p>
              <a:pPr algn="ctr" eaLnBrk="1" hangingPunct="1"/>
              <a:r>
                <a:rPr lang="en-US" sz="1400" b="0">
                  <a:latin typeface="Arial" charset="0"/>
                </a:rPr>
                <a:t>(No view shows True Length)</a:t>
              </a:r>
            </a:p>
          </p:txBody>
        </p:sp>
      </p:grpSp>
      <p:grpSp>
        <p:nvGrpSpPr>
          <p:cNvPr id="28683" name="Group 140"/>
          <p:cNvGrpSpPr>
            <a:grpSpLocks/>
          </p:cNvGrpSpPr>
          <p:nvPr/>
        </p:nvGrpSpPr>
        <p:grpSpPr bwMode="auto">
          <a:xfrm>
            <a:off x="304800" y="4953000"/>
            <a:ext cx="2743200" cy="1219200"/>
            <a:chOff x="96" y="3120"/>
            <a:chExt cx="1745" cy="816"/>
          </a:xfrm>
        </p:grpSpPr>
        <p:sp>
          <p:nvSpPr>
            <p:cNvPr id="28708" name="AutoShape 141"/>
            <p:cNvSpPr>
              <a:spLocks noChangeArrowheads="1"/>
            </p:cNvSpPr>
            <p:nvPr/>
          </p:nvSpPr>
          <p:spPr bwMode="auto">
            <a:xfrm>
              <a:off x="144" y="3126"/>
              <a:ext cx="1632" cy="810"/>
            </a:xfrm>
            <a:prstGeom prst="wedgeRoundRectCallout">
              <a:avLst>
                <a:gd name="adj1" fmla="val 68810"/>
                <a:gd name="adj2" fmla="val -44444"/>
                <a:gd name="adj3" fmla="val 16667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28709" name="Text Box 142"/>
            <p:cNvSpPr txBox="1">
              <a:spLocks noChangeArrowheads="1"/>
            </p:cNvSpPr>
            <p:nvPr/>
          </p:nvSpPr>
          <p:spPr bwMode="auto">
            <a:xfrm>
              <a:off x="96" y="3120"/>
              <a:ext cx="1745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FF3300"/>
                  </a:solidFill>
                  <a:latin typeface="Arial" charset="0"/>
                </a:rPr>
                <a:t>Orthographic Projections</a:t>
              </a:r>
            </a:p>
            <a:p>
              <a:pPr algn="ctr" eaLnBrk="1" hangingPunct="1"/>
              <a:r>
                <a:rPr lang="en-US" sz="1400" b="0">
                  <a:latin typeface="Arial" charset="0"/>
                </a:rPr>
                <a:t>Fv is seen on Vp clearly.</a:t>
              </a:r>
            </a:p>
            <a:p>
              <a:pPr algn="ctr" eaLnBrk="1" hangingPunct="1"/>
              <a:r>
                <a:rPr lang="en-US" i="1">
                  <a:solidFill>
                    <a:schemeClr val="accent2"/>
                  </a:solidFill>
                  <a:latin typeface="Arial" charset="0"/>
                </a:rPr>
                <a:t>To see Tv clearly, HP is rotated 90</a:t>
              </a:r>
              <a:r>
                <a:rPr lang="en-US" i="1" baseline="30000">
                  <a:solidFill>
                    <a:schemeClr val="accent2"/>
                  </a:solidFill>
                  <a:latin typeface="Arial" charset="0"/>
                </a:rPr>
                <a:t>0</a:t>
              </a:r>
              <a:r>
                <a:rPr lang="en-US" i="1">
                  <a:solidFill>
                    <a:schemeClr val="accent2"/>
                  </a:solidFill>
                  <a:latin typeface="Arial" charset="0"/>
                </a:rPr>
                <a:t> downwards,</a:t>
              </a:r>
            </a:p>
            <a:p>
              <a:pPr algn="ctr" eaLnBrk="1" hangingPunct="1"/>
              <a:r>
                <a:rPr lang="en-US" sz="1400" b="0">
                  <a:latin typeface="Arial" charset="0"/>
                </a:rPr>
                <a:t>Hence it comes below xy. </a:t>
              </a:r>
            </a:p>
          </p:txBody>
        </p:sp>
      </p:grpSp>
      <p:grpSp>
        <p:nvGrpSpPr>
          <p:cNvPr id="28684" name="Group 143"/>
          <p:cNvGrpSpPr>
            <a:grpSpLocks/>
          </p:cNvGrpSpPr>
          <p:nvPr/>
        </p:nvGrpSpPr>
        <p:grpSpPr bwMode="auto">
          <a:xfrm>
            <a:off x="3505200" y="1743075"/>
            <a:ext cx="2362200" cy="942975"/>
            <a:chOff x="2208" y="1098"/>
            <a:chExt cx="1488" cy="594"/>
          </a:xfrm>
        </p:grpSpPr>
        <p:sp>
          <p:nvSpPr>
            <p:cNvPr id="28706" name="AutoShape 144"/>
            <p:cNvSpPr>
              <a:spLocks noChangeArrowheads="1"/>
            </p:cNvSpPr>
            <p:nvPr/>
          </p:nvSpPr>
          <p:spPr bwMode="auto">
            <a:xfrm>
              <a:off x="2304" y="1102"/>
              <a:ext cx="1344" cy="578"/>
            </a:xfrm>
            <a:prstGeom prst="wedgeRoundRectCallout">
              <a:avLst>
                <a:gd name="adj1" fmla="val 48884"/>
                <a:gd name="adj2" fmla="val -78375"/>
                <a:gd name="adj3" fmla="val 16667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28707" name="Text Box 145"/>
            <p:cNvSpPr txBox="1">
              <a:spLocks noChangeArrowheads="1"/>
            </p:cNvSpPr>
            <p:nvPr/>
          </p:nvSpPr>
          <p:spPr bwMode="auto">
            <a:xfrm>
              <a:off x="2208" y="1098"/>
              <a:ext cx="1488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chemeClr val="accent2"/>
                  </a:solidFill>
                  <a:latin typeface="Arial" charset="0"/>
                </a:rPr>
                <a:t>On removal of object</a:t>
              </a:r>
            </a:p>
            <a:p>
              <a:pPr algn="ctr" eaLnBrk="1" hangingPunct="1"/>
              <a:r>
                <a:rPr lang="en-US" sz="1400">
                  <a:solidFill>
                    <a:schemeClr val="accent2"/>
                  </a:solidFill>
                  <a:latin typeface="Arial" charset="0"/>
                </a:rPr>
                <a:t>i.e. Line AB</a:t>
              </a:r>
            </a:p>
            <a:p>
              <a:pPr algn="ctr" eaLnBrk="1" hangingPunct="1"/>
              <a:r>
                <a:rPr lang="en-US" sz="1400" b="0">
                  <a:latin typeface="Arial" charset="0"/>
                </a:rPr>
                <a:t>Fv as a image on Vp.</a:t>
              </a:r>
            </a:p>
            <a:p>
              <a:pPr algn="ctr" eaLnBrk="1" hangingPunct="1"/>
              <a:r>
                <a:rPr lang="en-US" sz="1400" b="0">
                  <a:latin typeface="Arial" charset="0"/>
                </a:rPr>
                <a:t>Tv as a image on Hp,</a:t>
              </a:r>
            </a:p>
          </p:txBody>
        </p:sp>
      </p:grpSp>
      <p:grpSp>
        <p:nvGrpSpPr>
          <p:cNvPr id="28685" name="Group 161"/>
          <p:cNvGrpSpPr>
            <a:grpSpLocks/>
          </p:cNvGrpSpPr>
          <p:nvPr/>
        </p:nvGrpSpPr>
        <p:grpSpPr bwMode="auto">
          <a:xfrm>
            <a:off x="8016875" y="6629400"/>
            <a:ext cx="1096963" cy="182563"/>
            <a:chOff x="5050" y="29"/>
            <a:chExt cx="691" cy="115"/>
          </a:xfrm>
        </p:grpSpPr>
        <p:sp>
          <p:nvSpPr>
            <p:cNvPr id="28700" name="AutoShape 162">
              <a:hlinkClick r:id="rId7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AutoShape 163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AutoShape 164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AutoShape 165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AutoShape 166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AutoShape 167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23" grpId="0" autoUpdateAnimBg="0"/>
      <p:bldP spid="19162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352550"/>
            <a:ext cx="2578100" cy="3448050"/>
            <a:chOff x="3936" y="852"/>
            <a:chExt cx="1624" cy="2172"/>
          </a:xfrm>
        </p:grpSpPr>
        <p:sp>
          <p:nvSpPr>
            <p:cNvPr id="183423" name="Rectangle 3"/>
            <p:cNvSpPr>
              <a:spLocks noChangeArrowheads="1"/>
            </p:cNvSpPr>
            <p:nvPr/>
          </p:nvSpPr>
          <p:spPr bwMode="auto">
            <a:xfrm>
              <a:off x="4183" y="886"/>
              <a:ext cx="1136" cy="11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424" name="Rectangle 4"/>
            <p:cNvSpPr>
              <a:spLocks noChangeArrowheads="1"/>
            </p:cNvSpPr>
            <p:nvPr/>
          </p:nvSpPr>
          <p:spPr bwMode="auto">
            <a:xfrm>
              <a:off x="4183" y="1921"/>
              <a:ext cx="1136" cy="110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425" name="Line 5"/>
            <p:cNvSpPr>
              <a:spLocks noChangeShapeType="1"/>
            </p:cNvSpPr>
            <p:nvPr/>
          </p:nvSpPr>
          <p:spPr bwMode="auto">
            <a:xfrm>
              <a:off x="4035" y="1919"/>
              <a:ext cx="1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426" name="Text Box 6"/>
            <p:cNvSpPr txBox="1">
              <a:spLocks noChangeArrowheads="1"/>
            </p:cNvSpPr>
            <p:nvPr/>
          </p:nvSpPr>
          <p:spPr bwMode="auto">
            <a:xfrm>
              <a:off x="3936" y="1876"/>
              <a:ext cx="19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83427" name="Text Box 7"/>
            <p:cNvSpPr txBox="1">
              <a:spLocks noChangeArrowheads="1"/>
            </p:cNvSpPr>
            <p:nvPr/>
          </p:nvSpPr>
          <p:spPr bwMode="auto">
            <a:xfrm>
              <a:off x="5363" y="1876"/>
              <a:ext cx="19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83428" name="Text Box 8"/>
            <p:cNvSpPr txBox="1">
              <a:spLocks noChangeArrowheads="1"/>
            </p:cNvSpPr>
            <p:nvPr/>
          </p:nvSpPr>
          <p:spPr bwMode="auto">
            <a:xfrm>
              <a:off x="4198" y="2804"/>
              <a:ext cx="35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H.P.</a:t>
              </a:r>
            </a:p>
          </p:txBody>
        </p:sp>
        <p:sp>
          <p:nvSpPr>
            <p:cNvPr id="183429" name="Text Box 9"/>
            <p:cNvSpPr txBox="1">
              <a:spLocks noChangeArrowheads="1"/>
            </p:cNvSpPr>
            <p:nvPr/>
          </p:nvSpPr>
          <p:spPr bwMode="auto">
            <a:xfrm>
              <a:off x="4215" y="852"/>
              <a:ext cx="35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V.P.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124200" y="1409700"/>
            <a:ext cx="2628900" cy="3448050"/>
            <a:chOff x="2976" y="768"/>
            <a:chExt cx="1656" cy="2172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976" y="768"/>
              <a:ext cx="1656" cy="2172"/>
              <a:chOff x="2976" y="768"/>
              <a:chExt cx="1656" cy="2172"/>
            </a:xfrm>
          </p:grpSpPr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2976" y="768"/>
                <a:ext cx="1656" cy="2172"/>
                <a:chOff x="2976" y="768"/>
                <a:chExt cx="1656" cy="2172"/>
              </a:xfrm>
            </p:grpSpPr>
            <p:sp>
              <p:nvSpPr>
                <p:cNvPr id="183404" name="Rectangle 13"/>
                <p:cNvSpPr>
                  <a:spLocks noChangeArrowheads="1"/>
                </p:cNvSpPr>
                <p:nvPr/>
              </p:nvSpPr>
              <p:spPr bwMode="auto">
                <a:xfrm>
                  <a:off x="3260" y="796"/>
                  <a:ext cx="1192" cy="1079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3405" name="Rectangle 14"/>
                <p:cNvSpPr>
                  <a:spLocks noChangeArrowheads="1"/>
                </p:cNvSpPr>
                <p:nvPr/>
              </p:nvSpPr>
              <p:spPr bwMode="auto">
                <a:xfrm>
                  <a:off x="3260" y="1861"/>
                  <a:ext cx="1192" cy="1079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3406" name="Line 15"/>
                <p:cNvSpPr>
                  <a:spLocks noChangeShapeType="1"/>
                </p:cNvSpPr>
                <p:nvPr/>
              </p:nvSpPr>
              <p:spPr bwMode="auto">
                <a:xfrm>
                  <a:off x="3090" y="1861"/>
                  <a:ext cx="14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0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6" y="1699"/>
                  <a:ext cx="19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18340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434" y="1710"/>
                  <a:ext cx="19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183409" name="Line 18"/>
                <p:cNvSpPr>
                  <a:spLocks noChangeShapeType="1"/>
                </p:cNvSpPr>
                <p:nvPr/>
              </p:nvSpPr>
              <p:spPr bwMode="auto">
                <a:xfrm>
                  <a:off x="3430" y="1478"/>
                  <a:ext cx="0" cy="738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10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423" y="1104"/>
                  <a:ext cx="657" cy="433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11" name="Line 20"/>
                <p:cNvSpPr>
                  <a:spLocks noChangeShapeType="1"/>
                </p:cNvSpPr>
                <p:nvPr/>
              </p:nvSpPr>
              <p:spPr bwMode="auto">
                <a:xfrm>
                  <a:off x="3430" y="2216"/>
                  <a:ext cx="650" cy="568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12" name="Line 21"/>
                <p:cNvSpPr>
                  <a:spLocks noChangeShapeType="1"/>
                </p:cNvSpPr>
                <p:nvPr/>
              </p:nvSpPr>
              <p:spPr bwMode="auto">
                <a:xfrm>
                  <a:off x="3430" y="1535"/>
                  <a:ext cx="795" cy="0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41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509" y="1377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  </a:t>
                  </a:r>
                </a:p>
              </p:txBody>
            </p:sp>
            <p:sp>
              <p:nvSpPr>
                <p:cNvPr id="18341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511" y="2169"/>
                  <a:ext cx="17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</a:t>
                  </a:r>
                </a:p>
              </p:txBody>
            </p:sp>
            <p:sp>
              <p:nvSpPr>
                <p:cNvPr id="183415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60" y="2670"/>
                  <a:ext cx="358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>
                      <a:latin typeface="Times New Roman" pitchFamily="18" charset="0"/>
                    </a:rPr>
                    <a:t>H.P.</a:t>
                  </a:r>
                </a:p>
              </p:txBody>
            </p:sp>
            <p:sp>
              <p:nvSpPr>
                <p:cNvPr id="1834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239" y="768"/>
                  <a:ext cx="35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>
                      <a:latin typeface="Times New Roman" pitchFamily="18" charset="0"/>
                    </a:rPr>
                    <a:t>V.P.</a:t>
                  </a:r>
                </a:p>
              </p:txBody>
            </p:sp>
            <p:sp>
              <p:nvSpPr>
                <p:cNvPr id="1834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41" y="2160"/>
                  <a:ext cx="16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834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911" y="2712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8341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4021" y="2197"/>
                  <a:ext cx="227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000">
                      <a:latin typeface="Times New Roman" pitchFamily="18" charset="0"/>
                    </a:rPr>
                    <a:t>TV</a:t>
                  </a:r>
                </a:p>
              </p:txBody>
            </p:sp>
            <p:sp>
              <p:nvSpPr>
                <p:cNvPr id="18342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305" y="1374"/>
                  <a:ext cx="2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a’</a:t>
                  </a:r>
                </a:p>
              </p:txBody>
            </p:sp>
            <p:sp>
              <p:nvSpPr>
                <p:cNvPr id="18342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965" y="924"/>
                  <a:ext cx="20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b’</a:t>
                  </a:r>
                </a:p>
              </p:txBody>
            </p:sp>
            <p:sp>
              <p:nvSpPr>
                <p:cNvPr id="183422" name="Line 31"/>
                <p:cNvSpPr>
                  <a:spLocks noChangeShapeType="1"/>
                </p:cNvSpPr>
                <p:nvPr/>
              </p:nvSpPr>
              <p:spPr bwMode="auto">
                <a:xfrm>
                  <a:off x="3869" y="110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3403" name="Text Box 32"/>
              <p:cNvSpPr txBox="1">
                <a:spLocks noChangeArrowheads="1"/>
              </p:cNvSpPr>
              <p:nvPr/>
            </p:nvSpPr>
            <p:spPr bwMode="auto">
              <a:xfrm>
                <a:off x="3648" y="1152"/>
                <a:ext cx="23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latin typeface="Times New Roman" pitchFamily="18" charset="0"/>
                  </a:rPr>
                  <a:t>FV</a:t>
                </a:r>
              </a:p>
            </p:txBody>
          </p:sp>
        </p:grpSp>
        <p:sp>
          <p:nvSpPr>
            <p:cNvPr id="183401" name="Text Box 33"/>
            <p:cNvSpPr txBox="1">
              <a:spLocks noChangeArrowheads="1"/>
            </p:cNvSpPr>
            <p:nvPr/>
          </p:nvSpPr>
          <p:spPr bwMode="auto">
            <a:xfrm>
              <a:off x="3552" y="2448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TV</a:t>
              </a:r>
            </a:p>
          </p:txBody>
        </p:sp>
      </p:grpSp>
      <p:sp>
        <p:nvSpPr>
          <p:cNvPr id="193570" name="Line 34"/>
          <p:cNvSpPr>
            <a:spLocks noChangeShapeType="1"/>
          </p:cNvSpPr>
          <p:nvPr/>
        </p:nvSpPr>
        <p:spPr bwMode="auto">
          <a:xfrm>
            <a:off x="3824288" y="3698875"/>
            <a:ext cx="14351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71" name="Arc 35"/>
          <p:cNvSpPr>
            <a:spLocks/>
          </p:cNvSpPr>
          <p:nvPr/>
        </p:nvSpPr>
        <p:spPr bwMode="auto">
          <a:xfrm flipV="1">
            <a:off x="4116388" y="3657600"/>
            <a:ext cx="1143000" cy="954088"/>
          </a:xfrm>
          <a:custGeom>
            <a:avLst/>
            <a:gdLst>
              <a:gd name="T0" fmla="*/ 2147483647 w 21600"/>
              <a:gd name="T1" fmla="*/ 0 h 18045"/>
              <a:gd name="T2" fmla="*/ 2147483647 w 21600"/>
              <a:gd name="T3" fmla="*/ 2147483647 h 18045"/>
              <a:gd name="T4" fmla="*/ 0 w 21600"/>
              <a:gd name="T5" fmla="*/ 2147483647 h 18045"/>
              <a:gd name="T6" fmla="*/ 0 60000 65536"/>
              <a:gd name="T7" fmla="*/ 0 60000 65536"/>
              <a:gd name="T8" fmla="*/ 0 60000 65536"/>
              <a:gd name="T9" fmla="*/ 0 w 21600"/>
              <a:gd name="T10" fmla="*/ 0 h 18045"/>
              <a:gd name="T11" fmla="*/ 21600 w 21600"/>
              <a:gd name="T12" fmla="*/ 18045 h 180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45" fill="none" extrusionOk="0">
                <a:moveTo>
                  <a:pt x="14414" y="-1"/>
                </a:moveTo>
                <a:cubicBezTo>
                  <a:pt x="18986" y="4097"/>
                  <a:pt x="21600" y="9947"/>
                  <a:pt x="21600" y="16087"/>
                </a:cubicBezTo>
                <a:cubicBezTo>
                  <a:pt x="21600" y="16740"/>
                  <a:pt x="21570" y="17394"/>
                  <a:pt x="21511" y="18045"/>
                </a:cubicBezTo>
              </a:path>
              <a:path w="21600" h="18045" stroke="0" extrusionOk="0">
                <a:moveTo>
                  <a:pt x="14414" y="-1"/>
                </a:moveTo>
                <a:cubicBezTo>
                  <a:pt x="18986" y="4097"/>
                  <a:pt x="21600" y="9947"/>
                  <a:pt x="21600" y="16087"/>
                </a:cubicBezTo>
                <a:cubicBezTo>
                  <a:pt x="21600" y="16740"/>
                  <a:pt x="21570" y="17394"/>
                  <a:pt x="21511" y="18045"/>
                </a:cubicBezTo>
                <a:lnTo>
                  <a:pt x="0" y="16087"/>
                </a:lnTo>
                <a:close/>
              </a:path>
            </a:pathLst>
          </a:cu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 rot="101924" flipV="1">
            <a:off x="3887788" y="1933575"/>
            <a:ext cx="13716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5211763" y="35433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b</a:t>
            </a:r>
            <a:r>
              <a:rPr lang="en-US" sz="1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93574" name="Text Box 38"/>
          <p:cNvSpPr txBox="1">
            <a:spLocks noChangeArrowheads="1"/>
          </p:cNvSpPr>
          <p:nvPr/>
        </p:nvSpPr>
        <p:spPr bwMode="auto">
          <a:xfrm>
            <a:off x="5164138" y="1638300"/>
            <a:ext cx="388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  <a:r>
              <a:rPr lang="en-US" sz="1400" b="0">
                <a:latin typeface="Times New Roman" pitchFamily="18" charset="0"/>
              </a:rPr>
              <a:t>’</a:t>
            </a:r>
          </a:p>
        </p:txBody>
      </p:sp>
      <p:sp>
        <p:nvSpPr>
          <p:cNvPr id="193575" name="Text Box 39"/>
          <p:cNvSpPr txBox="1">
            <a:spLocks noChangeArrowheads="1"/>
          </p:cNvSpPr>
          <p:nvPr/>
        </p:nvSpPr>
        <p:spPr bwMode="auto">
          <a:xfrm>
            <a:off x="4500563" y="222408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 i="1">
                <a:latin typeface="Times New Roman" pitchFamily="18" charset="0"/>
              </a:rPr>
              <a:t>TL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52400" y="1352550"/>
            <a:ext cx="2628900" cy="3448050"/>
            <a:chOff x="528" y="768"/>
            <a:chExt cx="1656" cy="2172"/>
          </a:xfrm>
        </p:grpSpPr>
        <p:sp>
          <p:nvSpPr>
            <p:cNvPr id="183378" name="Rectangle 41"/>
            <p:cNvSpPr>
              <a:spLocks noChangeArrowheads="1"/>
            </p:cNvSpPr>
            <p:nvPr/>
          </p:nvSpPr>
          <p:spPr bwMode="auto">
            <a:xfrm>
              <a:off x="812" y="796"/>
              <a:ext cx="1192" cy="10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379" name="Rectangle 42"/>
            <p:cNvSpPr>
              <a:spLocks noChangeArrowheads="1"/>
            </p:cNvSpPr>
            <p:nvPr/>
          </p:nvSpPr>
          <p:spPr bwMode="auto">
            <a:xfrm>
              <a:off x="812" y="1861"/>
              <a:ext cx="1192" cy="107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80" name="Line 43"/>
            <p:cNvSpPr>
              <a:spLocks noChangeShapeType="1"/>
            </p:cNvSpPr>
            <p:nvPr/>
          </p:nvSpPr>
          <p:spPr bwMode="auto">
            <a:xfrm>
              <a:off x="642" y="1861"/>
              <a:ext cx="1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1" name="Text Box 44"/>
            <p:cNvSpPr txBox="1">
              <a:spLocks noChangeArrowheads="1"/>
            </p:cNvSpPr>
            <p:nvPr/>
          </p:nvSpPr>
          <p:spPr bwMode="auto">
            <a:xfrm>
              <a:off x="528" y="1699"/>
              <a:ext cx="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83382" name="Text Box 45"/>
            <p:cNvSpPr txBox="1">
              <a:spLocks noChangeArrowheads="1"/>
            </p:cNvSpPr>
            <p:nvPr/>
          </p:nvSpPr>
          <p:spPr bwMode="auto">
            <a:xfrm>
              <a:off x="1986" y="1710"/>
              <a:ext cx="1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83383" name="Line 46"/>
            <p:cNvSpPr>
              <a:spLocks noChangeShapeType="1"/>
            </p:cNvSpPr>
            <p:nvPr/>
          </p:nvSpPr>
          <p:spPr bwMode="auto">
            <a:xfrm>
              <a:off x="982" y="1478"/>
              <a:ext cx="0" cy="73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4" name="Line 47"/>
            <p:cNvSpPr>
              <a:spLocks noChangeShapeType="1"/>
            </p:cNvSpPr>
            <p:nvPr/>
          </p:nvSpPr>
          <p:spPr bwMode="auto">
            <a:xfrm>
              <a:off x="1613" y="1074"/>
              <a:ext cx="0" cy="1761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5" name="Line 48"/>
            <p:cNvSpPr>
              <a:spLocks noChangeShapeType="1"/>
            </p:cNvSpPr>
            <p:nvPr/>
          </p:nvSpPr>
          <p:spPr bwMode="auto">
            <a:xfrm flipV="1">
              <a:off x="975" y="1121"/>
              <a:ext cx="625" cy="4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6" name="Line 49"/>
            <p:cNvSpPr>
              <a:spLocks noChangeShapeType="1"/>
            </p:cNvSpPr>
            <p:nvPr/>
          </p:nvSpPr>
          <p:spPr bwMode="auto">
            <a:xfrm>
              <a:off x="982" y="2216"/>
              <a:ext cx="631" cy="5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7" name="Line 50"/>
            <p:cNvSpPr>
              <a:spLocks noChangeShapeType="1"/>
            </p:cNvSpPr>
            <p:nvPr/>
          </p:nvSpPr>
          <p:spPr bwMode="auto">
            <a:xfrm>
              <a:off x="982" y="1535"/>
              <a:ext cx="795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8" name="Line 51"/>
            <p:cNvSpPr>
              <a:spLocks noChangeShapeType="1"/>
            </p:cNvSpPr>
            <p:nvPr/>
          </p:nvSpPr>
          <p:spPr bwMode="auto">
            <a:xfrm>
              <a:off x="968" y="2216"/>
              <a:ext cx="1024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89" name="Text Box 52"/>
            <p:cNvSpPr txBox="1">
              <a:spLocks noChangeArrowheads="1"/>
            </p:cNvSpPr>
            <p:nvPr/>
          </p:nvSpPr>
          <p:spPr bwMode="auto">
            <a:xfrm>
              <a:off x="1061" y="1375"/>
              <a:ext cx="2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</a:t>
              </a:r>
            </a:p>
          </p:txBody>
        </p:sp>
        <p:sp>
          <p:nvSpPr>
            <p:cNvPr id="183390" name="Text Box 53"/>
            <p:cNvSpPr txBox="1">
              <a:spLocks noChangeArrowheads="1"/>
            </p:cNvSpPr>
            <p:nvPr/>
          </p:nvSpPr>
          <p:spPr bwMode="auto">
            <a:xfrm>
              <a:off x="1063" y="2169"/>
              <a:ext cx="1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183391" name="Text Box 54"/>
            <p:cNvSpPr txBox="1">
              <a:spLocks noChangeArrowheads="1"/>
            </p:cNvSpPr>
            <p:nvPr/>
          </p:nvSpPr>
          <p:spPr bwMode="auto">
            <a:xfrm>
              <a:off x="812" y="2670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H.P.</a:t>
              </a:r>
            </a:p>
          </p:txBody>
        </p:sp>
        <p:sp>
          <p:nvSpPr>
            <p:cNvPr id="183392" name="Text Box 55"/>
            <p:cNvSpPr txBox="1">
              <a:spLocks noChangeArrowheads="1"/>
            </p:cNvSpPr>
            <p:nvPr/>
          </p:nvSpPr>
          <p:spPr bwMode="auto">
            <a:xfrm>
              <a:off x="791" y="768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V.P.</a:t>
              </a:r>
            </a:p>
          </p:txBody>
        </p:sp>
        <p:sp>
          <p:nvSpPr>
            <p:cNvPr id="183393" name="Text Box 56"/>
            <p:cNvSpPr txBox="1">
              <a:spLocks noChangeArrowheads="1"/>
            </p:cNvSpPr>
            <p:nvPr/>
          </p:nvSpPr>
          <p:spPr bwMode="auto">
            <a:xfrm>
              <a:off x="893" y="2160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83394" name="Text Box 57"/>
            <p:cNvSpPr txBox="1">
              <a:spLocks noChangeArrowheads="1"/>
            </p:cNvSpPr>
            <p:nvPr/>
          </p:nvSpPr>
          <p:spPr bwMode="auto">
            <a:xfrm>
              <a:off x="1463" y="271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83395" name="Text Box 58"/>
            <p:cNvSpPr txBox="1">
              <a:spLocks noChangeArrowheads="1"/>
            </p:cNvSpPr>
            <p:nvPr/>
          </p:nvSpPr>
          <p:spPr bwMode="auto">
            <a:xfrm>
              <a:off x="1085" y="1152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183396" name="Text Box 59"/>
            <p:cNvSpPr txBox="1">
              <a:spLocks noChangeArrowheads="1"/>
            </p:cNvSpPr>
            <p:nvPr/>
          </p:nvSpPr>
          <p:spPr bwMode="auto">
            <a:xfrm>
              <a:off x="1085" y="2448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183397" name="Text Box 60"/>
            <p:cNvSpPr txBox="1">
              <a:spLocks noChangeArrowheads="1"/>
            </p:cNvSpPr>
            <p:nvPr/>
          </p:nvSpPr>
          <p:spPr bwMode="auto">
            <a:xfrm>
              <a:off x="857" y="1374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183398" name="Text Box 61"/>
            <p:cNvSpPr txBox="1">
              <a:spLocks noChangeArrowheads="1"/>
            </p:cNvSpPr>
            <p:nvPr/>
          </p:nvSpPr>
          <p:spPr bwMode="auto">
            <a:xfrm>
              <a:off x="1517" y="960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183399" name="Line 62"/>
            <p:cNvSpPr>
              <a:spLocks noChangeShapeType="1"/>
            </p:cNvSpPr>
            <p:nvPr/>
          </p:nvSpPr>
          <p:spPr bwMode="auto">
            <a:xfrm>
              <a:off x="1421" y="110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599" name="Text Box 63"/>
          <p:cNvSpPr txBox="1">
            <a:spLocks noChangeArrowheads="1"/>
          </p:cNvSpPr>
          <p:nvPr/>
        </p:nvSpPr>
        <p:spPr bwMode="auto">
          <a:xfrm>
            <a:off x="76200" y="5148263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i="1">
                <a:latin typeface="Arial" charset="0"/>
              </a:rPr>
              <a:t>Here TV (ab) is not // to XY line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Hence it’s corresponding FV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a’ b’ is </a:t>
            </a:r>
            <a:r>
              <a:rPr lang="en-US" sz="1400" i="1">
                <a:solidFill>
                  <a:srgbClr val="FF3300"/>
                </a:solidFill>
                <a:latin typeface="Arial" charset="0"/>
              </a:rPr>
              <a:t>not</a:t>
            </a:r>
            <a:r>
              <a:rPr lang="en-US" sz="1400" i="1">
                <a:latin typeface="Arial" charset="0"/>
              </a:rPr>
              <a:t> showing </a:t>
            </a:r>
          </a:p>
          <a:p>
            <a:pPr algn="ctr" eaLnBrk="1" hangingPunct="1"/>
            <a:r>
              <a:rPr lang="en-US" sz="1400" i="1">
                <a:solidFill>
                  <a:srgbClr val="FF3300"/>
                </a:solidFill>
                <a:latin typeface="Arial" charset="0"/>
              </a:rPr>
              <a:t>True Length &amp; </a:t>
            </a:r>
          </a:p>
          <a:p>
            <a:pPr algn="ctr" eaLnBrk="1" hangingPunct="1"/>
            <a:r>
              <a:rPr lang="en-US" sz="1400" i="1">
                <a:solidFill>
                  <a:srgbClr val="FF3300"/>
                </a:solidFill>
                <a:latin typeface="Arial" charset="0"/>
              </a:rPr>
              <a:t>True Inclination with Hp</a:t>
            </a:r>
            <a:r>
              <a:rPr lang="en-US" b="0" i="1">
                <a:latin typeface="Arial" charset="0"/>
              </a:rPr>
              <a:t>.</a:t>
            </a:r>
          </a:p>
        </p:txBody>
      </p:sp>
      <p:sp>
        <p:nvSpPr>
          <p:cNvPr id="193600" name="AutoShape 64"/>
          <p:cNvSpPr>
            <a:spLocks noChangeArrowheads="1"/>
          </p:cNvSpPr>
          <p:nvPr/>
        </p:nvSpPr>
        <p:spPr bwMode="auto">
          <a:xfrm rot="5952314">
            <a:off x="1320800" y="4838700"/>
            <a:ext cx="381000" cy="152400"/>
          </a:xfrm>
          <a:prstGeom prst="lef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sz="1800" b="0">
              <a:latin typeface="Times New Roman" pitchFamily="18" charset="0"/>
            </a:endParaRPr>
          </a:p>
        </p:txBody>
      </p:sp>
      <p:sp>
        <p:nvSpPr>
          <p:cNvPr id="193601" name="Text Box 65"/>
          <p:cNvSpPr txBox="1">
            <a:spLocks noChangeArrowheads="1"/>
          </p:cNvSpPr>
          <p:nvPr/>
        </p:nvSpPr>
        <p:spPr bwMode="auto">
          <a:xfrm>
            <a:off x="3276600" y="5105400"/>
            <a:ext cx="2535238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i="1">
                <a:latin typeface="Arial" charset="0"/>
              </a:rPr>
              <a:t>In this sketch, TV is rotated 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and made // to XY line. 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Hence it’s corresponding 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FV  a’ b</a:t>
            </a:r>
            <a:r>
              <a:rPr lang="en-US" sz="1400" i="1" baseline="-25000">
                <a:latin typeface="Arial" charset="0"/>
              </a:rPr>
              <a:t>1</a:t>
            </a:r>
            <a:r>
              <a:rPr lang="en-US" sz="1400" i="1">
                <a:latin typeface="Arial" charset="0"/>
              </a:rPr>
              <a:t>’</a:t>
            </a:r>
            <a:r>
              <a:rPr lang="en-US" sz="1400" i="1" baseline="-25000">
                <a:latin typeface="Arial" charset="0"/>
              </a:rPr>
              <a:t> </a:t>
            </a:r>
            <a:r>
              <a:rPr lang="en-US" sz="1400" i="1">
                <a:latin typeface="Arial" charset="0"/>
              </a:rPr>
              <a:t>Is showing </a:t>
            </a:r>
          </a:p>
          <a:p>
            <a:pPr algn="ctr" eaLnBrk="1" hangingPunct="1"/>
            <a:r>
              <a:rPr lang="en-US" sz="1300" i="1">
                <a:solidFill>
                  <a:srgbClr val="FF3300"/>
                </a:solidFill>
                <a:latin typeface="Arial" charset="0"/>
              </a:rPr>
              <a:t>True Length </a:t>
            </a:r>
          </a:p>
          <a:p>
            <a:pPr algn="ctr" eaLnBrk="1" hangingPunct="1"/>
            <a:r>
              <a:rPr lang="en-US" sz="1300" i="1">
                <a:solidFill>
                  <a:srgbClr val="FF3300"/>
                </a:solidFill>
                <a:latin typeface="Arial" charset="0"/>
              </a:rPr>
              <a:t>&amp; </a:t>
            </a:r>
          </a:p>
          <a:p>
            <a:pPr algn="ctr" eaLnBrk="1" hangingPunct="1"/>
            <a:r>
              <a:rPr lang="en-US" sz="1300" i="1">
                <a:solidFill>
                  <a:srgbClr val="FF3300"/>
                </a:solidFill>
                <a:latin typeface="Arial" charset="0"/>
              </a:rPr>
              <a:t>True Inclination with Hp.</a:t>
            </a:r>
          </a:p>
        </p:txBody>
      </p:sp>
      <p:sp>
        <p:nvSpPr>
          <p:cNvPr id="193602" name="AutoShape 66"/>
          <p:cNvSpPr>
            <a:spLocks noChangeArrowheads="1"/>
          </p:cNvSpPr>
          <p:nvPr/>
        </p:nvSpPr>
        <p:spPr bwMode="auto">
          <a:xfrm rot="5201111">
            <a:off x="4387850" y="4832350"/>
            <a:ext cx="381000" cy="165100"/>
          </a:xfrm>
          <a:prstGeom prst="leftArrow">
            <a:avLst>
              <a:gd name="adj1" fmla="val 50000"/>
              <a:gd name="adj2" fmla="val 57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603" name="Line 67"/>
          <p:cNvSpPr>
            <a:spLocks noChangeShapeType="1"/>
          </p:cNvSpPr>
          <p:nvPr/>
        </p:nvSpPr>
        <p:spPr bwMode="auto">
          <a:xfrm>
            <a:off x="7794625" y="1497013"/>
            <a:ext cx="0" cy="3059112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604" name="Line 68"/>
          <p:cNvSpPr>
            <a:spLocks noChangeShapeType="1"/>
          </p:cNvSpPr>
          <p:nvPr/>
        </p:nvSpPr>
        <p:spPr bwMode="auto">
          <a:xfrm flipV="1">
            <a:off x="6870700" y="1849438"/>
            <a:ext cx="923925" cy="70643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6767513" y="2555875"/>
            <a:ext cx="1538287" cy="1060450"/>
            <a:chOff x="4263" y="1610"/>
            <a:chExt cx="969" cy="668"/>
          </a:xfrm>
        </p:grpSpPr>
        <p:sp>
          <p:nvSpPr>
            <p:cNvPr id="183376" name="Line 70"/>
            <p:cNvSpPr>
              <a:spLocks noChangeShapeType="1"/>
            </p:cNvSpPr>
            <p:nvPr/>
          </p:nvSpPr>
          <p:spPr bwMode="auto">
            <a:xfrm>
              <a:off x="4328" y="1610"/>
              <a:ext cx="840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77" name="Line 71"/>
            <p:cNvSpPr>
              <a:spLocks noChangeShapeType="1"/>
            </p:cNvSpPr>
            <p:nvPr/>
          </p:nvSpPr>
          <p:spPr bwMode="auto">
            <a:xfrm>
              <a:off x="4263" y="2278"/>
              <a:ext cx="969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608" name="Line 72"/>
          <p:cNvSpPr>
            <a:spLocks noChangeShapeType="1"/>
          </p:cNvSpPr>
          <p:nvPr/>
        </p:nvSpPr>
        <p:spPr bwMode="auto">
          <a:xfrm>
            <a:off x="7280275" y="1849438"/>
            <a:ext cx="108585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609" name="Line 73"/>
          <p:cNvSpPr>
            <a:spLocks noChangeShapeType="1"/>
          </p:cNvSpPr>
          <p:nvPr/>
        </p:nvSpPr>
        <p:spPr bwMode="auto">
          <a:xfrm>
            <a:off x="7075488" y="4556125"/>
            <a:ext cx="1368425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610" name="Arc 74"/>
          <p:cNvSpPr>
            <a:spLocks/>
          </p:cNvSpPr>
          <p:nvPr/>
        </p:nvSpPr>
        <p:spPr bwMode="auto">
          <a:xfrm>
            <a:off x="6924675" y="1847850"/>
            <a:ext cx="1089025" cy="752475"/>
          </a:xfrm>
          <a:custGeom>
            <a:avLst/>
            <a:gdLst>
              <a:gd name="T0" fmla="*/ 2147483647 w 21597"/>
              <a:gd name="T1" fmla="*/ 0 h 12982"/>
              <a:gd name="T2" fmla="*/ 2147483647 w 21597"/>
              <a:gd name="T3" fmla="*/ 2147483647 h 12982"/>
              <a:gd name="T4" fmla="*/ 0 w 21597"/>
              <a:gd name="T5" fmla="*/ 2147483647 h 12982"/>
              <a:gd name="T6" fmla="*/ 0 60000 65536"/>
              <a:gd name="T7" fmla="*/ 0 60000 65536"/>
              <a:gd name="T8" fmla="*/ 0 60000 65536"/>
              <a:gd name="T9" fmla="*/ 0 w 21597"/>
              <a:gd name="T10" fmla="*/ 0 h 12982"/>
              <a:gd name="T11" fmla="*/ 21597 w 21597"/>
              <a:gd name="T12" fmla="*/ 12982 h 129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12982" fill="none" extrusionOk="0">
                <a:moveTo>
                  <a:pt x="17263" y="-1"/>
                </a:moveTo>
                <a:cubicBezTo>
                  <a:pt x="19999" y="3637"/>
                  <a:pt x="21515" y="8047"/>
                  <a:pt x="21596" y="12599"/>
                </a:cubicBezTo>
              </a:path>
              <a:path w="21597" h="12982" stroke="0" extrusionOk="0">
                <a:moveTo>
                  <a:pt x="17263" y="-1"/>
                </a:moveTo>
                <a:cubicBezTo>
                  <a:pt x="19999" y="3637"/>
                  <a:pt x="21515" y="8047"/>
                  <a:pt x="21596" y="12599"/>
                </a:cubicBezTo>
                <a:lnTo>
                  <a:pt x="0" y="12982"/>
                </a:lnTo>
                <a:close/>
              </a:path>
            </a:pathLst>
          </a:custGeom>
          <a:noFill/>
          <a:ln w="3175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7997825" y="3609975"/>
            <a:ext cx="3175" cy="946150"/>
            <a:chOff x="5038" y="2274"/>
            <a:chExt cx="2" cy="596"/>
          </a:xfrm>
        </p:grpSpPr>
        <p:sp>
          <p:nvSpPr>
            <p:cNvPr id="183374" name="Line 76"/>
            <p:cNvSpPr>
              <a:spLocks noChangeShapeType="1"/>
            </p:cNvSpPr>
            <p:nvPr/>
          </p:nvSpPr>
          <p:spPr bwMode="auto">
            <a:xfrm>
              <a:off x="5040" y="2304"/>
              <a:ext cx="0" cy="566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75" name="Line 77"/>
            <p:cNvSpPr>
              <a:spLocks noChangeShapeType="1"/>
            </p:cNvSpPr>
            <p:nvPr/>
          </p:nvSpPr>
          <p:spPr bwMode="auto">
            <a:xfrm flipV="1">
              <a:off x="5038" y="2274"/>
              <a:ext cx="0" cy="147"/>
            </a:xfrm>
            <a:prstGeom prst="line">
              <a:avLst/>
            </a:prstGeom>
            <a:noFill/>
            <a:ln w="31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3614" name="Line 78"/>
          <p:cNvSpPr>
            <a:spLocks noChangeShapeType="1"/>
          </p:cNvSpPr>
          <p:nvPr/>
        </p:nvSpPr>
        <p:spPr bwMode="auto">
          <a:xfrm flipH="1" flipV="1">
            <a:off x="7997825" y="2555875"/>
            <a:ext cx="3175" cy="1101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615" name="Text Box 79"/>
          <p:cNvSpPr txBox="1">
            <a:spLocks noChangeArrowheads="1"/>
          </p:cNvSpPr>
          <p:nvPr/>
        </p:nvSpPr>
        <p:spPr bwMode="auto">
          <a:xfrm>
            <a:off x="3275013" y="165100"/>
            <a:ext cx="26495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300">
                <a:solidFill>
                  <a:srgbClr val="FF3300"/>
                </a:solidFill>
                <a:latin typeface="Arial" charset="0"/>
              </a:rPr>
              <a:t>Note the procedure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When Fv &amp; Tv known,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How to find True Length.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(Views are rotated to determine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True Length &amp; it’s inclinations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with Hp &amp; Vp).</a:t>
            </a:r>
          </a:p>
        </p:txBody>
      </p:sp>
      <p:sp>
        <p:nvSpPr>
          <p:cNvPr id="193616" name="Text Box 80"/>
          <p:cNvSpPr txBox="1">
            <a:spLocks noChangeArrowheads="1"/>
          </p:cNvSpPr>
          <p:nvPr/>
        </p:nvSpPr>
        <p:spPr bwMode="auto">
          <a:xfrm>
            <a:off x="6249988" y="152400"/>
            <a:ext cx="26622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300">
                <a:solidFill>
                  <a:srgbClr val="FF3300"/>
                </a:solidFill>
                <a:latin typeface="Arial" charset="0"/>
              </a:rPr>
              <a:t>Note the procedure</a:t>
            </a:r>
          </a:p>
          <a:p>
            <a:pPr algn="ctr" eaLnBrk="1" hangingPunct="1"/>
            <a:r>
              <a:rPr lang="en-US" sz="1300">
                <a:latin typeface="Arial" charset="0"/>
              </a:rPr>
              <a:t>When True Length is known,</a:t>
            </a:r>
          </a:p>
          <a:p>
            <a:pPr algn="ctr" eaLnBrk="1" hangingPunct="1"/>
            <a:r>
              <a:rPr lang="en-US" sz="1300">
                <a:latin typeface="Arial" charset="0"/>
              </a:rPr>
              <a:t>How to locate Fv &amp; Tv.</a:t>
            </a:r>
          </a:p>
          <a:p>
            <a:pPr algn="ctr" eaLnBrk="1" hangingPunct="1"/>
            <a:r>
              <a:rPr lang="en-US" sz="1300">
                <a:latin typeface="Arial" charset="0"/>
              </a:rPr>
              <a:t>(Component </a:t>
            </a:r>
            <a:r>
              <a:rPr lang="en-US" sz="1300">
                <a:solidFill>
                  <a:srgbClr val="FF3300"/>
                </a:solidFill>
                <a:latin typeface="Arial" charset="0"/>
              </a:rPr>
              <a:t>a-1</a:t>
            </a:r>
            <a:r>
              <a:rPr lang="en-US" sz="13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300">
                <a:latin typeface="Arial" charset="0"/>
              </a:rPr>
              <a:t>of TL is drawn </a:t>
            </a:r>
          </a:p>
          <a:p>
            <a:pPr algn="ctr" eaLnBrk="1" hangingPunct="1"/>
            <a:r>
              <a:rPr lang="en-US" sz="1300">
                <a:latin typeface="Arial" charset="0"/>
              </a:rPr>
              <a:t>which is further rotated</a:t>
            </a:r>
          </a:p>
          <a:p>
            <a:pPr algn="ctr" eaLnBrk="1" hangingPunct="1"/>
            <a:r>
              <a:rPr lang="en-US" sz="1300">
                <a:latin typeface="Arial" charset="0"/>
              </a:rPr>
              <a:t>to determine </a:t>
            </a:r>
            <a:r>
              <a:rPr lang="en-US" sz="1300">
                <a:solidFill>
                  <a:srgbClr val="FF3300"/>
                </a:solidFill>
                <a:latin typeface="Arial" charset="0"/>
              </a:rPr>
              <a:t>Fv</a:t>
            </a:r>
            <a:r>
              <a:rPr lang="en-US" sz="13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193617" name="Text Box 81"/>
          <p:cNvSpPr txBox="1">
            <a:spLocks noChangeArrowheads="1"/>
          </p:cNvSpPr>
          <p:nvPr/>
        </p:nvSpPr>
        <p:spPr bwMode="auto">
          <a:xfrm>
            <a:off x="7816850" y="33845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</a:t>
            </a:r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6670675" y="2203450"/>
            <a:ext cx="338138" cy="1606550"/>
            <a:chOff x="4202" y="1388"/>
            <a:chExt cx="213" cy="1012"/>
          </a:xfrm>
        </p:grpSpPr>
        <p:sp>
          <p:nvSpPr>
            <p:cNvPr id="183371" name="Line 83"/>
            <p:cNvSpPr>
              <a:spLocks noChangeShapeType="1"/>
            </p:cNvSpPr>
            <p:nvPr/>
          </p:nvSpPr>
          <p:spPr bwMode="auto">
            <a:xfrm>
              <a:off x="4328" y="1388"/>
              <a:ext cx="0" cy="96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72" name="Text Box 84"/>
            <p:cNvSpPr txBox="1">
              <a:spLocks noChangeArrowheads="1"/>
            </p:cNvSpPr>
            <p:nvPr/>
          </p:nvSpPr>
          <p:spPr bwMode="auto">
            <a:xfrm>
              <a:off x="4202" y="2208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83373" name="Text Box 85"/>
            <p:cNvSpPr txBox="1">
              <a:spLocks noChangeArrowheads="1"/>
            </p:cNvSpPr>
            <p:nvPr/>
          </p:nvSpPr>
          <p:spPr bwMode="auto">
            <a:xfrm>
              <a:off x="4212" y="147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</p:grpSp>
      <p:sp>
        <p:nvSpPr>
          <p:cNvPr id="193622" name="Text Box 86"/>
          <p:cNvSpPr txBox="1">
            <a:spLocks noChangeArrowheads="1"/>
          </p:cNvSpPr>
          <p:nvPr/>
        </p:nvSpPr>
        <p:spPr bwMode="auto">
          <a:xfrm>
            <a:off x="7696200" y="16002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</a:p>
        </p:txBody>
      </p:sp>
      <p:grpSp>
        <p:nvGrpSpPr>
          <p:cNvPr id="10" name="Group 87"/>
          <p:cNvGrpSpPr>
            <a:grpSpLocks/>
          </p:cNvGrpSpPr>
          <p:nvPr/>
        </p:nvGrpSpPr>
        <p:grpSpPr bwMode="auto">
          <a:xfrm>
            <a:off x="8064500" y="1849438"/>
            <a:ext cx="331788" cy="1766887"/>
            <a:chOff x="5080" y="1165"/>
            <a:chExt cx="209" cy="1113"/>
          </a:xfrm>
        </p:grpSpPr>
        <p:sp>
          <p:nvSpPr>
            <p:cNvPr id="183368" name="Line 88"/>
            <p:cNvSpPr>
              <a:spLocks noChangeShapeType="1"/>
            </p:cNvSpPr>
            <p:nvPr/>
          </p:nvSpPr>
          <p:spPr bwMode="auto">
            <a:xfrm flipV="1">
              <a:off x="5103" y="1165"/>
              <a:ext cx="0" cy="1113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69" name="Line 89"/>
            <p:cNvSpPr>
              <a:spLocks noChangeShapeType="1"/>
            </p:cNvSpPr>
            <p:nvPr/>
          </p:nvSpPr>
          <p:spPr bwMode="auto">
            <a:xfrm>
              <a:off x="5104" y="1520"/>
              <a:ext cx="0" cy="96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70" name="Text Box 90"/>
            <p:cNvSpPr txBox="1">
              <a:spLocks noChangeArrowheads="1"/>
            </p:cNvSpPr>
            <p:nvPr/>
          </p:nvSpPr>
          <p:spPr bwMode="auto">
            <a:xfrm>
              <a:off x="5080" y="1488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1’</a:t>
              </a:r>
            </a:p>
          </p:txBody>
        </p:sp>
      </p:grp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6975475" y="3616325"/>
            <a:ext cx="1127125" cy="1184275"/>
            <a:chOff x="4394" y="2278"/>
            <a:chExt cx="710" cy="746"/>
          </a:xfrm>
        </p:grpSpPr>
        <p:sp>
          <p:nvSpPr>
            <p:cNvPr id="183366" name="Arc 92"/>
            <p:cNvSpPr>
              <a:spLocks/>
            </p:cNvSpPr>
            <p:nvPr/>
          </p:nvSpPr>
          <p:spPr bwMode="auto">
            <a:xfrm>
              <a:off x="4394" y="2278"/>
              <a:ext cx="710" cy="583"/>
            </a:xfrm>
            <a:custGeom>
              <a:avLst/>
              <a:gdLst>
                <a:gd name="T0" fmla="*/ 0 w 21600"/>
                <a:gd name="T1" fmla="*/ 0 h 15460"/>
                <a:gd name="T2" fmla="*/ 0 w 21600"/>
                <a:gd name="T3" fmla="*/ 0 h 15460"/>
                <a:gd name="T4" fmla="*/ 0 w 21600"/>
                <a:gd name="T5" fmla="*/ 0 h 1546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460"/>
                <a:gd name="T11" fmla="*/ 21600 w 21600"/>
                <a:gd name="T12" fmla="*/ 15460 h 15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460" fill="none" extrusionOk="0">
                  <a:moveTo>
                    <a:pt x="21585" y="-1"/>
                  </a:moveTo>
                  <a:cubicBezTo>
                    <a:pt x="21595" y="266"/>
                    <a:pt x="21600" y="532"/>
                    <a:pt x="21600" y="799"/>
                  </a:cubicBezTo>
                  <a:cubicBezTo>
                    <a:pt x="21600" y="6233"/>
                    <a:pt x="19551" y="11468"/>
                    <a:pt x="15862" y="15459"/>
                  </a:cubicBezTo>
                </a:path>
                <a:path w="21600" h="15460" stroke="0" extrusionOk="0">
                  <a:moveTo>
                    <a:pt x="21585" y="-1"/>
                  </a:moveTo>
                  <a:cubicBezTo>
                    <a:pt x="21595" y="266"/>
                    <a:pt x="21600" y="532"/>
                    <a:pt x="21600" y="799"/>
                  </a:cubicBezTo>
                  <a:cubicBezTo>
                    <a:pt x="21600" y="6233"/>
                    <a:pt x="19551" y="11468"/>
                    <a:pt x="15862" y="15459"/>
                  </a:cubicBezTo>
                  <a:lnTo>
                    <a:pt x="0" y="799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67" name="Text Box 93"/>
            <p:cNvSpPr txBox="1">
              <a:spLocks noChangeArrowheads="1"/>
            </p:cNvSpPr>
            <p:nvPr/>
          </p:nvSpPr>
          <p:spPr bwMode="auto">
            <a:xfrm>
              <a:off x="4800" y="283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12" name="Group 94"/>
          <p:cNvGrpSpPr>
            <a:grpSpLocks/>
          </p:cNvGrpSpPr>
          <p:nvPr/>
        </p:nvGrpSpPr>
        <p:grpSpPr bwMode="auto">
          <a:xfrm>
            <a:off x="7239000" y="3657600"/>
            <a:ext cx="368300" cy="368300"/>
            <a:chOff x="4560" y="2304"/>
            <a:chExt cx="232" cy="232"/>
          </a:xfrm>
        </p:grpSpPr>
        <p:sp>
          <p:nvSpPr>
            <p:cNvPr id="183364" name="Arc 95"/>
            <p:cNvSpPr>
              <a:spLocks/>
            </p:cNvSpPr>
            <p:nvPr/>
          </p:nvSpPr>
          <p:spPr bwMode="auto">
            <a:xfrm rot="3722031">
              <a:off x="4560" y="2304"/>
              <a:ext cx="232" cy="232"/>
            </a:xfrm>
            <a:custGeom>
              <a:avLst/>
              <a:gdLst>
                <a:gd name="T0" fmla="*/ 0 w 21600"/>
                <a:gd name="T1" fmla="*/ 0 h 21570"/>
                <a:gd name="T2" fmla="*/ 0 w 21600"/>
                <a:gd name="T3" fmla="*/ 0 h 21570"/>
                <a:gd name="T4" fmla="*/ 0 w 21600"/>
                <a:gd name="T5" fmla="*/ 0 h 2157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0"/>
                <a:gd name="T11" fmla="*/ 21600 w 21600"/>
                <a:gd name="T12" fmla="*/ 21570 h 215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0" fill="none" extrusionOk="0">
                  <a:moveTo>
                    <a:pt x="1132" y="-1"/>
                  </a:moveTo>
                  <a:cubicBezTo>
                    <a:pt x="12605" y="601"/>
                    <a:pt x="21600" y="10080"/>
                    <a:pt x="21600" y="21570"/>
                  </a:cubicBezTo>
                </a:path>
                <a:path w="21600" h="21570" stroke="0" extrusionOk="0">
                  <a:moveTo>
                    <a:pt x="1132" y="-1"/>
                  </a:moveTo>
                  <a:cubicBezTo>
                    <a:pt x="12605" y="601"/>
                    <a:pt x="21600" y="10080"/>
                    <a:pt x="21600" y="21570"/>
                  </a:cubicBezTo>
                  <a:lnTo>
                    <a:pt x="0" y="2157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65" name="Text Box 96"/>
            <p:cNvSpPr txBox="1">
              <a:spLocks noChangeArrowheads="1"/>
            </p:cNvSpPr>
            <p:nvPr/>
          </p:nvSpPr>
          <p:spPr bwMode="auto">
            <a:xfrm>
              <a:off x="4608" y="2304"/>
              <a:ext cx="1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</p:grp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6870700" y="1600200"/>
            <a:ext cx="1479550" cy="1017588"/>
            <a:chOff x="4328" y="1008"/>
            <a:chExt cx="932" cy="641"/>
          </a:xfrm>
        </p:grpSpPr>
        <p:sp>
          <p:nvSpPr>
            <p:cNvPr id="183360" name="Line 98"/>
            <p:cNvSpPr>
              <a:spLocks noChangeShapeType="1"/>
            </p:cNvSpPr>
            <p:nvPr/>
          </p:nvSpPr>
          <p:spPr bwMode="auto">
            <a:xfrm flipV="1">
              <a:off x="4328" y="1165"/>
              <a:ext cx="775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61" name="Text Box 99"/>
            <p:cNvSpPr txBox="1">
              <a:spLocks noChangeArrowheads="1"/>
            </p:cNvSpPr>
            <p:nvPr/>
          </p:nvSpPr>
          <p:spPr bwMode="auto">
            <a:xfrm>
              <a:off x="5028" y="1008"/>
              <a:ext cx="2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 baseline="30000">
                  <a:latin typeface="Times New Roman" pitchFamily="18" charset="0"/>
                </a:rPr>
                <a:t>’</a:t>
              </a:r>
            </a:p>
          </p:txBody>
        </p:sp>
        <p:sp>
          <p:nvSpPr>
            <p:cNvPr id="183362" name="Rectangle 100"/>
            <p:cNvSpPr>
              <a:spLocks noChangeArrowheads="1"/>
            </p:cNvSpPr>
            <p:nvPr/>
          </p:nvSpPr>
          <p:spPr bwMode="auto">
            <a:xfrm>
              <a:off x="4396" y="1476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183363" name="Arc 101"/>
            <p:cNvSpPr>
              <a:spLocks/>
            </p:cNvSpPr>
            <p:nvPr/>
          </p:nvSpPr>
          <p:spPr bwMode="auto">
            <a:xfrm rot="2761421">
              <a:off x="4462" y="1510"/>
              <a:ext cx="119" cy="144"/>
            </a:xfrm>
            <a:custGeom>
              <a:avLst/>
              <a:gdLst>
                <a:gd name="T0" fmla="*/ 0 w 17855"/>
                <a:gd name="T1" fmla="*/ 0 h 21600"/>
                <a:gd name="T2" fmla="*/ 0 w 17855"/>
                <a:gd name="T3" fmla="*/ 0 h 21600"/>
                <a:gd name="T4" fmla="*/ 0 w 17855"/>
                <a:gd name="T5" fmla="*/ 0 h 21600"/>
                <a:gd name="T6" fmla="*/ 0 60000 65536"/>
                <a:gd name="T7" fmla="*/ 0 60000 65536"/>
                <a:gd name="T8" fmla="*/ 0 60000 65536"/>
                <a:gd name="T9" fmla="*/ 0 w 17855"/>
                <a:gd name="T10" fmla="*/ 0 h 21600"/>
                <a:gd name="T11" fmla="*/ 17855 w 1785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855" h="21600" fill="none" extrusionOk="0">
                  <a:moveTo>
                    <a:pt x="-1" y="0"/>
                  </a:moveTo>
                  <a:cubicBezTo>
                    <a:pt x="7147" y="0"/>
                    <a:pt x="13832" y="3536"/>
                    <a:pt x="17855" y="9444"/>
                  </a:cubicBezTo>
                </a:path>
                <a:path w="17855" h="21600" stroke="0" extrusionOk="0">
                  <a:moveTo>
                    <a:pt x="-1" y="0"/>
                  </a:moveTo>
                  <a:cubicBezTo>
                    <a:pt x="7147" y="0"/>
                    <a:pt x="13832" y="3536"/>
                    <a:pt x="17855" y="944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102"/>
          <p:cNvGrpSpPr>
            <a:grpSpLocks/>
          </p:cNvGrpSpPr>
          <p:nvPr/>
        </p:nvGrpSpPr>
        <p:grpSpPr bwMode="auto">
          <a:xfrm>
            <a:off x="7239000" y="2209800"/>
            <a:ext cx="342900" cy="406400"/>
            <a:chOff x="4560" y="1392"/>
            <a:chExt cx="216" cy="256"/>
          </a:xfrm>
        </p:grpSpPr>
        <p:sp>
          <p:nvSpPr>
            <p:cNvPr id="183358" name="Arc 103"/>
            <p:cNvSpPr>
              <a:spLocks/>
            </p:cNvSpPr>
            <p:nvPr/>
          </p:nvSpPr>
          <p:spPr bwMode="auto">
            <a:xfrm rot="2244294">
              <a:off x="4560" y="1416"/>
              <a:ext cx="216" cy="232"/>
            </a:xfrm>
            <a:custGeom>
              <a:avLst/>
              <a:gdLst>
                <a:gd name="T0" fmla="*/ 0 w 20082"/>
                <a:gd name="T1" fmla="*/ 0 h 21600"/>
                <a:gd name="T2" fmla="*/ 0 w 20082"/>
                <a:gd name="T3" fmla="*/ 0 h 21600"/>
                <a:gd name="T4" fmla="*/ 0 w 20082"/>
                <a:gd name="T5" fmla="*/ 0 h 21600"/>
                <a:gd name="T6" fmla="*/ 0 60000 65536"/>
                <a:gd name="T7" fmla="*/ 0 60000 65536"/>
                <a:gd name="T8" fmla="*/ 0 60000 65536"/>
                <a:gd name="T9" fmla="*/ 0 w 20082"/>
                <a:gd name="T10" fmla="*/ 0 h 21600"/>
                <a:gd name="T11" fmla="*/ 20082 w 2008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082" h="21600" fill="none" extrusionOk="0">
                  <a:moveTo>
                    <a:pt x="-1" y="0"/>
                  </a:moveTo>
                  <a:cubicBezTo>
                    <a:pt x="8859" y="0"/>
                    <a:pt x="16819" y="5409"/>
                    <a:pt x="20082" y="13645"/>
                  </a:cubicBezTo>
                </a:path>
                <a:path w="20082" h="21600" stroke="0" extrusionOk="0">
                  <a:moveTo>
                    <a:pt x="-1" y="0"/>
                  </a:moveTo>
                  <a:cubicBezTo>
                    <a:pt x="8859" y="0"/>
                    <a:pt x="16819" y="5409"/>
                    <a:pt x="20082" y="1364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59" name="Text Box 104"/>
            <p:cNvSpPr txBox="1">
              <a:spLocks noChangeArrowheads="1"/>
            </p:cNvSpPr>
            <p:nvPr/>
          </p:nvSpPr>
          <p:spPr bwMode="auto">
            <a:xfrm>
              <a:off x="4584" y="1392"/>
              <a:ext cx="1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193641" name="Text Box 105"/>
          <p:cNvSpPr txBox="1">
            <a:spLocks noChangeArrowheads="1"/>
          </p:cNvSpPr>
          <p:nvPr/>
        </p:nvSpPr>
        <p:spPr bwMode="auto">
          <a:xfrm rot="-2000860">
            <a:off x="7493000" y="2043113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latin typeface="Times New Roman" pitchFamily="18" charset="0"/>
              </a:rPr>
              <a:t>TL</a:t>
            </a:r>
          </a:p>
        </p:txBody>
      </p:sp>
      <p:grpSp>
        <p:nvGrpSpPr>
          <p:cNvPr id="15" name="Group 106"/>
          <p:cNvGrpSpPr>
            <a:grpSpLocks/>
          </p:cNvGrpSpPr>
          <p:nvPr/>
        </p:nvGrpSpPr>
        <p:grpSpPr bwMode="auto">
          <a:xfrm>
            <a:off x="6877050" y="3587750"/>
            <a:ext cx="1377950" cy="1225550"/>
            <a:chOff x="1248" y="2096"/>
            <a:chExt cx="868" cy="772"/>
          </a:xfrm>
        </p:grpSpPr>
        <p:sp>
          <p:nvSpPr>
            <p:cNvPr id="183353" name="Line 107"/>
            <p:cNvSpPr>
              <a:spLocks noChangeShapeType="1"/>
            </p:cNvSpPr>
            <p:nvPr/>
          </p:nvSpPr>
          <p:spPr bwMode="auto">
            <a:xfrm>
              <a:off x="1248" y="2107"/>
              <a:ext cx="710" cy="59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54" name="Text Box 108"/>
            <p:cNvSpPr txBox="1">
              <a:spLocks noChangeArrowheads="1"/>
            </p:cNvSpPr>
            <p:nvPr/>
          </p:nvSpPr>
          <p:spPr bwMode="auto">
            <a:xfrm>
              <a:off x="1908" y="2676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83355" name="Text Box 109"/>
            <p:cNvSpPr txBox="1">
              <a:spLocks noChangeArrowheads="1"/>
            </p:cNvSpPr>
            <p:nvPr/>
          </p:nvSpPr>
          <p:spPr bwMode="auto">
            <a:xfrm>
              <a:off x="1332" y="209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sym typeface="WP Greek Courier" pitchFamily="49" charset="2"/>
                </a:rPr>
                <a:t>Ø</a:t>
              </a:r>
            </a:p>
          </p:txBody>
        </p:sp>
        <p:sp>
          <p:nvSpPr>
            <p:cNvPr id="183356" name="Arc 110"/>
            <p:cNvSpPr>
              <a:spLocks/>
            </p:cNvSpPr>
            <p:nvPr/>
          </p:nvSpPr>
          <p:spPr bwMode="auto">
            <a:xfrm rot="3722031">
              <a:off x="1412" y="2132"/>
              <a:ext cx="144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57" name="Text Box 111"/>
            <p:cNvSpPr txBox="1">
              <a:spLocks noChangeArrowheads="1"/>
            </p:cNvSpPr>
            <p:nvPr/>
          </p:nvSpPr>
          <p:spPr bwMode="auto">
            <a:xfrm rot="2448983">
              <a:off x="1652" y="2392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0">
                  <a:latin typeface="Times New Roman" pitchFamily="18" charset="0"/>
                </a:rPr>
                <a:t>TL</a:t>
              </a:r>
            </a:p>
          </p:txBody>
        </p:sp>
      </p:grpSp>
      <p:sp>
        <p:nvSpPr>
          <p:cNvPr id="193648" name="Text Box 112"/>
          <p:cNvSpPr txBox="1">
            <a:spLocks noChangeArrowheads="1"/>
          </p:cNvSpPr>
          <p:nvPr/>
        </p:nvSpPr>
        <p:spPr bwMode="auto">
          <a:xfrm rot="-2526107">
            <a:off x="7189788" y="1966913"/>
            <a:ext cx="31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latin typeface="Times New Roman" pitchFamily="18" charset="0"/>
              </a:rPr>
              <a:t>Fv</a:t>
            </a:r>
          </a:p>
        </p:txBody>
      </p:sp>
      <p:grpSp>
        <p:nvGrpSpPr>
          <p:cNvPr id="16" name="Group 113"/>
          <p:cNvGrpSpPr>
            <a:grpSpLocks/>
          </p:cNvGrpSpPr>
          <p:nvPr/>
        </p:nvGrpSpPr>
        <p:grpSpPr bwMode="auto">
          <a:xfrm>
            <a:off x="6870700" y="3616325"/>
            <a:ext cx="923925" cy="939800"/>
            <a:chOff x="4328" y="2278"/>
            <a:chExt cx="582" cy="592"/>
          </a:xfrm>
        </p:grpSpPr>
        <p:sp>
          <p:nvSpPr>
            <p:cNvPr id="183351" name="Line 114"/>
            <p:cNvSpPr>
              <a:spLocks noChangeShapeType="1"/>
            </p:cNvSpPr>
            <p:nvPr/>
          </p:nvSpPr>
          <p:spPr bwMode="auto">
            <a:xfrm>
              <a:off x="4328" y="2278"/>
              <a:ext cx="582" cy="59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352" name="Text Box 115"/>
            <p:cNvSpPr txBox="1">
              <a:spLocks noChangeArrowheads="1"/>
            </p:cNvSpPr>
            <p:nvPr/>
          </p:nvSpPr>
          <p:spPr bwMode="auto">
            <a:xfrm rot="2388775">
              <a:off x="4532" y="2592"/>
              <a:ext cx="2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000" b="0">
                  <a:latin typeface="Times New Roman" pitchFamily="18" charset="0"/>
                </a:rPr>
                <a:t>Tv</a:t>
              </a:r>
            </a:p>
          </p:txBody>
        </p:sp>
      </p:grpSp>
      <p:sp>
        <p:nvSpPr>
          <p:cNvPr id="193652" name="Line 116"/>
          <p:cNvSpPr>
            <a:spLocks noChangeShapeType="1"/>
          </p:cNvSpPr>
          <p:nvPr/>
        </p:nvSpPr>
        <p:spPr bwMode="auto">
          <a:xfrm flipV="1">
            <a:off x="52578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653" name="Line 117"/>
          <p:cNvSpPr>
            <a:spLocks noChangeShapeType="1"/>
          </p:cNvSpPr>
          <p:nvPr/>
        </p:nvSpPr>
        <p:spPr bwMode="auto">
          <a:xfrm flipV="1">
            <a:off x="5181600" y="3962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654" name="Line 118"/>
          <p:cNvSpPr>
            <a:spLocks noChangeShapeType="1"/>
          </p:cNvSpPr>
          <p:nvPr/>
        </p:nvSpPr>
        <p:spPr bwMode="auto">
          <a:xfrm flipV="1">
            <a:off x="5259388" y="19177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655" name="Text Box 119"/>
          <p:cNvSpPr txBox="1">
            <a:spLocks noChangeArrowheads="1"/>
          </p:cNvSpPr>
          <p:nvPr/>
        </p:nvSpPr>
        <p:spPr bwMode="auto">
          <a:xfrm>
            <a:off x="327025" y="228600"/>
            <a:ext cx="272415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300">
                <a:solidFill>
                  <a:srgbClr val="FF3300"/>
                </a:solidFill>
                <a:latin typeface="Arial" charset="0"/>
              </a:rPr>
              <a:t>Orthographic Projections 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Means Fv &amp; Tv of Line AB 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are shown below,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with their apparent Inclinations</a:t>
            </a:r>
            <a:r>
              <a: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  <a:p>
            <a:pPr algn="ctr" eaLnBrk="1" hangingPunct="1"/>
            <a:r>
              <a:rPr lang="en-US" sz="1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 &amp; </a:t>
            </a:r>
          </a:p>
        </p:txBody>
      </p:sp>
      <p:sp>
        <p:nvSpPr>
          <p:cNvPr id="193656" name="Text Box 120"/>
          <p:cNvSpPr txBox="1">
            <a:spLocks noChangeArrowheads="1"/>
          </p:cNvSpPr>
          <p:nvPr/>
        </p:nvSpPr>
        <p:spPr bwMode="auto">
          <a:xfrm>
            <a:off x="6173788" y="5076825"/>
            <a:ext cx="2947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i="1">
                <a:latin typeface="Arial" charset="0"/>
              </a:rPr>
              <a:t>Here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a -1</a:t>
            </a:r>
            <a:r>
              <a:rPr lang="en-US" sz="1400" i="1">
                <a:latin typeface="Arial" charset="0"/>
              </a:rPr>
              <a:t> is component 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of TL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ab</a:t>
            </a:r>
            <a:r>
              <a:rPr lang="en-US" sz="1400" i="1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400" i="1" baseline="-25000">
                <a:latin typeface="Arial" charset="0"/>
              </a:rPr>
              <a:t>  </a:t>
            </a:r>
            <a:r>
              <a:rPr lang="en-US" sz="1400" i="1">
                <a:latin typeface="Arial" charset="0"/>
              </a:rPr>
              <a:t>gives length of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Fv.</a:t>
            </a:r>
            <a:r>
              <a:rPr lang="en-US" sz="1400" i="1">
                <a:latin typeface="Arial" charset="0"/>
              </a:rPr>
              <a:t> 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Hence it is brought  Up to 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Locus of a’ and further rotated</a:t>
            </a:r>
          </a:p>
          <a:p>
            <a:pPr algn="ctr" eaLnBrk="1" hangingPunct="1"/>
            <a:r>
              <a:rPr lang="en-US" sz="1400" i="1">
                <a:latin typeface="Arial" charset="0"/>
              </a:rPr>
              <a:t>to get point </a:t>
            </a:r>
            <a:r>
              <a:rPr lang="en-US" sz="1400" i="1">
                <a:solidFill>
                  <a:srgbClr val="FF3300"/>
                </a:solidFill>
                <a:latin typeface="Arial" charset="0"/>
              </a:rPr>
              <a:t>b’.</a:t>
            </a:r>
            <a:r>
              <a:rPr lang="en-US" sz="1400" i="1">
                <a:latin typeface="Arial" charset="0"/>
              </a:rPr>
              <a:t>  </a:t>
            </a:r>
            <a:r>
              <a:rPr lang="en-US" sz="1400" i="1">
                <a:solidFill>
                  <a:srgbClr val="FF3300"/>
                </a:solidFill>
                <a:latin typeface="Arial" charset="0"/>
              </a:rPr>
              <a:t>a’ b’</a:t>
            </a:r>
            <a:r>
              <a:rPr lang="en-US" sz="1400" i="1">
                <a:latin typeface="Arial" charset="0"/>
              </a:rPr>
              <a:t> will be Fv.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Similarly drawing component</a:t>
            </a:r>
          </a:p>
          <a:p>
            <a:pPr algn="ctr" eaLnBrk="1" hangingPunct="1"/>
            <a:r>
              <a:rPr lang="en-US" sz="1300">
                <a:solidFill>
                  <a:schemeClr val="accent2"/>
                </a:solidFill>
                <a:latin typeface="Arial" charset="0"/>
              </a:rPr>
              <a:t>of other TL(a’ b</a:t>
            </a:r>
            <a:r>
              <a:rPr lang="en-US" sz="1300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300">
                <a:solidFill>
                  <a:schemeClr val="accent2"/>
                </a:solidFill>
                <a:latin typeface="Arial" charset="0"/>
              </a:rPr>
              <a:t>‘) Tv can be drawn.</a:t>
            </a:r>
          </a:p>
        </p:txBody>
      </p:sp>
      <p:sp>
        <p:nvSpPr>
          <p:cNvPr id="193657" name="AutoShape 121"/>
          <p:cNvSpPr>
            <a:spLocks noChangeArrowheads="1"/>
          </p:cNvSpPr>
          <p:nvPr/>
        </p:nvSpPr>
        <p:spPr bwMode="auto">
          <a:xfrm>
            <a:off x="7086600" y="4848225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22"/>
          <p:cNvGrpSpPr>
            <a:grpSpLocks/>
          </p:cNvGrpSpPr>
          <p:nvPr/>
        </p:nvGrpSpPr>
        <p:grpSpPr bwMode="auto">
          <a:xfrm>
            <a:off x="4095750" y="2405063"/>
            <a:ext cx="314325" cy="277812"/>
            <a:chOff x="3648" y="2451"/>
            <a:chExt cx="198" cy="175"/>
          </a:xfrm>
        </p:grpSpPr>
        <p:grpSp>
          <p:nvGrpSpPr>
            <p:cNvPr id="18" name="Group 123"/>
            <p:cNvGrpSpPr>
              <a:grpSpLocks/>
            </p:cNvGrpSpPr>
            <p:nvPr/>
          </p:nvGrpSpPr>
          <p:grpSpPr bwMode="auto">
            <a:xfrm>
              <a:off x="3648" y="2451"/>
              <a:ext cx="198" cy="173"/>
              <a:chOff x="3648" y="1971"/>
              <a:chExt cx="198" cy="173"/>
            </a:xfrm>
          </p:grpSpPr>
          <p:sp>
            <p:nvSpPr>
              <p:cNvPr id="183349" name="Rectangle 124"/>
              <p:cNvSpPr>
                <a:spLocks noChangeArrowheads="1"/>
              </p:cNvSpPr>
              <p:nvPr/>
            </p:nvSpPr>
            <p:spPr bwMode="auto">
              <a:xfrm>
                <a:off x="3648" y="1971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1200" b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83350" name="Arc 125"/>
              <p:cNvSpPr>
                <a:spLocks/>
              </p:cNvSpPr>
              <p:nvPr/>
            </p:nvSpPr>
            <p:spPr bwMode="auto">
              <a:xfrm rot="2761421">
                <a:off x="3714" y="2002"/>
                <a:ext cx="119" cy="144"/>
              </a:xfrm>
              <a:custGeom>
                <a:avLst/>
                <a:gdLst>
                  <a:gd name="T0" fmla="*/ 0 w 17855"/>
                  <a:gd name="T1" fmla="*/ 0 h 21600"/>
                  <a:gd name="T2" fmla="*/ 0 w 17855"/>
                  <a:gd name="T3" fmla="*/ 0 h 21600"/>
                  <a:gd name="T4" fmla="*/ 0 w 178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855"/>
                  <a:gd name="T10" fmla="*/ 0 h 21600"/>
                  <a:gd name="T11" fmla="*/ 17855 w 178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5" h="21600" fill="none" extrusionOk="0">
                    <a:moveTo>
                      <a:pt x="-1" y="0"/>
                    </a:moveTo>
                    <a:cubicBezTo>
                      <a:pt x="7147" y="0"/>
                      <a:pt x="13832" y="3536"/>
                      <a:pt x="17855" y="9444"/>
                    </a:cubicBezTo>
                  </a:path>
                  <a:path w="17855" h="21600" stroke="0" extrusionOk="0">
                    <a:moveTo>
                      <a:pt x="-1" y="0"/>
                    </a:moveTo>
                    <a:cubicBezTo>
                      <a:pt x="7147" y="0"/>
                      <a:pt x="13832" y="3536"/>
                      <a:pt x="17855" y="944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3348" name="Text Box 126"/>
            <p:cNvSpPr txBox="1">
              <a:spLocks noChangeArrowheads="1"/>
            </p:cNvSpPr>
            <p:nvPr/>
          </p:nvSpPr>
          <p:spPr bwMode="auto">
            <a:xfrm>
              <a:off x="3666" y="2453"/>
              <a:ext cx="1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sym typeface="Symbol" pitchFamily="18" charset="2"/>
                </a:rPr>
                <a:t></a:t>
              </a:r>
            </a:p>
          </p:txBody>
        </p:sp>
      </p:grpSp>
      <p:grpSp>
        <p:nvGrpSpPr>
          <p:cNvPr id="19" name="Group 14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3341" name="AutoShape 143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2" name="AutoShape 14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3" name="AutoShape 14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4" name="AutoShape 14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5" name="AutoShape 14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46" name="AutoShape 14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93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3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9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9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6" dur="500"/>
                                        <p:tgtEl>
                                          <p:spTgt spid="19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3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3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9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9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3" dur="500"/>
                                        <p:tgtEl>
                                          <p:spTgt spid="19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9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500"/>
                                        <p:tgtEl>
                                          <p:spTgt spid="19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93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93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9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70" grpId="0" animBg="1"/>
      <p:bldP spid="193571" grpId="0" animBg="1"/>
      <p:bldP spid="193572" grpId="0" animBg="1"/>
      <p:bldP spid="193573" grpId="0" autoUpdateAnimBg="0"/>
      <p:bldP spid="193574" grpId="0" autoUpdateAnimBg="0"/>
      <p:bldP spid="193575" grpId="0" autoUpdateAnimBg="0"/>
      <p:bldP spid="193599" grpId="0" autoUpdateAnimBg="0"/>
      <p:bldP spid="193600" grpId="0" animBg="1" autoUpdateAnimBg="0"/>
      <p:bldP spid="193601" grpId="0" autoUpdateAnimBg="0"/>
      <p:bldP spid="193602" grpId="0" animBg="1"/>
      <p:bldP spid="193603" grpId="0" animBg="1"/>
      <p:bldP spid="193604" grpId="0" animBg="1"/>
      <p:bldP spid="193608" grpId="0" animBg="1"/>
      <p:bldP spid="193609" grpId="0" animBg="1"/>
      <p:bldP spid="193610" grpId="0" animBg="1"/>
      <p:bldP spid="193614" grpId="0" animBg="1"/>
      <p:bldP spid="193615" grpId="0" autoUpdateAnimBg="0"/>
      <p:bldP spid="193616" grpId="0" autoUpdateAnimBg="0"/>
      <p:bldP spid="193617" grpId="0" autoUpdateAnimBg="0"/>
      <p:bldP spid="193622" grpId="0" autoUpdateAnimBg="0"/>
      <p:bldP spid="193641" grpId="0" autoUpdateAnimBg="0"/>
      <p:bldP spid="193648" grpId="0" autoUpdateAnimBg="0"/>
      <p:bldP spid="193652" grpId="0" animBg="1"/>
      <p:bldP spid="193653" grpId="0" animBg="1"/>
      <p:bldP spid="193654" grpId="0" animBg="1"/>
      <p:bldP spid="193655" grpId="0" autoUpdateAnimBg="0"/>
      <p:bldP spid="193656" grpId="0" autoUpdateAnimBg="0"/>
      <p:bldP spid="1936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4681538" y="28575"/>
            <a:ext cx="4419600" cy="2819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6988" y="80963"/>
            <a:ext cx="4635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0">
                <a:solidFill>
                  <a:srgbClr val="CC3300"/>
                </a:solidFill>
                <a:latin typeface="Arial" charset="0"/>
              </a:rPr>
              <a:t>The most important diagram showing graphical relations </a:t>
            </a:r>
          </a:p>
          <a:p>
            <a:pPr algn="ctr" eaLnBrk="1" hangingPunct="1"/>
            <a:r>
              <a:rPr lang="en-US" sz="1400" b="0">
                <a:solidFill>
                  <a:srgbClr val="CC3300"/>
                </a:solidFill>
                <a:latin typeface="Arial" charset="0"/>
              </a:rPr>
              <a:t>among all important parameters of this topic.</a:t>
            </a:r>
          </a:p>
          <a:p>
            <a:pPr algn="ctr"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Study and memorize it as a </a:t>
            </a:r>
            <a:r>
              <a:rPr lang="en-US" sz="1400" i="1">
                <a:solidFill>
                  <a:schemeClr val="accent2"/>
                </a:solidFill>
                <a:latin typeface="Arial" charset="0"/>
              </a:rPr>
              <a:t>CIRCUIT DIAGRAM</a:t>
            </a:r>
            <a:r>
              <a:rPr lang="en-US" sz="1400" b="0">
                <a:solidFill>
                  <a:srgbClr val="CC3300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sz="1400" b="0">
                <a:solidFill>
                  <a:srgbClr val="CC3300"/>
                </a:solidFill>
                <a:latin typeface="Arial" charset="0"/>
              </a:rPr>
              <a:t>And use in solving various problems.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95800" y="5181600"/>
            <a:ext cx="4648200" cy="1600200"/>
            <a:chOff x="2832" y="3264"/>
            <a:chExt cx="2928" cy="1008"/>
          </a:xfrm>
        </p:grpSpPr>
        <p:sp>
          <p:nvSpPr>
            <p:cNvPr id="184421" name="AutoShape 5"/>
            <p:cNvSpPr>
              <a:spLocks noChangeArrowheads="1"/>
            </p:cNvSpPr>
            <p:nvPr/>
          </p:nvSpPr>
          <p:spPr bwMode="auto">
            <a:xfrm>
              <a:off x="2832" y="3264"/>
              <a:ext cx="2928" cy="1008"/>
            </a:xfrm>
            <a:prstGeom prst="cloudCallout">
              <a:avLst>
                <a:gd name="adj1" fmla="val -51162"/>
                <a:gd name="adj2" fmla="val -45042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184422" name="Text Box 6"/>
            <p:cNvSpPr txBox="1">
              <a:spLocks noChangeArrowheads="1"/>
            </p:cNvSpPr>
            <p:nvPr/>
          </p:nvSpPr>
          <p:spPr bwMode="auto">
            <a:xfrm>
              <a:off x="3060" y="3516"/>
              <a:ext cx="2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CC3300"/>
                  </a:solidFill>
                  <a:latin typeface="Arial" charset="0"/>
                </a:rPr>
                <a:t>True Length is never rotated. It’s horizontal component is drawn &amp; it is further rotated to locate view.</a:t>
              </a:r>
            </a:p>
          </p:txBody>
        </p:sp>
        <p:sp>
          <p:nvSpPr>
            <p:cNvPr id="184423" name="Text Box 7"/>
            <p:cNvSpPr txBox="1">
              <a:spLocks noChangeArrowheads="1"/>
            </p:cNvSpPr>
            <p:nvPr/>
          </p:nvSpPr>
          <p:spPr bwMode="auto">
            <a:xfrm>
              <a:off x="2976" y="3840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chemeClr val="accent2"/>
                  </a:solidFill>
                  <a:latin typeface="Arial" charset="0"/>
                </a:rPr>
                <a:t>Views are always rotated, made horizontal &amp; further extended to locate TL, </a:t>
              </a:r>
              <a:r>
                <a:rPr lang="en-US" sz="1200" b="0">
                  <a:solidFill>
                    <a:schemeClr val="accent2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  <a:r>
                <a:rPr lang="en-US" sz="1200">
                  <a:solidFill>
                    <a:schemeClr val="accent2"/>
                  </a:solidFill>
                  <a:latin typeface="Times New Roman" pitchFamily="18" charset="0"/>
                  <a:sym typeface="WP Greek Courier" pitchFamily="49" charset="2"/>
                </a:rPr>
                <a:t> &amp;  Ø</a:t>
              </a:r>
            </a:p>
          </p:txBody>
        </p:sp>
        <p:sp>
          <p:nvSpPr>
            <p:cNvPr id="184424" name="Text Box 8"/>
            <p:cNvSpPr txBox="1">
              <a:spLocks noChangeArrowheads="1"/>
            </p:cNvSpPr>
            <p:nvPr/>
          </p:nvSpPr>
          <p:spPr bwMode="auto">
            <a:xfrm>
              <a:off x="3312" y="3346"/>
              <a:ext cx="9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i="1">
                  <a:solidFill>
                    <a:srgbClr val="FF0066"/>
                  </a:solidFill>
                  <a:latin typeface="Arial" charset="0"/>
                </a:rPr>
                <a:t>Also Remember</a:t>
              </a:r>
            </a:p>
          </p:txBody>
        </p:sp>
      </p:grpSp>
      <p:sp>
        <p:nvSpPr>
          <p:cNvPr id="184325" name="AutoShape 9"/>
          <p:cNvSpPr>
            <a:spLocks noChangeArrowheads="1"/>
          </p:cNvSpPr>
          <p:nvPr/>
        </p:nvSpPr>
        <p:spPr bwMode="auto">
          <a:xfrm>
            <a:off x="7362825" y="280988"/>
            <a:ext cx="1676400" cy="1066800"/>
          </a:xfrm>
          <a:prstGeom prst="wedgeRoundRectCallout">
            <a:avLst>
              <a:gd name="adj1" fmla="val -60889"/>
              <a:gd name="adj2" fmla="val -26639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400" b="0">
              <a:latin typeface="Arial" charset="0"/>
            </a:endParaRPr>
          </a:p>
        </p:txBody>
      </p:sp>
      <p:sp>
        <p:nvSpPr>
          <p:cNvPr id="184326" name="Text Box 10"/>
          <p:cNvSpPr txBox="1">
            <a:spLocks noChangeArrowheads="1"/>
          </p:cNvSpPr>
          <p:nvPr/>
        </p:nvSpPr>
        <p:spPr bwMode="auto">
          <a:xfrm>
            <a:off x="7362825" y="252413"/>
            <a:ext cx="16637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en-US" sz="1300">
                <a:solidFill>
                  <a:srgbClr val="00B050"/>
                </a:solidFill>
                <a:latin typeface="Arial" charset="0"/>
              </a:rPr>
              <a:t>Important</a:t>
            </a:r>
          </a:p>
          <a:p>
            <a:pPr algn="r" eaLnBrk="1" hangingPunct="1"/>
            <a:r>
              <a:rPr lang="en-US" sz="1300">
                <a:solidFill>
                  <a:srgbClr val="00B050"/>
                </a:solidFill>
                <a:latin typeface="Arial" charset="0"/>
              </a:rPr>
              <a:t> TEN parameters </a:t>
            </a:r>
          </a:p>
          <a:p>
            <a:pPr algn="r" eaLnBrk="1" hangingPunct="1"/>
            <a:r>
              <a:rPr lang="en-US" sz="1300">
                <a:solidFill>
                  <a:srgbClr val="00B050"/>
                </a:solidFill>
                <a:latin typeface="Arial" charset="0"/>
              </a:rPr>
              <a:t>to be remembered </a:t>
            </a:r>
          </a:p>
          <a:p>
            <a:pPr algn="r" eaLnBrk="1" hangingPunct="1"/>
            <a:r>
              <a:rPr lang="en-US" sz="1300">
                <a:solidFill>
                  <a:srgbClr val="00B050"/>
                </a:solidFill>
                <a:latin typeface="Arial" charset="0"/>
              </a:rPr>
              <a:t>with Notations </a:t>
            </a:r>
          </a:p>
          <a:p>
            <a:pPr algn="r" eaLnBrk="1" hangingPunct="1"/>
            <a:r>
              <a:rPr lang="en-US" sz="1300">
                <a:solidFill>
                  <a:srgbClr val="00B050"/>
                </a:solidFill>
                <a:latin typeface="Arial" charset="0"/>
              </a:rPr>
              <a:t>used here onward</a:t>
            </a:r>
            <a:endParaRPr lang="en-US" sz="14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4327" name="Text Box 11"/>
          <p:cNvSpPr txBox="1">
            <a:spLocks noChangeArrowheads="1"/>
          </p:cNvSpPr>
          <p:nvPr/>
        </p:nvSpPr>
        <p:spPr bwMode="auto">
          <a:xfrm>
            <a:off x="6762750" y="48101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>
                <a:solidFill>
                  <a:srgbClr val="A50021"/>
                </a:solidFill>
                <a:latin typeface="Times New Roman" pitchFamily="18" charset="0"/>
                <a:sym typeface="WP Greek Courier" pitchFamily="49" charset="2"/>
              </a:rPr>
              <a:t>Ø</a:t>
            </a:r>
          </a:p>
        </p:txBody>
      </p:sp>
      <p:sp>
        <p:nvSpPr>
          <p:cNvPr id="184328" name="Text Box 12"/>
          <p:cNvSpPr txBox="1">
            <a:spLocks noChangeArrowheads="1"/>
          </p:cNvSpPr>
          <p:nvPr/>
        </p:nvSpPr>
        <p:spPr bwMode="auto">
          <a:xfrm>
            <a:off x="6738938" y="7366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84329" name="Text Box 13"/>
          <p:cNvSpPr txBox="1">
            <a:spLocks noChangeArrowheads="1"/>
          </p:cNvSpPr>
          <p:nvPr/>
        </p:nvSpPr>
        <p:spPr bwMode="auto">
          <a:xfrm>
            <a:off x="6767513" y="1084263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</a:p>
        </p:txBody>
      </p:sp>
      <p:sp>
        <p:nvSpPr>
          <p:cNvPr id="184330" name="Rectangle 14"/>
          <p:cNvSpPr>
            <a:spLocks noChangeArrowheads="1"/>
          </p:cNvSpPr>
          <p:nvPr/>
        </p:nvSpPr>
        <p:spPr bwMode="auto">
          <a:xfrm>
            <a:off x="6781800" y="1809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solidFill>
                  <a:srgbClr val="A50021"/>
                </a:solidFill>
                <a:latin typeface="Times New Roman" pitchFamily="18" charset="0"/>
                <a:sym typeface="Symbol" pitchFamily="18" charset="2"/>
              </a:rPr>
              <a:t>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724400" y="0"/>
            <a:ext cx="3805238" cy="2855913"/>
            <a:chOff x="336" y="823"/>
            <a:chExt cx="2397" cy="1445"/>
          </a:xfrm>
        </p:grpSpPr>
        <p:sp>
          <p:nvSpPr>
            <p:cNvPr id="184411" name="Text Box 16"/>
            <p:cNvSpPr txBox="1">
              <a:spLocks noChangeArrowheads="1"/>
            </p:cNvSpPr>
            <p:nvPr/>
          </p:nvSpPr>
          <p:spPr bwMode="auto">
            <a:xfrm>
              <a:off x="336" y="823"/>
              <a:ext cx="177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1) True Length ( TL) – a’ b</a:t>
              </a:r>
              <a:r>
                <a:rPr lang="en-US" sz="1400" b="0" baseline="-25000">
                  <a:solidFill>
                    <a:srgbClr val="0070C0"/>
                  </a:solidFill>
                  <a:latin typeface="Arial" charset="0"/>
                </a:rPr>
                <a:t>1</a:t>
              </a:r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’ &amp; a b</a:t>
              </a:r>
            </a:p>
          </p:txBody>
        </p:sp>
        <p:sp>
          <p:nvSpPr>
            <p:cNvPr id="184412" name="Text Box 17"/>
            <p:cNvSpPr txBox="1">
              <a:spLocks noChangeArrowheads="1"/>
            </p:cNvSpPr>
            <p:nvPr/>
          </p:nvSpPr>
          <p:spPr bwMode="auto">
            <a:xfrm>
              <a:off x="343" y="960"/>
              <a:ext cx="128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2) Angle of TL with Hp -</a:t>
              </a:r>
            </a:p>
          </p:txBody>
        </p:sp>
        <p:sp>
          <p:nvSpPr>
            <p:cNvPr id="184413" name="Text Box 18"/>
            <p:cNvSpPr txBox="1">
              <a:spLocks noChangeArrowheads="1"/>
            </p:cNvSpPr>
            <p:nvPr/>
          </p:nvSpPr>
          <p:spPr bwMode="auto">
            <a:xfrm>
              <a:off x="336" y="1104"/>
              <a:ext cx="130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3) Angle of TL with Vp –</a:t>
              </a:r>
            </a:p>
          </p:txBody>
        </p:sp>
        <p:sp>
          <p:nvSpPr>
            <p:cNvPr id="184414" name="Text Box 19"/>
            <p:cNvSpPr txBox="1">
              <a:spLocks noChangeArrowheads="1"/>
            </p:cNvSpPr>
            <p:nvPr/>
          </p:nvSpPr>
          <p:spPr bwMode="auto">
            <a:xfrm>
              <a:off x="336" y="1248"/>
              <a:ext cx="1302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4) Angle of FV with xy –</a:t>
              </a:r>
            </a:p>
          </p:txBody>
        </p:sp>
        <p:sp>
          <p:nvSpPr>
            <p:cNvPr id="184415" name="Text Box 20"/>
            <p:cNvSpPr txBox="1">
              <a:spLocks noChangeArrowheads="1"/>
            </p:cNvSpPr>
            <p:nvPr/>
          </p:nvSpPr>
          <p:spPr bwMode="auto">
            <a:xfrm>
              <a:off x="336" y="1392"/>
              <a:ext cx="129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5) Angle of TV with xy –</a:t>
              </a:r>
            </a:p>
          </p:txBody>
        </p:sp>
        <p:sp>
          <p:nvSpPr>
            <p:cNvPr id="184416" name="Text Box 21"/>
            <p:cNvSpPr txBox="1">
              <a:spLocks noChangeArrowheads="1"/>
            </p:cNvSpPr>
            <p:nvPr/>
          </p:nvSpPr>
          <p:spPr bwMode="auto">
            <a:xfrm>
              <a:off x="336" y="1536"/>
              <a:ext cx="213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6) LTV (length of FV) – Component </a:t>
              </a:r>
              <a:r>
                <a:rPr lang="en-US" sz="1400">
                  <a:solidFill>
                    <a:srgbClr val="0070C0"/>
                  </a:solidFill>
                  <a:latin typeface="Arial" charset="0"/>
                </a:rPr>
                <a:t>(a-1)</a:t>
              </a:r>
            </a:p>
          </p:txBody>
        </p:sp>
        <p:sp>
          <p:nvSpPr>
            <p:cNvPr id="184417" name="Text Box 22"/>
            <p:cNvSpPr txBox="1">
              <a:spLocks noChangeArrowheads="1"/>
            </p:cNvSpPr>
            <p:nvPr/>
          </p:nvSpPr>
          <p:spPr bwMode="auto">
            <a:xfrm>
              <a:off x="336" y="1680"/>
              <a:ext cx="2205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7) LFV (length of TV) – Component </a:t>
              </a:r>
              <a:r>
                <a:rPr lang="en-US" sz="1400">
                  <a:solidFill>
                    <a:srgbClr val="0070C0"/>
                  </a:solidFill>
                  <a:latin typeface="Arial" charset="0"/>
                </a:rPr>
                <a:t>(a’-1’)</a:t>
              </a:r>
              <a:endParaRPr lang="en-US" sz="1400" b="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84418" name="Text Box 23"/>
            <p:cNvSpPr txBox="1">
              <a:spLocks noChangeArrowheads="1"/>
            </p:cNvSpPr>
            <p:nvPr/>
          </p:nvSpPr>
          <p:spPr bwMode="auto">
            <a:xfrm>
              <a:off x="336" y="1824"/>
              <a:ext cx="23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8) Position of A- </a:t>
              </a:r>
              <a:r>
                <a:rPr lang="en-US" sz="1400">
                  <a:solidFill>
                    <a:srgbClr val="0070C0"/>
                  </a:solidFill>
                  <a:latin typeface="Arial" charset="0"/>
                </a:rPr>
                <a:t>Distances of a &amp; a’ from xy</a:t>
              </a:r>
              <a:endParaRPr lang="en-US" sz="1400" b="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84419" name="Text Box 24"/>
            <p:cNvSpPr txBox="1">
              <a:spLocks noChangeArrowheads="1"/>
            </p:cNvSpPr>
            <p:nvPr/>
          </p:nvSpPr>
          <p:spPr bwMode="auto">
            <a:xfrm>
              <a:off x="336" y="1968"/>
              <a:ext cx="239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9) Position of B- </a:t>
              </a:r>
              <a:r>
                <a:rPr lang="en-US" sz="1400">
                  <a:solidFill>
                    <a:srgbClr val="0070C0"/>
                  </a:solidFill>
                  <a:latin typeface="Arial" charset="0"/>
                </a:rPr>
                <a:t>Distances of b &amp; b’ from xy</a:t>
              </a:r>
              <a:endParaRPr lang="en-US" sz="1400" b="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84420" name="Text Box 25"/>
            <p:cNvSpPr txBox="1">
              <a:spLocks noChangeArrowheads="1"/>
            </p:cNvSpPr>
            <p:nvPr/>
          </p:nvSpPr>
          <p:spPr bwMode="auto">
            <a:xfrm>
              <a:off x="336" y="2112"/>
              <a:ext cx="1978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en-US" sz="1400" b="0">
                  <a:solidFill>
                    <a:srgbClr val="0070C0"/>
                  </a:solidFill>
                  <a:latin typeface="Arial" charset="0"/>
                </a:rPr>
                <a:t>10) Distance between End Projectors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143000"/>
            <a:ext cx="3757613" cy="4722813"/>
            <a:chOff x="0" y="720"/>
            <a:chExt cx="2367" cy="2975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0" y="720"/>
              <a:ext cx="2367" cy="2975"/>
              <a:chOff x="401" y="891"/>
              <a:chExt cx="2367" cy="2975"/>
            </a:xfrm>
          </p:grpSpPr>
          <p:sp>
            <p:nvSpPr>
              <p:cNvPr id="184362" name="Rectangle 28"/>
              <p:cNvSpPr>
                <a:spLocks noChangeArrowheads="1"/>
              </p:cNvSpPr>
              <p:nvPr/>
            </p:nvSpPr>
            <p:spPr bwMode="auto">
              <a:xfrm>
                <a:off x="669" y="912"/>
                <a:ext cx="1857" cy="159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4363" name="Rectangle 29"/>
              <p:cNvSpPr>
                <a:spLocks noChangeArrowheads="1"/>
              </p:cNvSpPr>
              <p:nvPr/>
            </p:nvSpPr>
            <p:spPr bwMode="auto">
              <a:xfrm>
                <a:off x="669" y="2398"/>
                <a:ext cx="1857" cy="144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64" name="Line 30"/>
              <p:cNvSpPr>
                <a:spLocks noChangeShapeType="1"/>
              </p:cNvSpPr>
              <p:nvPr/>
            </p:nvSpPr>
            <p:spPr bwMode="auto">
              <a:xfrm>
                <a:off x="427" y="2395"/>
                <a:ext cx="23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65" name="Text Box 31"/>
              <p:cNvSpPr txBox="1">
                <a:spLocks noChangeArrowheads="1"/>
              </p:cNvSpPr>
              <p:nvPr/>
            </p:nvSpPr>
            <p:spPr bwMode="auto">
              <a:xfrm>
                <a:off x="401" y="238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84366" name="Text Box 32"/>
              <p:cNvSpPr txBox="1">
                <a:spLocks noChangeArrowheads="1"/>
              </p:cNvSpPr>
              <p:nvPr/>
            </p:nvSpPr>
            <p:spPr bwMode="auto">
              <a:xfrm>
                <a:off x="2541" y="2380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84367" name="Text Box 33"/>
              <p:cNvSpPr txBox="1">
                <a:spLocks noChangeArrowheads="1"/>
              </p:cNvSpPr>
              <p:nvPr/>
            </p:nvSpPr>
            <p:spPr bwMode="auto">
              <a:xfrm>
                <a:off x="645" y="3654"/>
                <a:ext cx="3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Times New Roman" pitchFamily="18" charset="0"/>
                  </a:rPr>
                  <a:t>H.P.</a:t>
                </a:r>
              </a:p>
            </p:txBody>
          </p:sp>
          <p:sp>
            <p:nvSpPr>
              <p:cNvPr id="184368" name="Text Box 34"/>
              <p:cNvSpPr txBox="1">
                <a:spLocks noChangeArrowheads="1"/>
              </p:cNvSpPr>
              <p:nvPr/>
            </p:nvSpPr>
            <p:spPr bwMode="auto">
              <a:xfrm>
                <a:off x="644" y="891"/>
                <a:ext cx="3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Times New Roman" pitchFamily="18" charset="0"/>
                  </a:rPr>
                  <a:t>V.P.</a:t>
                </a:r>
              </a:p>
            </p:txBody>
          </p:sp>
          <p:sp>
            <p:nvSpPr>
              <p:cNvPr id="184369" name="Line 35"/>
              <p:cNvSpPr>
                <a:spLocks noChangeShapeType="1"/>
              </p:cNvSpPr>
              <p:nvPr/>
            </p:nvSpPr>
            <p:spPr bwMode="auto">
              <a:xfrm>
                <a:off x="1856" y="1104"/>
                <a:ext cx="1" cy="2702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0" name="Line 36"/>
              <p:cNvSpPr>
                <a:spLocks noChangeShapeType="1"/>
              </p:cNvSpPr>
              <p:nvPr/>
            </p:nvSpPr>
            <p:spPr bwMode="auto">
              <a:xfrm>
                <a:off x="1403" y="3662"/>
                <a:ext cx="911" cy="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2066" y="2687"/>
                <a:ext cx="4" cy="975"/>
                <a:chOff x="5038" y="2274"/>
                <a:chExt cx="2" cy="596"/>
              </a:xfrm>
            </p:grpSpPr>
            <p:sp>
              <p:nvSpPr>
                <p:cNvPr id="184409" name="Line 38"/>
                <p:cNvSpPr>
                  <a:spLocks noChangeShapeType="1"/>
                </p:cNvSpPr>
                <p:nvPr/>
              </p:nvSpPr>
              <p:spPr bwMode="auto">
                <a:xfrm>
                  <a:off x="5040" y="2304"/>
                  <a:ext cx="0" cy="566"/>
                </a:xfrm>
                <a:prstGeom prst="line">
                  <a:avLst/>
                </a:prstGeom>
                <a:noFill/>
                <a:ln w="63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10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038" y="2274"/>
                  <a:ext cx="0" cy="147"/>
                </a:xfrm>
                <a:prstGeom prst="line">
                  <a:avLst/>
                </a:prstGeom>
                <a:noFill/>
                <a:ln w="3175">
                  <a:solidFill>
                    <a:srgbClr val="FF33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4372" name="Line 40"/>
              <p:cNvSpPr>
                <a:spLocks noChangeShapeType="1"/>
              </p:cNvSpPr>
              <p:nvPr/>
            </p:nvSpPr>
            <p:spPr bwMode="auto">
              <a:xfrm flipH="1" flipV="1">
                <a:off x="2067" y="2064"/>
                <a:ext cx="3" cy="96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3" name="Text Box 41"/>
              <p:cNvSpPr txBox="1">
                <a:spLocks noChangeArrowheads="1"/>
              </p:cNvSpPr>
              <p:nvPr/>
            </p:nvSpPr>
            <p:spPr bwMode="auto">
              <a:xfrm>
                <a:off x="1949" y="2551"/>
                <a:ext cx="17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84374" name="Line 42"/>
              <p:cNvSpPr>
                <a:spLocks noChangeShapeType="1"/>
              </p:cNvSpPr>
              <p:nvPr/>
            </p:nvSpPr>
            <p:spPr bwMode="auto">
              <a:xfrm>
                <a:off x="905" y="1056"/>
                <a:ext cx="0" cy="1855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5" name="Text Box 43"/>
              <p:cNvSpPr txBox="1">
                <a:spLocks noChangeArrowheads="1"/>
              </p:cNvSpPr>
              <p:nvPr/>
            </p:nvSpPr>
            <p:spPr bwMode="auto">
              <a:xfrm>
                <a:off x="765" y="2548"/>
                <a:ext cx="16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84376" name="Line 44"/>
              <p:cNvSpPr>
                <a:spLocks noChangeShapeType="1"/>
              </p:cNvSpPr>
              <p:nvPr/>
            </p:nvSpPr>
            <p:spPr bwMode="auto">
              <a:xfrm flipV="1">
                <a:off x="2173" y="1163"/>
                <a:ext cx="0" cy="1525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77" name="Arc 45"/>
              <p:cNvSpPr>
                <a:spLocks/>
              </p:cNvSpPr>
              <p:nvPr/>
            </p:nvSpPr>
            <p:spPr bwMode="auto">
              <a:xfrm>
                <a:off x="1013" y="2694"/>
                <a:ext cx="1161" cy="953"/>
              </a:xfrm>
              <a:custGeom>
                <a:avLst/>
                <a:gdLst>
                  <a:gd name="T0" fmla="*/ 0 w 21600"/>
                  <a:gd name="T1" fmla="*/ 0 h 15460"/>
                  <a:gd name="T2" fmla="*/ 0 w 21600"/>
                  <a:gd name="T3" fmla="*/ 0 h 15460"/>
                  <a:gd name="T4" fmla="*/ 0 w 21600"/>
                  <a:gd name="T5" fmla="*/ 0 h 1546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460"/>
                  <a:gd name="T11" fmla="*/ 21600 w 21600"/>
                  <a:gd name="T12" fmla="*/ 15460 h 154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460" fill="none" extrusionOk="0">
                    <a:moveTo>
                      <a:pt x="21585" y="-1"/>
                    </a:moveTo>
                    <a:cubicBezTo>
                      <a:pt x="21595" y="266"/>
                      <a:pt x="21600" y="532"/>
                      <a:pt x="21600" y="799"/>
                    </a:cubicBezTo>
                    <a:cubicBezTo>
                      <a:pt x="21600" y="6233"/>
                      <a:pt x="19551" y="11468"/>
                      <a:pt x="15862" y="15459"/>
                    </a:cubicBezTo>
                  </a:path>
                  <a:path w="21600" h="15460" stroke="0" extrusionOk="0">
                    <a:moveTo>
                      <a:pt x="21585" y="-1"/>
                    </a:moveTo>
                    <a:cubicBezTo>
                      <a:pt x="21595" y="266"/>
                      <a:pt x="21600" y="532"/>
                      <a:pt x="21600" y="799"/>
                    </a:cubicBezTo>
                    <a:cubicBezTo>
                      <a:pt x="21600" y="6233"/>
                      <a:pt x="19551" y="11468"/>
                      <a:pt x="15862" y="15459"/>
                    </a:cubicBezTo>
                    <a:lnTo>
                      <a:pt x="0" y="799"/>
                    </a:lnTo>
                    <a:close/>
                  </a:path>
                </a:pathLst>
              </a:custGeom>
              <a:noFill/>
              <a:ln w="63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78" name="Text Box 46"/>
              <p:cNvSpPr txBox="1">
                <a:spLocks noChangeArrowheads="1"/>
              </p:cNvSpPr>
              <p:nvPr/>
            </p:nvSpPr>
            <p:spPr bwMode="auto">
              <a:xfrm>
                <a:off x="1706" y="3606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84379" name="Arc 47"/>
              <p:cNvSpPr>
                <a:spLocks/>
              </p:cNvSpPr>
              <p:nvPr/>
            </p:nvSpPr>
            <p:spPr bwMode="auto">
              <a:xfrm rot="3722031">
                <a:off x="1284" y="2736"/>
                <a:ext cx="380" cy="380"/>
              </a:xfrm>
              <a:custGeom>
                <a:avLst/>
                <a:gdLst>
                  <a:gd name="T0" fmla="*/ 0 w 21600"/>
                  <a:gd name="T1" fmla="*/ 0 h 21570"/>
                  <a:gd name="T2" fmla="*/ 0 w 21600"/>
                  <a:gd name="T3" fmla="*/ 0 h 21570"/>
                  <a:gd name="T4" fmla="*/ 0 w 21600"/>
                  <a:gd name="T5" fmla="*/ 0 h 2157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0"/>
                  <a:gd name="T11" fmla="*/ 21600 w 21600"/>
                  <a:gd name="T12" fmla="*/ 21570 h 2157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0" fill="none" extrusionOk="0">
                    <a:moveTo>
                      <a:pt x="1132" y="-1"/>
                    </a:moveTo>
                    <a:cubicBezTo>
                      <a:pt x="12605" y="601"/>
                      <a:pt x="21600" y="10080"/>
                      <a:pt x="21600" y="21570"/>
                    </a:cubicBezTo>
                  </a:path>
                  <a:path w="21600" h="21570" stroke="0" extrusionOk="0">
                    <a:moveTo>
                      <a:pt x="1132" y="-1"/>
                    </a:moveTo>
                    <a:cubicBezTo>
                      <a:pt x="12605" y="601"/>
                      <a:pt x="21600" y="10080"/>
                      <a:pt x="21600" y="21570"/>
                    </a:cubicBezTo>
                    <a:lnTo>
                      <a:pt x="0" y="2157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0" name="Text Box 48"/>
              <p:cNvSpPr txBox="1">
                <a:spLocks noChangeArrowheads="1"/>
              </p:cNvSpPr>
              <p:nvPr/>
            </p:nvSpPr>
            <p:spPr bwMode="auto">
              <a:xfrm>
                <a:off x="1403" y="2821"/>
                <a:ext cx="177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</a:p>
            </p:txBody>
          </p:sp>
          <p:sp>
            <p:nvSpPr>
              <p:cNvPr id="184381" name="Line 49"/>
              <p:cNvSpPr>
                <a:spLocks noChangeShapeType="1"/>
              </p:cNvSpPr>
              <p:nvPr/>
            </p:nvSpPr>
            <p:spPr bwMode="auto">
              <a:xfrm>
                <a:off x="912" y="2682"/>
                <a:ext cx="1162" cy="96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2" name="Text Box 50"/>
              <p:cNvSpPr txBox="1">
                <a:spLocks noChangeArrowheads="1"/>
              </p:cNvSpPr>
              <p:nvPr/>
            </p:nvSpPr>
            <p:spPr bwMode="auto">
              <a:xfrm>
                <a:off x="2040" y="3595"/>
                <a:ext cx="20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b</a:t>
                </a:r>
                <a:r>
                  <a:rPr lang="en-US" sz="1400" b="0" baseline="-25000"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84383" name="Text Box 51"/>
              <p:cNvSpPr txBox="1">
                <a:spLocks noChangeArrowheads="1"/>
              </p:cNvSpPr>
              <p:nvPr/>
            </p:nvSpPr>
            <p:spPr bwMode="auto">
              <a:xfrm>
                <a:off x="1145" y="2727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latin typeface="Times New Roman" pitchFamily="18" charset="0"/>
                    <a:sym typeface="Symbol" pitchFamily="18" charset="2"/>
                  </a:rPr>
                  <a:t>Ø</a:t>
                </a:r>
              </a:p>
            </p:txBody>
          </p:sp>
          <p:sp>
            <p:nvSpPr>
              <p:cNvPr id="184384" name="Arc 52"/>
              <p:cNvSpPr>
                <a:spLocks/>
              </p:cNvSpPr>
              <p:nvPr/>
            </p:nvSpPr>
            <p:spPr bwMode="auto">
              <a:xfrm rot="3722031">
                <a:off x="1181" y="2723"/>
                <a:ext cx="235" cy="2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85" name="Text Box 53"/>
              <p:cNvSpPr txBox="1">
                <a:spLocks noChangeArrowheads="1"/>
              </p:cNvSpPr>
              <p:nvPr/>
            </p:nvSpPr>
            <p:spPr bwMode="auto">
              <a:xfrm rot="2448983">
                <a:off x="1621" y="3192"/>
                <a:ext cx="25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TL</a:t>
                </a:r>
              </a:p>
            </p:txBody>
          </p:sp>
          <p:sp>
            <p:nvSpPr>
              <p:cNvPr id="184386" name="Line 54"/>
              <p:cNvSpPr>
                <a:spLocks noChangeShapeType="1"/>
              </p:cNvSpPr>
              <p:nvPr/>
            </p:nvSpPr>
            <p:spPr bwMode="auto">
              <a:xfrm>
                <a:off x="906" y="2694"/>
                <a:ext cx="951" cy="968"/>
              </a:xfrm>
              <a:prstGeom prst="line">
                <a:avLst/>
              </a:prstGeom>
              <a:noFill/>
              <a:ln w="28575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87" name="Text Box 55"/>
              <p:cNvSpPr txBox="1">
                <a:spLocks noChangeArrowheads="1"/>
              </p:cNvSpPr>
              <p:nvPr/>
            </p:nvSpPr>
            <p:spPr bwMode="auto">
              <a:xfrm rot="2388775">
                <a:off x="1311" y="3219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Tv</a:t>
                </a:r>
              </a:p>
            </p:txBody>
          </p:sp>
          <p:sp>
            <p:nvSpPr>
              <p:cNvPr id="184388" name="Text Box 56"/>
              <p:cNvSpPr txBox="1">
                <a:spLocks noChangeArrowheads="1"/>
              </p:cNvSpPr>
              <p:nvPr/>
            </p:nvSpPr>
            <p:spPr bwMode="auto">
              <a:xfrm>
                <a:off x="1424" y="2496"/>
                <a:ext cx="3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LFV</a:t>
                </a:r>
              </a:p>
            </p:txBody>
          </p:sp>
          <p:sp>
            <p:nvSpPr>
              <p:cNvPr id="184389" name="Line 57"/>
              <p:cNvSpPr>
                <a:spLocks noChangeShapeType="1"/>
              </p:cNvSpPr>
              <p:nvPr/>
            </p:nvSpPr>
            <p:spPr bwMode="auto">
              <a:xfrm flipV="1">
                <a:off x="906" y="1355"/>
                <a:ext cx="951" cy="72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0" name="Line 58"/>
              <p:cNvSpPr>
                <a:spLocks noChangeShapeType="1"/>
              </p:cNvSpPr>
              <p:nvPr/>
            </p:nvSpPr>
            <p:spPr bwMode="auto">
              <a:xfrm>
                <a:off x="1327" y="1355"/>
                <a:ext cx="1118" cy="1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1" name="Arc 59"/>
              <p:cNvSpPr>
                <a:spLocks/>
              </p:cNvSpPr>
              <p:nvPr/>
            </p:nvSpPr>
            <p:spPr bwMode="auto">
              <a:xfrm>
                <a:off x="961" y="1353"/>
                <a:ext cx="1122" cy="775"/>
              </a:xfrm>
              <a:custGeom>
                <a:avLst/>
                <a:gdLst>
                  <a:gd name="T0" fmla="*/ 0 w 21597"/>
                  <a:gd name="T1" fmla="*/ 0 h 12982"/>
                  <a:gd name="T2" fmla="*/ 0 w 21597"/>
                  <a:gd name="T3" fmla="*/ 0 h 12982"/>
                  <a:gd name="T4" fmla="*/ 0 w 21597"/>
                  <a:gd name="T5" fmla="*/ 0 h 12982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12982"/>
                  <a:gd name="T11" fmla="*/ 21597 w 21597"/>
                  <a:gd name="T12" fmla="*/ 12982 h 129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12982" fill="none" extrusionOk="0">
                    <a:moveTo>
                      <a:pt x="17263" y="-1"/>
                    </a:moveTo>
                    <a:cubicBezTo>
                      <a:pt x="19999" y="3637"/>
                      <a:pt x="21515" y="8047"/>
                      <a:pt x="21596" y="12599"/>
                    </a:cubicBezTo>
                  </a:path>
                  <a:path w="21597" h="12982" stroke="0" extrusionOk="0">
                    <a:moveTo>
                      <a:pt x="17263" y="-1"/>
                    </a:moveTo>
                    <a:cubicBezTo>
                      <a:pt x="19999" y="3637"/>
                      <a:pt x="21515" y="8047"/>
                      <a:pt x="21596" y="12599"/>
                    </a:cubicBezTo>
                    <a:lnTo>
                      <a:pt x="0" y="12982"/>
                    </a:lnTo>
                    <a:close/>
                  </a:path>
                </a:pathLst>
              </a:custGeom>
              <a:noFill/>
              <a:ln w="3175">
                <a:solidFill>
                  <a:srgbClr val="FF33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2" name="Text Box 60"/>
              <p:cNvSpPr txBox="1">
                <a:spLocks noChangeArrowheads="1"/>
              </p:cNvSpPr>
              <p:nvPr/>
            </p:nvSpPr>
            <p:spPr bwMode="auto">
              <a:xfrm>
                <a:off x="756" y="1980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a’</a:t>
                </a:r>
              </a:p>
            </p:txBody>
          </p:sp>
          <p:sp>
            <p:nvSpPr>
              <p:cNvPr id="184393" name="Text Box 61"/>
              <p:cNvSpPr txBox="1">
                <a:spLocks noChangeArrowheads="1"/>
              </p:cNvSpPr>
              <p:nvPr/>
            </p:nvSpPr>
            <p:spPr bwMode="auto">
              <a:xfrm>
                <a:off x="1760" y="1203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b’</a:t>
                </a:r>
              </a:p>
            </p:txBody>
          </p:sp>
          <p:sp>
            <p:nvSpPr>
              <p:cNvPr id="184394" name="Line 62"/>
              <p:cNvSpPr>
                <a:spLocks noChangeShapeType="1"/>
              </p:cNvSpPr>
              <p:nvPr/>
            </p:nvSpPr>
            <p:spPr bwMode="auto">
              <a:xfrm>
                <a:off x="2174" y="1935"/>
                <a:ext cx="1" cy="15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5" name="Text Box 63"/>
              <p:cNvSpPr txBox="1">
                <a:spLocks noChangeArrowheads="1"/>
              </p:cNvSpPr>
              <p:nvPr/>
            </p:nvSpPr>
            <p:spPr bwMode="auto">
              <a:xfrm>
                <a:off x="2147" y="1943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Times New Roman" pitchFamily="18" charset="0"/>
                  </a:rPr>
                  <a:t>1’</a:t>
                </a:r>
              </a:p>
            </p:txBody>
          </p:sp>
          <p:sp>
            <p:nvSpPr>
              <p:cNvPr id="184396" name="Line 64"/>
              <p:cNvSpPr>
                <a:spLocks noChangeShapeType="1"/>
              </p:cNvSpPr>
              <p:nvPr/>
            </p:nvSpPr>
            <p:spPr bwMode="auto">
              <a:xfrm flipV="1">
                <a:off x="906" y="1355"/>
                <a:ext cx="1267" cy="7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97" name="Text Box 65"/>
              <p:cNvSpPr txBox="1">
                <a:spLocks noChangeArrowheads="1"/>
              </p:cNvSpPr>
              <p:nvPr/>
            </p:nvSpPr>
            <p:spPr bwMode="auto">
              <a:xfrm>
                <a:off x="2086" y="1180"/>
                <a:ext cx="23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b</a:t>
                </a:r>
                <a:r>
                  <a:rPr lang="en-US" sz="1400" b="0" baseline="-25000">
                    <a:latin typeface="Times New Roman" pitchFamily="18" charset="0"/>
                  </a:rPr>
                  <a:t>1</a:t>
                </a:r>
                <a:r>
                  <a:rPr lang="en-US" sz="1400" b="0" baseline="30000">
                    <a:latin typeface="Times New Roman" pitchFamily="18" charset="0"/>
                  </a:rPr>
                  <a:t>’</a:t>
                </a:r>
              </a:p>
            </p:txBody>
          </p:sp>
          <p:sp>
            <p:nvSpPr>
              <p:cNvPr id="184398" name="Arc 66"/>
              <p:cNvSpPr>
                <a:spLocks/>
              </p:cNvSpPr>
              <p:nvPr/>
            </p:nvSpPr>
            <p:spPr bwMode="auto">
              <a:xfrm rot="2761421">
                <a:off x="1126" y="1917"/>
                <a:ext cx="194" cy="235"/>
              </a:xfrm>
              <a:custGeom>
                <a:avLst/>
                <a:gdLst>
                  <a:gd name="T0" fmla="*/ 0 w 17855"/>
                  <a:gd name="T1" fmla="*/ 0 h 21600"/>
                  <a:gd name="T2" fmla="*/ 0 w 17855"/>
                  <a:gd name="T3" fmla="*/ 0 h 21600"/>
                  <a:gd name="T4" fmla="*/ 0 w 1785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7855"/>
                  <a:gd name="T10" fmla="*/ 0 h 21600"/>
                  <a:gd name="T11" fmla="*/ 17855 w 1785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855" h="21600" fill="none" extrusionOk="0">
                    <a:moveTo>
                      <a:pt x="-1" y="0"/>
                    </a:moveTo>
                    <a:cubicBezTo>
                      <a:pt x="7147" y="0"/>
                      <a:pt x="13832" y="3536"/>
                      <a:pt x="17855" y="9444"/>
                    </a:cubicBezTo>
                  </a:path>
                  <a:path w="17855" h="21600" stroke="0" extrusionOk="0">
                    <a:moveTo>
                      <a:pt x="-1" y="0"/>
                    </a:moveTo>
                    <a:cubicBezTo>
                      <a:pt x="7147" y="0"/>
                      <a:pt x="13832" y="3536"/>
                      <a:pt x="17855" y="944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399" name="Arc 67"/>
              <p:cNvSpPr>
                <a:spLocks/>
              </p:cNvSpPr>
              <p:nvPr/>
            </p:nvSpPr>
            <p:spPr bwMode="auto">
              <a:xfrm rot="2244294">
                <a:off x="1284" y="1762"/>
                <a:ext cx="354" cy="355"/>
              </a:xfrm>
              <a:custGeom>
                <a:avLst/>
                <a:gdLst>
                  <a:gd name="T0" fmla="*/ 0 w 20082"/>
                  <a:gd name="T1" fmla="*/ 0 h 21600"/>
                  <a:gd name="T2" fmla="*/ 0 w 20082"/>
                  <a:gd name="T3" fmla="*/ 0 h 21600"/>
                  <a:gd name="T4" fmla="*/ 0 w 200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082"/>
                  <a:gd name="T10" fmla="*/ 0 h 21600"/>
                  <a:gd name="T11" fmla="*/ 20082 w 200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082" h="21600" fill="none" extrusionOk="0">
                    <a:moveTo>
                      <a:pt x="-1" y="0"/>
                    </a:moveTo>
                    <a:cubicBezTo>
                      <a:pt x="8859" y="0"/>
                      <a:pt x="16819" y="5409"/>
                      <a:pt x="20082" y="13645"/>
                    </a:cubicBezTo>
                  </a:path>
                  <a:path w="20082" h="21600" stroke="0" extrusionOk="0">
                    <a:moveTo>
                      <a:pt x="-1" y="0"/>
                    </a:moveTo>
                    <a:cubicBezTo>
                      <a:pt x="8859" y="0"/>
                      <a:pt x="16819" y="5409"/>
                      <a:pt x="20082" y="1364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00" name="Text Box 68"/>
              <p:cNvSpPr txBox="1">
                <a:spLocks noChangeArrowheads="1"/>
              </p:cNvSpPr>
              <p:nvPr/>
            </p:nvSpPr>
            <p:spPr bwMode="auto">
              <a:xfrm>
                <a:off x="1392" y="1814"/>
                <a:ext cx="18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184401" name="Text Box 69"/>
              <p:cNvSpPr txBox="1">
                <a:spLocks noChangeArrowheads="1"/>
              </p:cNvSpPr>
              <p:nvPr/>
            </p:nvSpPr>
            <p:spPr bwMode="auto">
              <a:xfrm rot="-2000860">
                <a:off x="1565" y="1632"/>
                <a:ext cx="21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 b="0">
                    <a:latin typeface="Times New Roman" pitchFamily="18" charset="0"/>
                  </a:rPr>
                  <a:t>TL</a:t>
                </a:r>
              </a:p>
            </p:txBody>
          </p:sp>
          <p:sp>
            <p:nvSpPr>
              <p:cNvPr id="184402" name="Text Box 70"/>
              <p:cNvSpPr txBox="1">
                <a:spLocks noChangeArrowheads="1"/>
              </p:cNvSpPr>
              <p:nvPr/>
            </p:nvSpPr>
            <p:spPr bwMode="auto">
              <a:xfrm rot="-2526107">
                <a:off x="1313" y="1566"/>
                <a:ext cx="20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000" b="0">
                    <a:latin typeface="Times New Roman" pitchFamily="18" charset="0"/>
                  </a:rPr>
                  <a:t>Fv</a:t>
                </a:r>
              </a:p>
            </p:txBody>
          </p:sp>
          <p:sp>
            <p:nvSpPr>
              <p:cNvPr id="184403" name="Text Box 71"/>
              <p:cNvSpPr txBox="1">
                <a:spLocks noChangeArrowheads="1"/>
              </p:cNvSpPr>
              <p:nvPr/>
            </p:nvSpPr>
            <p:spPr bwMode="auto">
              <a:xfrm>
                <a:off x="1113" y="1943"/>
                <a:ext cx="1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latin typeface="Times New Roman" pitchFamily="18" charset="0"/>
                    <a:sym typeface="Symbol" pitchFamily="18" charset="2"/>
                  </a:rPr>
                  <a:t></a:t>
                </a:r>
              </a:p>
            </p:txBody>
          </p:sp>
          <p:sp>
            <p:nvSpPr>
              <p:cNvPr id="184404" name="Text Box 72"/>
              <p:cNvSpPr txBox="1">
                <a:spLocks noChangeArrowheads="1"/>
              </p:cNvSpPr>
              <p:nvPr/>
            </p:nvSpPr>
            <p:spPr bwMode="auto">
              <a:xfrm>
                <a:off x="1424" y="2064"/>
                <a:ext cx="32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LTV</a:t>
                </a:r>
              </a:p>
            </p:txBody>
          </p:sp>
          <p:sp>
            <p:nvSpPr>
              <p:cNvPr id="184405" name="Line 73"/>
              <p:cNvSpPr>
                <a:spLocks noChangeShapeType="1"/>
              </p:cNvSpPr>
              <p:nvPr/>
            </p:nvSpPr>
            <p:spPr bwMode="auto">
              <a:xfrm>
                <a:off x="896" y="1152"/>
                <a:ext cx="96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74"/>
              <p:cNvGrpSpPr>
                <a:grpSpLocks/>
              </p:cNvGrpSpPr>
              <p:nvPr/>
            </p:nvGrpSpPr>
            <p:grpSpPr bwMode="auto">
              <a:xfrm>
                <a:off x="799" y="2073"/>
                <a:ext cx="1585" cy="624"/>
                <a:chOff x="4263" y="1610"/>
                <a:chExt cx="969" cy="668"/>
              </a:xfrm>
            </p:grpSpPr>
            <p:sp>
              <p:nvSpPr>
                <p:cNvPr id="184407" name="Line 75"/>
                <p:cNvSpPr>
                  <a:spLocks noChangeShapeType="1"/>
                </p:cNvSpPr>
                <p:nvPr/>
              </p:nvSpPr>
              <p:spPr bwMode="auto">
                <a:xfrm>
                  <a:off x="4328" y="1610"/>
                  <a:ext cx="840" cy="0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408" name="Line 76"/>
                <p:cNvSpPr>
                  <a:spLocks noChangeShapeType="1"/>
                </p:cNvSpPr>
                <p:nvPr/>
              </p:nvSpPr>
              <p:spPr bwMode="auto">
                <a:xfrm>
                  <a:off x="4263" y="2278"/>
                  <a:ext cx="969" cy="0"/>
                </a:xfrm>
                <a:prstGeom prst="line">
                  <a:avLst/>
                </a:prstGeom>
                <a:noFill/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4361" name="Text Box 77"/>
            <p:cNvSpPr txBox="1">
              <a:spLocks noChangeArrowheads="1"/>
            </p:cNvSpPr>
            <p:nvPr/>
          </p:nvSpPr>
          <p:spPr bwMode="auto">
            <a:xfrm>
              <a:off x="624" y="874"/>
              <a:ext cx="7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900" b="0">
                  <a:latin typeface="Arial" charset="0"/>
                </a:rPr>
                <a:t>Distance between </a:t>
              </a:r>
            </a:p>
            <a:p>
              <a:pPr algn="ctr" eaLnBrk="1" hangingPunct="1"/>
              <a:r>
                <a:rPr lang="en-US" sz="900" b="0">
                  <a:latin typeface="Arial" charset="0"/>
                </a:rPr>
                <a:t>End Projectors.</a:t>
              </a: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4876800" y="2971800"/>
            <a:ext cx="3067050" cy="1995488"/>
            <a:chOff x="2835" y="1872"/>
            <a:chExt cx="1932" cy="1257"/>
          </a:xfrm>
        </p:grpSpPr>
        <p:sp>
          <p:nvSpPr>
            <p:cNvPr id="184341" name="AutoShape 79"/>
            <p:cNvSpPr>
              <a:spLocks noChangeArrowheads="1"/>
            </p:cNvSpPr>
            <p:nvPr/>
          </p:nvSpPr>
          <p:spPr bwMode="auto">
            <a:xfrm>
              <a:off x="2835" y="1872"/>
              <a:ext cx="1932" cy="1257"/>
            </a:xfrm>
            <a:prstGeom prst="cloudCallout">
              <a:avLst>
                <a:gd name="adj1" fmla="val -66509"/>
                <a:gd name="adj2" fmla="val 290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2918" y="2016"/>
              <a:ext cx="1627" cy="962"/>
              <a:chOff x="2918" y="2016"/>
              <a:chExt cx="1627" cy="962"/>
            </a:xfrm>
          </p:grpSpPr>
          <p:sp>
            <p:nvSpPr>
              <p:cNvPr id="184343" name="Text Box 81"/>
              <p:cNvSpPr txBox="1">
                <a:spLocks noChangeArrowheads="1"/>
              </p:cNvSpPr>
              <p:nvPr/>
            </p:nvSpPr>
            <p:spPr bwMode="auto">
              <a:xfrm>
                <a:off x="2918" y="2455"/>
                <a:ext cx="11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1400" b="0">
                  <a:latin typeface="Arial" charset="0"/>
                </a:endParaRPr>
              </a:p>
            </p:txBody>
          </p:sp>
          <p:grpSp>
            <p:nvGrpSpPr>
              <p:cNvPr id="10" name="Group 82"/>
              <p:cNvGrpSpPr>
                <a:grpSpLocks/>
              </p:cNvGrpSpPr>
              <p:nvPr/>
            </p:nvGrpSpPr>
            <p:grpSpPr bwMode="auto">
              <a:xfrm>
                <a:off x="3072" y="2112"/>
                <a:ext cx="1473" cy="289"/>
                <a:chOff x="3072" y="2112"/>
                <a:chExt cx="1473" cy="289"/>
              </a:xfrm>
            </p:grpSpPr>
            <p:grpSp>
              <p:nvGrpSpPr>
                <p:cNvPr id="11" name="Group 83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525" cy="289"/>
                  <a:chOff x="3264" y="2076"/>
                  <a:chExt cx="525" cy="289"/>
                </a:xfrm>
              </p:grpSpPr>
              <p:sp>
                <p:nvSpPr>
                  <p:cNvPr id="184357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52" y="2076"/>
                    <a:ext cx="237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en-US" sz="2400" b="0">
                        <a:solidFill>
                          <a:srgbClr val="CC3300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</a:p>
                </p:txBody>
              </p:sp>
              <p:sp>
                <p:nvSpPr>
                  <p:cNvPr id="18435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2077"/>
                    <a:ext cx="216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en-US" sz="2400" b="0">
                        <a:solidFill>
                          <a:srgbClr val="A50021"/>
                        </a:solidFill>
                        <a:latin typeface="Times New Roman" pitchFamily="18" charset="0"/>
                        <a:sym typeface="Symbol" pitchFamily="18" charset="2"/>
                      </a:rPr>
                      <a:t></a:t>
                    </a:r>
                  </a:p>
                </p:txBody>
              </p:sp>
              <p:sp>
                <p:nvSpPr>
                  <p:cNvPr id="184359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8" y="2160"/>
                    <a:ext cx="191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en-US" sz="1400" b="0">
                        <a:solidFill>
                          <a:srgbClr val="00B050"/>
                        </a:solidFill>
                        <a:latin typeface="Arial" charset="0"/>
                      </a:rPr>
                      <a:t>&amp;</a:t>
                    </a:r>
                  </a:p>
                </p:txBody>
              </p:sp>
            </p:grpSp>
            <p:sp>
              <p:nvSpPr>
                <p:cNvPr id="18435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566" y="2185"/>
                  <a:ext cx="97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solidFill>
                        <a:srgbClr val="00B050"/>
                      </a:solidFill>
                      <a:latin typeface="Arial" charset="0"/>
                    </a:rPr>
                    <a:t>Construct with </a:t>
                  </a:r>
                  <a:r>
                    <a:rPr lang="en-US" sz="1400" i="1">
                      <a:solidFill>
                        <a:srgbClr val="00B050"/>
                      </a:solidFill>
                      <a:latin typeface="Arial" charset="0"/>
                    </a:rPr>
                    <a:t>a’ </a:t>
                  </a:r>
                </a:p>
              </p:txBody>
            </p:sp>
          </p:grp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3072" y="2335"/>
                <a:ext cx="1411" cy="267"/>
                <a:chOff x="3312" y="2815"/>
                <a:chExt cx="1411" cy="267"/>
              </a:xfrm>
            </p:grpSpPr>
            <p:grpSp>
              <p:nvGrpSpPr>
                <p:cNvPr id="13" name="Group 89"/>
                <p:cNvGrpSpPr>
                  <a:grpSpLocks/>
                </p:cNvGrpSpPr>
                <p:nvPr/>
              </p:nvGrpSpPr>
              <p:grpSpPr bwMode="auto">
                <a:xfrm>
                  <a:off x="3312" y="2815"/>
                  <a:ext cx="492" cy="267"/>
                  <a:chOff x="3312" y="2815"/>
                  <a:chExt cx="492" cy="267"/>
                </a:xfrm>
              </p:grpSpPr>
              <p:sp>
                <p:nvSpPr>
                  <p:cNvPr id="184351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12" y="2815"/>
                    <a:ext cx="240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en-US" sz="2000">
                        <a:solidFill>
                          <a:srgbClr val="A50021"/>
                        </a:solidFill>
                        <a:latin typeface="Times New Roman" pitchFamily="18" charset="0"/>
                        <a:sym typeface="WP Greek Courier" pitchFamily="49" charset="2"/>
                      </a:rPr>
                      <a:t>Ø</a:t>
                    </a:r>
                  </a:p>
                </p:txBody>
              </p:sp>
              <p:grpSp>
                <p:nvGrpSpPr>
                  <p:cNvPr id="14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3474" y="2832"/>
                    <a:ext cx="330" cy="250"/>
                    <a:chOff x="3474" y="2832"/>
                    <a:chExt cx="330" cy="250"/>
                  </a:xfrm>
                </p:grpSpPr>
                <p:sp>
                  <p:nvSpPr>
                    <p:cNvPr id="184353" name="Text Box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00" y="2832"/>
                      <a:ext cx="204" cy="2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000" b="0">
                          <a:solidFill>
                            <a:srgbClr val="CC3300"/>
                          </a:solidFill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</a:p>
                  </p:txBody>
                </p:sp>
                <p:sp>
                  <p:nvSpPr>
                    <p:cNvPr id="184354" name="Text Box 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74" y="2859"/>
                      <a:ext cx="191" cy="1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1400" b="0">
                          <a:solidFill>
                            <a:srgbClr val="00B050"/>
                          </a:solidFill>
                          <a:latin typeface="Arial" charset="0"/>
                        </a:rPr>
                        <a:t>&amp;</a:t>
                      </a:r>
                    </a:p>
                  </p:txBody>
                </p:sp>
              </p:grpSp>
            </p:grpSp>
            <p:sp>
              <p:nvSpPr>
                <p:cNvPr id="184350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744" y="2862"/>
                  <a:ext cx="97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solidFill>
                        <a:srgbClr val="00B050"/>
                      </a:solidFill>
                      <a:latin typeface="Arial" charset="0"/>
                    </a:rPr>
                    <a:t>  Construct with </a:t>
                  </a:r>
                  <a:r>
                    <a:rPr lang="en-US" sz="1400" i="1">
                      <a:solidFill>
                        <a:srgbClr val="00B050"/>
                      </a:solidFill>
                      <a:latin typeface="Arial" charset="0"/>
                    </a:rPr>
                    <a:t>a</a:t>
                  </a:r>
                </a:p>
              </p:txBody>
            </p:sp>
          </p:grpSp>
          <p:sp>
            <p:nvSpPr>
              <p:cNvPr id="184346" name="Text Box 95"/>
              <p:cNvSpPr txBox="1">
                <a:spLocks noChangeArrowheads="1"/>
              </p:cNvSpPr>
              <p:nvPr/>
            </p:nvSpPr>
            <p:spPr bwMode="auto">
              <a:xfrm>
                <a:off x="3102" y="2784"/>
                <a:ext cx="127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B050"/>
                    </a:solidFill>
                    <a:latin typeface="Arial" charset="0"/>
                  </a:rPr>
                  <a:t>b  &amp;  b</a:t>
                </a:r>
                <a:r>
                  <a:rPr lang="en-US" sz="1400" b="0" baseline="-25000">
                    <a:solidFill>
                      <a:srgbClr val="00B050"/>
                    </a:solidFill>
                    <a:latin typeface="Arial" charset="0"/>
                  </a:rPr>
                  <a:t>1</a:t>
                </a:r>
                <a:r>
                  <a:rPr lang="en-US" sz="1400" b="0">
                    <a:solidFill>
                      <a:srgbClr val="00B050"/>
                    </a:solidFill>
                    <a:latin typeface="Arial" charset="0"/>
                  </a:rPr>
                  <a:t> on same locus.</a:t>
                </a:r>
              </a:p>
            </p:txBody>
          </p:sp>
          <p:sp>
            <p:nvSpPr>
              <p:cNvPr id="184347" name="Text Box 96"/>
              <p:cNvSpPr txBox="1">
                <a:spLocks noChangeArrowheads="1"/>
              </p:cNvSpPr>
              <p:nvPr/>
            </p:nvSpPr>
            <p:spPr bwMode="auto">
              <a:xfrm>
                <a:off x="3093" y="2592"/>
                <a:ext cx="131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00B050"/>
                    </a:solidFill>
                    <a:latin typeface="Arial" charset="0"/>
                  </a:rPr>
                  <a:t>b’  &amp;  b</a:t>
                </a:r>
                <a:r>
                  <a:rPr lang="en-US" sz="1400" b="0" baseline="-25000">
                    <a:solidFill>
                      <a:srgbClr val="00B050"/>
                    </a:solidFill>
                    <a:latin typeface="Arial" charset="0"/>
                  </a:rPr>
                  <a:t>1</a:t>
                </a:r>
                <a:r>
                  <a:rPr lang="en-US" sz="1400" b="0">
                    <a:solidFill>
                      <a:srgbClr val="00B050"/>
                    </a:solidFill>
                    <a:latin typeface="Arial" charset="0"/>
                  </a:rPr>
                  <a:t>’ on same locus.</a:t>
                </a:r>
              </a:p>
            </p:txBody>
          </p:sp>
          <p:sp>
            <p:nvSpPr>
              <p:cNvPr id="184348" name="Text Box 97"/>
              <p:cNvSpPr txBox="1">
                <a:spLocks noChangeArrowheads="1"/>
              </p:cNvSpPr>
              <p:nvPr/>
            </p:nvSpPr>
            <p:spPr bwMode="auto">
              <a:xfrm>
                <a:off x="3648" y="2016"/>
                <a:ext cx="7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1400" i="1">
                    <a:solidFill>
                      <a:srgbClr val="000099"/>
                    </a:solidFill>
                    <a:latin typeface="Arial" charset="0"/>
                  </a:rPr>
                  <a:t>NOTE  this</a:t>
                </a:r>
              </a:p>
            </p:txBody>
          </p:sp>
        </p:grpSp>
      </p:grpSp>
      <p:grpSp>
        <p:nvGrpSpPr>
          <p:cNvPr id="15" name="Group 113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4335" name="AutoShape 114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36" name="AutoShape 115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37" name="AutoShape 116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38" name="AutoShape 117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39" name="AutoShape 118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40" name="AutoShape 119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815632">
            <a:off x="5267325" y="2593975"/>
            <a:ext cx="309563" cy="579438"/>
            <a:chOff x="768" y="2640"/>
            <a:chExt cx="384" cy="432"/>
          </a:xfrm>
        </p:grpSpPr>
        <p:sp>
          <p:nvSpPr>
            <p:cNvPr id="185393" name="Oval 3"/>
            <p:cNvSpPr>
              <a:spLocks noChangeArrowheads="1"/>
            </p:cNvSpPr>
            <p:nvPr/>
          </p:nvSpPr>
          <p:spPr bwMode="auto">
            <a:xfrm>
              <a:off x="864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4" name="Rectangle 4"/>
            <p:cNvSpPr>
              <a:spLocks noChangeArrowheads="1"/>
            </p:cNvSpPr>
            <p:nvPr/>
          </p:nvSpPr>
          <p:spPr bwMode="auto">
            <a:xfrm>
              <a:off x="768" y="264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1382953">
            <a:off x="4840288" y="3898900"/>
            <a:ext cx="309562" cy="579438"/>
            <a:chOff x="768" y="2640"/>
            <a:chExt cx="384" cy="432"/>
          </a:xfrm>
        </p:grpSpPr>
        <p:sp>
          <p:nvSpPr>
            <p:cNvPr id="185391" name="Oval 6"/>
            <p:cNvSpPr>
              <a:spLocks noChangeArrowheads="1"/>
            </p:cNvSpPr>
            <p:nvPr/>
          </p:nvSpPr>
          <p:spPr bwMode="auto">
            <a:xfrm>
              <a:off x="864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2" name="Rectangle 7"/>
            <p:cNvSpPr>
              <a:spLocks noChangeArrowheads="1"/>
            </p:cNvSpPr>
            <p:nvPr/>
          </p:nvSpPr>
          <p:spPr bwMode="auto">
            <a:xfrm>
              <a:off x="768" y="264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7640" name="Line 8"/>
          <p:cNvSpPr>
            <a:spLocks noChangeShapeType="1"/>
          </p:cNvSpPr>
          <p:nvPr/>
        </p:nvSpPr>
        <p:spPr bwMode="auto">
          <a:xfrm>
            <a:off x="4114800" y="3565525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>
            <a:off x="4495800" y="2000250"/>
            <a:ext cx="0" cy="28797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2" name="Oval 10"/>
          <p:cNvSpPr>
            <a:spLocks noChangeArrowheads="1"/>
          </p:cNvSpPr>
          <p:nvPr/>
        </p:nvSpPr>
        <p:spPr bwMode="auto">
          <a:xfrm>
            <a:off x="4471988" y="2940050"/>
            <a:ext cx="76200" cy="61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4114800" y="2968625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a’</a:t>
            </a:r>
          </a:p>
        </p:txBody>
      </p:sp>
      <p:sp>
        <p:nvSpPr>
          <p:cNvPr id="197644" name="Line 12"/>
          <p:cNvSpPr>
            <a:spLocks noChangeShapeType="1"/>
          </p:cNvSpPr>
          <p:nvPr/>
        </p:nvSpPr>
        <p:spPr bwMode="auto">
          <a:xfrm>
            <a:off x="4572000" y="300196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5" name="Line 13"/>
          <p:cNvSpPr>
            <a:spLocks noChangeShapeType="1"/>
          </p:cNvSpPr>
          <p:nvPr/>
        </p:nvSpPr>
        <p:spPr bwMode="auto">
          <a:xfrm flipV="1">
            <a:off x="4495800" y="1562100"/>
            <a:ext cx="2743200" cy="14398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7010400" y="1069975"/>
            <a:ext cx="4381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b’</a:t>
            </a:r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>
            <a:off x="7239000" y="1393825"/>
            <a:ext cx="0" cy="46291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7648" name="Text Box 16"/>
          <p:cNvSpPr txBox="1">
            <a:spLocks noChangeArrowheads="1"/>
          </p:cNvSpPr>
          <p:nvPr/>
        </p:nvSpPr>
        <p:spPr bwMode="auto">
          <a:xfrm>
            <a:off x="4114800" y="37369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a</a:t>
            </a:r>
          </a:p>
        </p:txBody>
      </p:sp>
      <p:sp>
        <p:nvSpPr>
          <p:cNvPr id="197649" name="Text Box 17"/>
          <p:cNvSpPr txBox="1">
            <a:spLocks noChangeArrowheads="1"/>
          </p:cNvSpPr>
          <p:nvPr/>
        </p:nvSpPr>
        <p:spPr bwMode="auto">
          <a:xfrm>
            <a:off x="7010400" y="59467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</a:t>
            </a:r>
          </a:p>
        </p:txBody>
      </p:sp>
      <p:sp>
        <p:nvSpPr>
          <p:cNvPr id="197650" name="Arc 18"/>
          <p:cNvSpPr>
            <a:spLocks/>
          </p:cNvSpPr>
          <p:nvPr/>
        </p:nvSpPr>
        <p:spPr bwMode="auto">
          <a:xfrm rot="377064">
            <a:off x="6769100" y="1595438"/>
            <a:ext cx="1219200" cy="1346200"/>
          </a:xfrm>
          <a:custGeom>
            <a:avLst/>
            <a:gdLst>
              <a:gd name="T0" fmla="*/ 2147483647 w 21599"/>
              <a:gd name="T1" fmla="*/ 0 h 20345"/>
              <a:gd name="T2" fmla="*/ 2147483647 w 21599"/>
              <a:gd name="T3" fmla="*/ 2147483647 h 20345"/>
              <a:gd name="T4" fmla="*/ 0 w 21599"/>
              <a:gd name="T5" fmla="*/ 2147483647 h 20345"/>
              <a:gd name="T6" fmla="*/ 0 60000 65536"/>
              <a:gd name="T7" fmla="*/ 0 60000 65536"/>
              <a:gd name="T8" fmla="*/ 0 60000 65536"/>
              <a:gd name="T9" fmla="*/ 0 w 21599"/>
              <a:gd name="T10" fmla="*/ 0 h 20345"/>
              <a:gd name="T11" fmla="*/ 21599 w 21599"/>
              <a:gd name="T12" fmla="*/ 20345 h 20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0345" fill="none" extrusionOk="0">
                <a:moveTo>
                  <a:pt x="7255" y="0"/>
                </a:moveTo>
                <a:cubicBezTo>
                  <a:pt x="15780" y="3040"/>
                  <a:pt x="21505" y="11072"/>
                  <a:pt x="21598" y="20122"/>
                </a:cubicBezTo>
              </a:path>
              <a:path w="21599" h="20345" stroke="0" extrusionOk="0">
                <a:moveTo>
                  <a:pt x="7255" y="0"/>
                </a:moveTo>
                <a:cubicBezTo>
                  <a:pt x="15780" y="3040"/>
                  <a:pt x="21505" y="11072"/>
                  <a:pt x="21598" y="20122"/>
                </a:cubicBezTo>
                <a:lnTo>
                  <a:pt x="0" y="2034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51" name="Line 19"/>
          <p:cNvSpPr>
            <a:spLocks noChangeShapeType="1"/>
          </p:cNvSpPr>
          <p:nvPr/>
        </p:nvSpPr>
        <p:spPr bwMode="auto">
          <a:xfrm rot="4106982" flipV="1">
            <a:off x="4426744" y="4109244"/>
            <a:ext cx="2895600" cy="18399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2" name="Line 20"/>
          <p:cNvSpPr>
            <a:spLocks noChangeShapeType="1"/>
          </p:cNvSpPr>
          <p:nvPr/>
        </p:nvSpPr>
        <p:spPr bwMode="auto">
          <a:xfrm>
            <a:off x="5715000" y="6022975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3" name="Line 21"/>
          <p:cNvSpPr>
            <a:spLocks noChangeShapeType="1"/>
          </p:cNvSpPr>
          <p:nvPr/>
        </p:nvSpPr>
        <p:spPr bwMode="auto">
          <a:xfrm>
            <a:off x="7924800" y="2955925"/>
            <a:ext cx="0" cy="3067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4" name="Line 22"/>
          <p:cNvSpPr>
            <a:spLocks noChangeShapeType="1"/>
          </p:cNvSpPr>
          <p:nvPr/>
        </p:nvSpPr>
        <p:spPr bwMode="auto">
          <a:xfrm>
            <a:off x="4495800" y="4041775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5" name="Line 23"/>
          <p:cNvSpPr>
            <a:spLocks noChangeShapeType="1"/>
          </p:cNvSpPr>
          <p:nvPr/>
        </p:nvSpPr>
        <p:spPr bwMode="auto">
          <a:xfrm>
            <a:off x="4495800" y="4041775"/>
            <a:ext cx="3429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6" name="Line 24"/>
          <p:cNvSpPr>
            <a:spLocks noChangeShapeType="1"/>
          </p:cNvSpPr>
          <p:nvPr/>
        </p:nvSpPr>
        <p:spPr bwMode="auto">
          <a:xfrm rot="-3087692">
            <a:off x="4629150" y="1317625"/>
            <a:ext cx="3429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7" name="Line 25"/>
          <p:cNvSpPr>
            <a:spLocks noChangeShapeType="1"/>
          </p:cNvSpPr>
          <p:nvPr/>
        </p:nvSpPr>
        <p:spPr bwMode="auto">
          <a:xfrm>
            <a:off x="6400800" y="15652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58" name="Text Box 26"/>
          <p:cNvSpPr txBox="1">
            <a:spLocks noChangeArrowheads="1"/>
          </p:cNvSpPr>
          <p:nvPr/>
        </p:nvSpPr>
        <p:spPr bwMode="auto">
          <a:xfrm>
            <a:off x="3810000" y="3352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8229600" y="3352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197660" name="Oval 28"/>
          <p:cNvSpPr>
            <a:spLocks noChangeArrowheads="1"/>
          </p:cNvSpPr>
          <p:nvPr/>
        </p:nvSpPr>
        <p:spPr bwMode="auto">
          <a:xfrm>
            <a:off x="4476750" y="3998913"/>
            <a:ext cx="76200" cy="619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61" name="Text Box 29"/>
          <p:cNvSpPr txBox="1">
            <a:spLocks noChangeArrowheads="1"/>
          </p:cNvSpPr>
          <p:nvPr/>
        </p:nvSpPr>
        <p:spPr bwMode="auto">
          <a:xfrm>
            <a:off x="8077200" y="114617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b’</a:t>
            </a:r>
            <a:r>
              <a:rPr lang="en-US" sz="2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7772400" y="59467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</a:t>
            </a:r>
            <a:r>
              <a:rPr lang="en-US" sz="2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97663" name="Text Box 31"/>
          <p:cNvSpPr txBox="1">
            <a:spLocks noChangeArrowheads="1"/>
          </p:cNvSpPr>
          <p:nvPr/>
        </p:nvSpPr>
        <p:spPr bwMode="auto">
          <a:xfrm>
            <a:off x="4781550" y="3938588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0">
                <a:latin typeface="Times New Roman" pitchFamily="18" charset="0"/>
                <a:sym typeface="WP Greek Courier" pitchFamily="49" charset="2"/>
              </a:rPr>
              <a:t>Ø</a:t>
            </a: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5143500" y="26066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197665" name="Text Box 33"/>
          <p:cNvSpPr txBox="1">
            <a:spLocks noChangeArrowheads="1"/>
          </p:cNvSpPr>
          <p:nvPr/>
        </p:nvSpPr>
        <p:spPr bwMode="auto">
          <a:xfrm>
            <a:off x="2819400" y="0"/>
            <a:ext cx="54451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FF3300"/>
                </a:solidFill>
              </a:rPr>
              <a:t>GROUP (A)</a:t>
            </a:r>
          </a:p>
          <a:p>
            <a:pPr algn="ctr" eaLnBrk="1" hangingPunct="1"/>
            <a:r>
              <a:rPr lang="en-US" sz="1400">
                <a:solidFill>
                  <a:schemeClr val="accent2"/>
                </a:solidFill>
              </a:rPr>
              <a:t>GENERAL CASES OF THE LINE INCLINED TO BOTH HP &amp; VP</a:t>
            </a:r>
          </a:p>
          <a:p>
            <a:pPr algn="ctr" eaLnBrk="1" hangingPunct="1"/>
            <a:r>
              <a:rPr lang="en-US" sz="1400">
                <a:solidFill>
                  <a:schemeClr val="accent2"/>
                </a:solidFill>
              </a:rPr>
              <a:t>( based on 10  parameters).</a:t>
            </a: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228600" y="533400"/>
            <a:ext cx="3336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  <a:latin typeface="Arial" charset="0"/>
              </a:rPr>
              <a:t>PROBLEM 1)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Line AB is 75 mm long and it is 30</a:t>
            </a:r>
            <a:r>
              <a:rPr lang="en-US" sz="1400" b="0" baseline="30000">
                <a:solidFill>
                  <a:srgbClr val="FF0000"/>
                </a:solidFill>
                <a:latin typeface="Arial" charset="0"/>
              </a:rPr>
              <a:t>0</a:t>
            </a:r>
            <a:r>
              <a:rPr lang="en-US" sz="1400" b="0">
                <a:solidFill>
                  <a:srgbClr val="FF0000"/>
                </a:solidFill>
                <a:latin typeface="Arial" charset="0"/>
              </a:rPr>
              <a:t> &amp;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40</a:t>
            </a:r>
            <a:r>
              <a:rPr lang="en-US" sz="1400" b="0" baseline="30000">
                <a:solidFill>
                  <a:srgbClr val="FF0000"/>
                </a:solidFill>
                <a:latin typeface="Arial" charset="0"/>
              </a:rPr>
              <a:t>0 </a:t>
            </a:r>
            <a:r>
              <a:rPr lang="en-US" sz="1400" b="0">
                <a:solidFill>
                  <a:srgbClr val="FF0000"/>
                </a:solidFill>
                <a:latin typeface="Arial" charset="0"/>
              </a:rPr>
              <a:t>Inclined to Hp &amp; Vp respectively.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End A is 12mm above Hp and  10 mm 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in front of Vp.</a:t>
            </a:r>
          </a:p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Draw projections. Line is in 1</a:t>
            </a:r>
            <a:r>
              <a:rPr lang="en-US" sz="1400" b="0" baseline="30000">
                <a:solidFill>
                  <a:srgbClr val="FF0000"/>
                </a:solidFill>
                <a:latin typeface="Arial" charset="0"/>
              </a:rPr>
              <a:t>st</a:t>
            </a:r>
            <a:r>
              <a:rPr lang="en-US" sz="1400" b="0">
                <a:solidFill>
                  <a:srgbClr val="FF0000"/>
                </a:solidFill>
                <a:latin typeface="Arial" charset="0"/>
              </a:rPr>
              <a:t> quadrant.</a:t>
            </a:r>
          </a:p>
        </p:txBody>
      </p:sp>
      <p:sp>
        <p:nvSpPr>
          <p:cNvPr id="197667" name="Text Box 35"/>
          <p:cNvSpPr txBox="1">
            <a:spLocks noChangeArrowheads="1"/>
          </p:cNvSpPr>
          <p:nvPr/>
        </p:nvSpPr>
        <p:spPr bwMode="auto">
          <a:xfrm>
            <a:off x="228600" y="2133600"/>
            <a:ext cx="33686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/>
            <a:r>
              <a:rPr lang="en-US" sz="1400" i="1">
                <a:solidFill>
                  <a:srgbClr val="FF0000"/>
                </a:solidFill>
                <a:latin typeface="Arial" charset="0"/>
              </a:rPr>
              <a:t>SOLUTION STEPS: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1) Draw xy line and one projector.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2) Locate a’ 12mm above xy line           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   &amp; a 10mm below xy line.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3) Take 30</a:t>
            </a:r>
            <a:r>
              <a:rPr lang="en-US" sz="1400" baseline="30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angle from a’ &amp; 40</a:t>
            </a:r>
            <a:r>
              <a:rPr lang="en-US" sz="1400" baseline="30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from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   a  and mark TL I.e. 75mm on both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   lines. Name those points b</a:t>
            </a:r>
            <a:r>
              <a:rPr lang="en-US" sz="1400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’ and b</a:t>
            </a:r>
            <a:r>
              <a:rPr lang="en-US" sz="1400" baseline="-25000">
                <a:solidFill>
                  <a:schemeClr val="accent2"/>
                </a:solidFill>
                <a:latin typeface="Arial" charset="0"/>
              </a:rPr>
              <a:t>1</a:t>
            </a:r>
            <a:endParaRPr lang="en-US" sz="1400">
              <a:solidFill>
                <a:schemeClr val="accent2"/>
              </a:solidFill>
              <a:latin typeface="Arial" charset="0"/>
            </a:endParaRP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   respectively. 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4) Join both points with a’ and a resp.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5) Draw horizontal lines (Locus) from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   both points.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6) Draw horizontal component of TL  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   a b</a:t>
            </a:r>
            <a:r>
              <a:rPr lang="en-US" sz="1400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from point b</a:t>
            </a:r>
            <a:r>
              <a:rPr lang="en-US" sz="1400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and name it 1.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  ( the length a-1 gives length of Fv as we have seen already.)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7) Extend it up to locus of a’ and rotating  a’ as center locate b’ as shown. Join a’ b’ as Fv.</a:t>
            </a:r>
          </a:p>
          <a:p>
            <a:pPr marL="457200" indent="-457200"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8) From b’ drop a projector down ward  &amp; get point b. Join a &amp; b I.e. Tv.   </a:t>
            </a:r>
          </a:p>
          <a:p>
            <a:pPr marL="457200" indent="-457200" eaLnBrk="1" hangingPunct="1"/>
            <a:endParaRPr lang="en-US" sz="14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7908925" y="3973513"/>
            <a:ext cx="282575" cy="369887"/>
            <a:chOff x="4742" y="2503"/>
            <a:chExt cx="178" cy="233"/>
          </a:xfrm>
        </p:grpSpPr>
        <p:sp>
          <p:nvSpPr>
            <p:cNvPr id="185389" name="Text Box 37"/>
            <p:cNvSpPr txBox="1">
              <a:spLocks noChangeArrowheads="1"/>
            </p:cNvSpPr>
            <p:nvPr/>
          </p:nvSpPr>
          <p:spPr bwMode="auto">
            <a:xfrm>
              <a:off x="4742" y="2503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i="1">
                  <a:latin typeface="Arial" charset="0"/>
                </a:rPr>
                <a:t>1</a:t>
              </a:r>
            </a:p>
          </p:txBody>
        </p:sp>
        <p:sp>
          <p:nvSpPr>
            <p:cNvPr id="185390" name="Line 38"/>
            <p:cNvSpPr>
              <a:spLocks noChangeShapeType="1"/>
            </p:cNvSpPr>
            <p:nvPr/>
          </p:nvSpPr>
          <p:spPr bwMode="auto">
            <a:xfrm flipV="1">
              <a:off x="4752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671" name="Text Box 39"/>
          <p:cNvSpPr txBox="1">
            <a:spLocks noChangeArrowheads="1"/>
          </p:cNvSpPr>
          <p:nvPr/>
        </p:nvSpPr>
        <p:spPr bwMode="auto">
          <a:xfrm>
            <a:off x="6553200" y="3776663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LFV</a:t>
            </a:r>
          </a:p>
        </p:txBody>
      </p:sp>
      <p:sp>
        <p:nvSpPr>
          <p:cNvPr id="197672" name="Text Box 40"/>
          <p:cNvSpPr txBox="1">
            <a:spLocks noChangeArrowheads="1"/>
          </p:cNvSpPr>
          <p:nvPr/>
        </p:nvSpPr>
        <p:spPr bwMode="auto">
          <a:xfrm>
            <a:off x="6781800" y="20574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TL</a:t>
            </a:r>
          </a:p>
        </p:txBody>
      </p:sp>
      <p:sp>
        <p:nvSpPr>
          <p:cNvPr id="197673" name="Text Box 41"/>
          <p:cNvSpPr txBox="1">
            <a:spLocks noChangeArrowheads="1"/>
          </p:cNvSpPr>
          <p:nvPr/>
        </p:nvSpPr>
        <p:spPr bwMode="auto">
          <a:xfrm>
            <a:off x="6629400" y="510540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TL</a:t>
            </a:r>
          </a:p>
        </p:txBody>
      </p:sp>
      <p:sp>
        <p:nvSpPr>
          <p:cNvPr id="197674" name="Text Box 42"/>
          <p:cNvSpPr txBox="1">
            <a:spLocks noChangeArrowheads="1"/>
          </p:cNvSpPr>
          <p:nvPr/>
        </p:nvSpPr>
        <p:spPr bwMode="auto">
          <a:xfrm>
            <a:off x="5715000" y="19050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FV</a:t>
            </a:r>
          </a:p>
        </p:txBody>
      </p:sp>
      <p:sp>
        <p:nvSpPr>
          <p:cNvPr id="197675" name="Text Box 43"/>
          <p:cNvSpPr txBox="1">
            <a:spLocks noChangeArrowheads="1"/>
          </p:cNvSpPr>
          <p:nvPr/>
        </p:nvSpPr>
        <p:spPr bwMode="auto">
          <a:xfrm>
            <a:off x="5562600" y="51054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TV</a:t>
            </a:r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5383" name="AutoShape 60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4" name="AutoShape 6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5" name="AutoShape 6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6" name="AutoShape 6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7" name="AutoShape 6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8" name="AutoShape 6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1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7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 animBg="1"/>
      <p:bldP spid="197641" grpId="0" animBg="1"/>
      <p:bldP spid="197642" grpId="0" animBg="1"/>
      <p:bldP spid="197643" grpId="0" autoUpdateAnimBg="0"/>
      <p:bldP spid="197644" grpId="0" animBg="1"/>
      <p:bldP spid="197645" grpId="0" animBg="1"/>
      <p:bldP spid="197646" grpId="0" autoUpdateAnimBg="0"/>
      <p:bldP spid="197647" grpId="0" animBg="1"/>
      <p:bldP spid="197648" grpId="0" autoUpdateAnimBg="0"/>
      <p:bldP spid="197649" grpId="0" autoUpdateAnimBg="0"/>
      <p:bldP spid="197650" grpId="0" animBg="1"/>
      <p:bldP spid="197651" grpId="0" animBg="1"/>
      <p:bldP spid="197652" grpId="0" animBg="1"/>
      <p:bldP spid="197653" grpId="0" animBg="1"/>
      <p:bldP spid="197654" grpId="0" animBg="1"/>
      <p:bldP spid="197655" grpId="0" animBg="1"/>
      <p:bldP spid="197656" grpId="0" animBg="1"/>
      <p:bldP spid="197657" grpId="0" animBg="1"/>
      <p:bldP spid="197658" grpId="0" autoUpdateAnimBg="0"/>
      <p:bldP spid="197659" grpId="0" autoUpdateAnimBg="0"/>
      <p:bldP spid="197660" grpId="0" animBg="1"/>
      <p:bldP spid="197661" grpId="0" autoUpdateAnimBg="0"/>
      <p:bldP spid="197662" grpId="0" autoUpdateAnimBg="0"/>
      <p:bldP spid="197663" grpId="0" autoUpdateAnimBg="0"/>
      <p:bldP spid="197664" grpId="0" autoUpdateAnimBg="0"/>
      <p:bldP spid="197665" grpId="0" autoUpdateAnimBg="0"/>
      <p:bldP spid="197666" grpId="0" autoUpdateAnimBg="0"/>
      <p:bldP spid="197667" grpId="0" autoUpdateAnimBg="0"/>
      <p:bldP spid="197671" grpId="0" autoUpdateAnimBg="0"/>
      <p:bldP spid="197672" grpId="0" autoUpdateAnimBg="0"/>
      <p:bldP spid="197673" grpId="0" autoUpdateAnimBg="0"/>
      <p:bldP spid="197674" grpId="0" autoUpdateAnimBg="0"/>
      <p:bldP spid="1976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4471988" y="3200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199683" name="Line 3"/>
          <p:cNvSpPr>
            <a:spLocks noChangeShapeType="1"/>
          </p:cNvSpPr>
          <p:nvPr/>
        </p:nvSpPr>
        <p:spPr bwMode="auto">
          <a:xfrm>
            <a:off x="5197475" y="1831975"/>
            <a:ext cx="0" cy="388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4" name="Line 4"/>
          <p:cNvSpPr>
            <a:spLocks noChangeShapeType="1"/>
          </p:cNvSpPr>
          <p:nvPr/>
        </p:nvSpPr>
        <p:spPr bwMode="auto">
          <a:xfrm flipV="1">
            <a:off x="4724400" y="3429000"/>
            <a:ext cx="344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8077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199686" name="Oval 6"/>
          <p:cNvSpPr>
            <a:spLocks noChangeArrowheads="1"/>
          </p:cNvSpPr>
          <p:nvPr/>
        </p:nvSpPr>
        <p:spPr bwMode="auto">
          <a:xfrm>
            <a:off x="51816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518160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88" name="Oval 8"/>
          <p:cNvSpPr>
            <a:spLocks noChangeArrowheads="1"/>
          </p:cNvSpPr>
          <p:nvPr/>
        </p:nvSpPr>
        <p:spPr bwMode="auto">
          <a:xfrm>
            <a:off x="51816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4876800" y="38100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>
            <a:off x="5181600" y="4038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1" name="Text Box 11"/>
          <p:cNvSpPr txBox="1">
            <a:spLocks noChangeArrowheads="1"/>
          </p:cNvSpPr>
          <p:nvPr/>
        </p:nvSpPr>
        <p:spPr bwMode="auto">
          <a:xfrm>
            <a:off x="4860925" y="2982913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7424738" y="6346825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99693" name="Line 13"/>
          <p:cNvSpPr>
            <a:spLocks noChangeShapeType="1"/>
          </p:cNvSpPr>
          <p:nvPr/>
        </p:nvSpPr>
        <p:spPr bwMode="auto">
          <a:xfrm rot="4589744" flipV="1">
            <a:off x="4905375" y="4408488"/>
            <a:ext cx="2819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4" name="Text Box 14"/>
          <p:cNvSpPr txBox="1">
            <a:spLocks noChangeArrowheads="1"/>
          </p:cNvSpPr>
          <p:nvPr/>
        </p:nvSpPr>
        <p:spPr bwMode="auto">
          <a:xfrm rot="-2817022">
            <a:off x="5483225" y="4062413"/>
            <a:ext cx="66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 45</a:t>
            </a:r>
            <a:r>
              <a:rPr lang="en-US" b="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199695" name="Text Box 15"/>
          <p:cNvSpPr txBox="1">
            <a:spLocks noChangeArrowheads="1"/>
          </p:cNvSpPr>
          <p:nvPr/>
        </p:nvSpPr>
        <p:spPr bwMode="auto">
          <a:xfrm rot="3322370">
            <a:off x="6562725" y="5351463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TL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199696" name="Arc 16"/>
          <p:cNvSpPr>
            <a:spLocks/>
          </p:cNvSpPr>
          <p:nvPr/>
        </p:nvSpPr>
        <p:spPr bwMode="auto">
          <a:xfrm rot="2540338">
            <a:off x="5364163" y="3913188"/>
            <a:ext cx="304800" cy="374650"/>
          </a:xfrm>
          <a:custGeom>
            <a:avLst/>
            <a:gdLst>
              <a:gd name="T0" fmla="*/ 2147483647 w 21600"/>
              <a:gd name="T1" fmla="*/ 0 h 26615"/>
              <a:gd name="T2" fmla="*/ 2147483647 w 21600"/>
              <a:gd name="T3" fmla="*/ 2147483647 h 26615"/>
              <a:gd name="T4" fmla="*/ 0 w 21600"/>
              <a:gd name="T5" fmla="*/ 2147483647 h 26615"/>
              <a:gd name="T6" fmla="*/ 0 60000 65536"/>
              <a:gd name="T7" fmla="*/ 0 60000 65536"/>
              <a:gd name="T8" fmla="*/ 0 60000 65536"/>
              <a:gd name="T9" fmla="*/ 0 w 21600"/>
              <a:gd name="T10" fmla="*/ 0 h 26615"/>
              <a:gd name="T11" fmla="*/ 21600 w 21600"/>
              <a:gd name="T12" fmla="*/ 26615 h 266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15" fill="none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8243"/>
                  <a:pt x="20042" y="22849"/>
                  <a:pt x="17167" y="26614"/>
                </a:cubicBezTo>
              </a:path>
              <a:path w="21600" h="26615" stroke="0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8243"/>
                  <a:pt x="20042" y="22849"/>
                  <a:pt x="17167" y="26614"/>
                </a:cubicBezTo>
                <a:lnTo>
                  <a:pt x="0" y="135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7467600" y="39036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</a:t>
            </a:r>
          </a:p>
        </p:txBody>
      </p:sp>
      <p:sp>
        <p:nvSpPr>
          <p:cNvPr id="199698" name="Line 18"/>
          <p:cNvSpPr>
            <a:spLocks noChangeShapeType="1"/>
          </p:cNvSpPr>
          <p:nvPr/>
        </p:nvSpPr>
        <p:spPr bwMode="auto">
          <a:xfrm flipV="1">
            <a:off x="5181600" y="1447800"/>
            <a:ext cx="2819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7886700" y="1147763"/>
            <a:ext cx="38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99700" name="Line 20"/>
          <p:cNvSpPr>
            <a:spLocks noChangeShapeType="1"/>
          </p:cNvSpPr>
          <p:nvPr/>
        </p:nvSpPr>
        <p:spPr bwMode="auto">
          <a:xfrm>
            <a:off x="7391400" y="4038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1" name="Line 21"/>
          <p:cNvSpPr>
            <a:spLocks noChangeShapeType="1"/>
          </p:cNvSpPr>
          <p:nvPr/>
        </p:nvSpPr>
        <p:spPr bwMode="auto">
          <a:xfrm>
            <a:off x="5867400" y="14573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2" name="Line 22"/>
          <p:cNvSpPr>
            <a:spLocks noChangeShapeType="1"/>
          </p:cNvSpPr>
          <p:nvPr/>
        </p:nvSpPr>
        <p:spPr bwMode="auto">
          <a:xfrm>
            <a:off x="6096000" y="63817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3" name="Line 23"/>
          <p:cNvSpPr>
            <a:spLocks noChangeShapeType="1"/>
          </p:cNvSpPr>
          <p:nvPr/>
        </p:nvSpPr>
        <p:spPr bwMode="auto">
          <a:xfrm flipV="1">
            <a:off x="7391400" y="3048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704" name="Arc 24"/>
          <p:cNvSpPr>
            <a:spLocks/>
          </p:cNvSpPr>
          <p:nvPr/>
        </p:nvSpPr>
        <p:spPr bwMode="auto">
          <a:xfrm>
            <a:off x="6324600" y="1458913"/>
            <a:ext cx="1066800" cy="1616075"/>
          </a:xfrm>
          <a:custGeom>
            <a:avLst/>
            <a:gdLst>
              <a:gd name="T0" fmla="*/ 2147483647 w 21600"/>
              <a:gd name="T1" fmla="*/ 0 h 22904"/>
              <a:gd name="T2" fmla="*/ 2147483647 w 21600"/>
              <a:gd name="T3" fmla="*/ 2147483647 h 22904"/>
              <a:gd name="T4" fmla="*/ 0 w 21600"/>
              <a:gd name="T5" fmla="*/ 2147483647 h 22904"/>
              <a:gd name="T6" fmla="*/ 0 60000 65536"/>
              <a:gd name="T7" fmla="*/ 0 60000 65536"/>
              <a:gd name="T8" fmla="*/ 0 60000 65536"/>
              <a:gd name="T9" fmla="*/ 0 w 21600"/>
              <a:gd name="T10" fmla="*/ 0 h 22904"/>
              <a:gd name="T11" fmla="*/ 21600 w 21600"/>
              <a:gd name="T12" fmla="*/ 22904 h 229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04" fill="none" extrusionOk="0">
                <a:moveTo>
                  <a:pt x="2402" y="0"/>
                </a:moveTo>
                <a:cubicBezTo>
                  <a:pt x="13334" y="1223"/>
                  <a:pt x="21600" y="10466"/>
                  <a:pt x="21600" y="21466"/>
                </a:cubicBezTo>
                <a:cubicBezTo>
                  <a:pt x="21600" y="21945"/>
                  <a:pt x="21584" y="22425"/>
                  <a:pt x="21552" y="22904"/>
                </a:cubicBezTo>
              </a:path>
              <a:path w="21600" h="22904" stroke="0" extrusionOk="0">
                <a:moveTo>
                  <a:pt x="2402" y="0"/>
                </a:moveTo>
                <a:cubicBezTo>
                  <a:pt x="13334" y="1223"/>
                  <a:pt x="21600" y="10466"/>
                  <a:pt x="21600" y="21466"/>
                </a:cubicBezTo>
                <a:cubicBezTo>
                  <a:pt x="21600" y="21945"/>
                  <a:pt x="21584" y="22425"/>
                  <a:pt x="21552" y="22904"/>
                </a:cubicBezTo>
                <a:lnTo>
                  <a:pt x="0" y="214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05" name="Line 25"/>
          <p:cNvSpPr>
            <a:spLocks noChangeShapeType="1"/>
          </p:cNvSpPr>
          <p:nvPr/>
        </p:nvSpPr>
        <p:spPr bwMode="auto">
          <a:xfrm flipV="1">
            <a:off x="5181600" y="1447800"/>
            <a:ext cx="12954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06" name="Text Box 26"/>
          <p:cNvSpPr txBox="1">
            <a:spLocks noChangeArrowheads="1"/>
          </p:cNvSpPr>
          <p:nvPr/>
        </p:nvSpPr>
        <p:spPr bwMode="auto">
          <a:xfrm>
            <a:off x="6391275" y="1171575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199707" name="Text Box 27"/>
          <p:cNvSpPr txBox="1">
            <a:spLocks noChangeArrowheads="1"/>
          </p:cNvSpPr>
          <p:nvPr/>
        </p:nvSpPr>
        <p:spPr bwMode="auto">
          <a:xfrm>
            <a:off x="6569075" y="3786188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LFV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199708" name="Text Box 28"/>
          <p:cNvSpPr txBox="1">
            <a:spLocks noChangeArrowheads="1"/>
          </p:cNvSpPr>
          <p:nvPr/>
        </p:nvSpPr>
        <p:spPr bwMode="auto">
          <a:xfrm rot="-2966121">
            <a:off x="5525293" y="1958182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FV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199709" name="Text Box 29"/>
          <p:cNvSpPr txBox="1">
            <a:spLocks noChangeArrowheads="1"/>
          </p:cNvSpPr>
          <p:nvPr/>
        </p:nvSpPr>
        <p:spPr bwMode="auto">
          <a:xfrm rot="-1807669">
            <a:off x="6580188" y="2124075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TL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199710" name="Text Box 30"/>
          <p:cNvSpPr txBox="1">
            <a:spLocks noChangeArrowheads="1"/>
          </p:cNvSpPr>
          <p:nvPr/>
        </p:nvSpPr>
        <p:spPr bwMode="auto">
          <a:xfrm>
            <a:off x="5649913" y="2347913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55</a:t>
            </a:r>
            <a:r>
              <a:rPr lang="en-US" b="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199711" name="Arc 31"/>
          <p:cNvSpPr>
            <a:spLocks/>
          </p:cNvSpPr>
          <p:nvPr/>
        </p:nvSpPr>
        <p:spPr bwMode="auto">
          <a:xfrm>
            <a:off x="4953000" y="2514600"/>
            <a:ext cx="914400" cy="531813"/>
          </a:xfrm>
          <a:custGeom>
            <a:avLst/>
            <a:gdLst>
              <a:gd name="T0" fmla="*/ 2147483647 w 21600"/>
              <a:gd name="T1" fmla="*/ 0 h 15080"/>
              <a:gd name="T2" fmla="*/ 2147483647 w 21600"/>
              <a:gd name="T3" fmla="*/ 2147483647 h 15080"/>
              <a:gd name="T4" fmla="*/ 0 w 21600"/>
              <a:gd name="T5" fmla="*/ 2147483647 h 15080"/>
              <a:gd name="T6" fmla="*/ 0 60000 65536"/>
              <a:gd name="T7" fmla="*/ 0 60000 65536"/>
              <a:gd name="T8" fmla="*/ 0 60000 65536"/>
              <a:gd name="T9" fmla="*/ 0 w 21600"/>
              <a:gd name="T10" fmla="*/ 0 h 15080"/>
              <a:gd name="T11" fmla="*/ 21600 w 21600"/>
              <a:gd name="T12" fmla="*/ 15080 h 15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80" fill="none" extrusionOk="0">
                <a:moveTo>
                  <a:pt x="15464" y="-1"/>
                </a:moveTo>
                <a:cubicBezTo>
                  <a:pt x="19398" y="4033"/>
                  <a:pt x="21600" y="9445"/>
                  <a:pt x="21600" y="15080"/>
                </a:cubicBezTo>
              </a:path>
              <a:path w="21600" h="15080" stroke="0" extrusionOk="0">
                <a:moveTo>
                  <a:pt x="15464" y="-1"/>
                </a:moveTo>
                <a:cubicBezTo>
                  <a:pt x="19398" y="4033"/>
                  <a:pt x="21600" y="9445"/>
                  <a:pt x="21600" y="15080"/>
                </a:cubicBezTo>
                <a:lnTo>
                  <a:pt x="0" y="1508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712" name="Line 32"/>
          <p:cNvSpPr>
            <a:spLocks noChangeShapeType="1"/>
          </p:cNvSpPr>
          <p:nvPr/>
        </p:nvSpPr>
        <p:spPr bwMode="auto">
          <a:xfrm>
            <a:off x="6477000" y="14478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713" name="Text Box 33"/>
          <p:cNvSpPr txBox="1">
            <a:spLocks noChangeArrowheads="1"/>
          </p:cNvSpPr>
          <p:nvPr/>
        </p:nvSpPr>
        <p:spPr bwMode="auto">
          <a:xfrm>
            <a:off x="6477000" y="6324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199714" name="Line 34"/>
          <p:cNvSpPr>
            <a:spLocks noChangeShapeType="1"/>
          </p:cNvSpPr>
          <p:nvPr/>
        </p:nvSpPr>
        <p:spPr bwMode="auto">
          <a:xfrm flipH="1" flipV="1">
            <a:off x="5221288" y="4038600"/>
            <a:ext cx="1255712" cy="2362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715" name="Text Box 35"/>
          <p:cNvSpPr txBox="1">
            <a:spLocks noChangeArrowheads="1"/>
          </p:cNvSpPr>
          <p:nvPr/>
        </p:nvSpPr>
        <p:spPr bwMode="auto">
          <a:xfrm rot="3854757">
            <a:off x="5639594" y="5328444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199716" name="Text Box 36"/>
          <p:cNvSpPr txBox="1">
            <a:spLocks noChangeArrowheads="1"/>
          </p:cNvSpPr>
          <p:nvPr/>
        </p:nvSpPr>
        <p:spPr bwMode="auto">
          <a:xfrm>
            <a:off x="228600" y="228600"/>
            <a:ext cx="6985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Arial" charset="0"/>
              </a:rPr>
              <a:t>PROBLEM 2:</a:t>
            </a:r>
          </a:p>
          <a:p>
            <a:pPr eaLnBrk="1" hangingPunct="1"/>
            <a:r>
              <a:rPr lang="en-US" b="0">
                <a:latin typeface="Arial" charset="0"/>
              </a:rPr>
              <a:t>Line AB 75mm long makes 45</a:t>
            </a:r>
            <a:r>
              <a:rPr lang="en-US" b="0" baseline="30000">
                <a:latin typeface="Arial" charset="0"/>
              </a:rPr>
              <a:t>0</a:t>
            </a:r>
            <a:r>
              <a:rPr lang="en-US" b="0">
                <a:latin typeface="Arial" charset="0"/>
              </a:rPr>
              <a:t> inclination with Vp while it’s Fv makes 55</a:t>
            </a:r>
            <a:r>
              <a:rPr lang="en-US" b="0" baseline="30000">
                <a:latin typeface="Arial" charset="0"/>
              </a:rPr>
              <a:t>0</a:t>
            </a:r>
            <a:r>
              <a:rPr lang="en-US" b="0">
                <a:latin typeface="Arial" charset="0"/>
              </a:rPr>
              <a:t>.</a:t>
            </a:r>
          </a:p>
          <a:p>
            <a:pPr eaLnBrk="1" hangingPunct="1"/>
            <a:r>
              <a:rPr lang="en-US" b="0">
                <a:latin typeface="Arial" charset="0"/>
              </a:rPr>
              <a:t>End A is 10 mm above Hp and 15 mm in front of Vp.If line is in 1</a:t>
            </a:r>
            <a:r>
              <a:rPr lang="en-US" b="0" baseline="30000">
                <a:latin typeface="Arial" charset="0"/>
              </a:rPr>
              <a:t>st</a:t>
            </a:r>
            <a:r>
              <a:rPr lang="en-US" b="0">
                <a:latin typeface="Arial" charset="0"/>
              </a:rPr>
              <a:t> quadrant </a:t>
            </a:r>
          </a:p>
          <a:p>
            <a:pPr eaLnBrk="1" hangingPunct="1"/>
            <a:r>
              <a:rPr lang="en-US" b="0">
                <a:latin typeface="Arial" charset="0"/>
              </a:rPr>
              <a:t>draw it’s projections and find it’s inclination with Hp.</a:t>
            </a:r>
          </a:p>
        </p:txBody>
      </p:sp>
      <p:sp>
        <p:nvSpPr>
          <p:cNvPr id="199717" name="Text Box 37"/>
          <p:cNvSpPr txBox="1">
            <a:spLocks noChangeArrowheads="1"/>
          </p:cNvSpPr>
          <p:nvPr/>
        </p:nvSpPr>
        <p:spPr bwMode="auto">
          <a:xfrm>
            <a:off x="7848600" y="613251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 b</a:t>
            </a:r>
          </a:p>
        </p:txBody>
      </p:sp>
      <p:sp>
        <p:nvSpPr>
          <p:cNvPr id="199718" name="Text Box 38"/>
          <p:cNvSpPr txBox="1">
            <a:spLocks noChangeArrowheads="1"/>
          </p:cNvSpPr>
          <p:nvPr/>
        </p:nvSpPr>
        <p:spPr bwMode="auto">
          <a:xfrm>
            <a:off x="8245475" y="11953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 b</a:t>
            </a:r>
            <a:r>
              <a:rPr lang="en-US" sz="1200" b="0" baseline="-25000">
                <a:latin typeface="Times New Roman" pitchFamily="18" charset="0"/>
              </a:rPr>
              <a:t>1</a:t>
            </a:r>
            <a:r>
              <a:rPr lang="en-US" sz="1200" b="0">
                <a:latin typeface="Times New Roman" pitchFamily="18" charset="0"/>
              </a:rPr>
              <a:t>’</a:t>
            </a:r>
          </a:p>
        </p:txBody>
      </p:sp>
      <p:sp>
        <p:nvSpPr>
          <p:cNvPr id="199719" name="Text Box 39"/>
          <p:cNvSpPr txBox="1">
            <a:spLocks noChangeArrowheads="1"/>
          </p:cNvSpPr>
          <p:nvPr/>
        </p:nvSpPr>
        <p:spPr bwMode="auto">
          <a:xfrm>
            <a:off x="381000" y="1422400"/>
            <a:ext cx="2700338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3300"/>
                </a:solidFill>
                <a:latin typeface="Arial" charset="0"/>
              </a:rPr>
              <a:t>Solution Steps:-</a:t>
            </a:r>
          </a:p>
          <a:p>
            <a:pPr eaLnBrk="1" hangingPunct="1"/>
            <a:r>
              <a:rPr lang="en-US" sz="1200">
                <a:latin typeface="Arial" charset="0"/>
              </a:rPr>
              <a:t>1.Draw x-y line.</a:t>
            </a:r>
          </a:p>
          <a:p>
            <a:pPr eaLnBrk="1" hangingPunct="1"/>
            <a:r>
              <a:rPr lang="en-US" sz="1200">
                <a:latin typeface="Arial" charset="0"/>
              </a:rPr>
              <a:t>2.Draw one projector for a’ &amp; a</a:t>
            </a:r>
          </a:p>
          <a:p>
            <a:pPr eaLnBrk="1" hangingPunct="1"/>
            <a:r>
              <a:rPr lang="en-US" sz="1200">
                <a:latin typeface="Arial" charset="0"/>
              </a:rPr>
              <a:t>3.Locate </a:t>
            </a:r>
            <a:r>
              <a:rPr lang="en-US" sz="1200" i="1">
                <a:latin typeface="Arial" charset="0"/>
              </a:rPr>
              <a:t>a’</a:t>
            </a:r>
            <a:r>
              <a:rPr lang="en-US" sz="1200">
                <a:latin typeface="Arial" charset="0"/>
              </a:rPr>
              <a:t> 10mm above x-y &amp;  </a:t>
            </a:r>
          </a:p>
          <a:p>
            <a:pPr eaLnBrk="1" hangingPunct="1"/>
            <a:r>
              <a:rPr lang="en-US" sz="1200">
                <a:latin typeface="Arial" charset="0"/>
              </a:rPr>
              <a:t>  Tv </a:t>
            </a:r>
            <a:r>
              <a:rPr lang="en-US" sz="1200" b="0" i="1">
                <a:latin typeface="Arial" charset="0"/>
              </a:rPr>
              <a:t>a</a:t>
            </a:r>
            <a:r>
              <a:rPr lang="en-US" sz="1200">
                <a:latin typeface="Arial" charset="0"/>
              </a:rPr>
              <a:t> 15 mm below xy.</a:t>
            </a:r>
          </a:p>
          <a:p>
            <a:pPr eaLnBrk="1" hangingPunct="1"/>
            <a:r>
              <a:rPr lang="en-US" sz="1200">
                <a:latin typeface="Arial" charset="0"/>
              </a:rPr>
              <a:t>4.Draw a line 45</a:t>
            </a:r>
            <a:r>
              <a:rPr lang="en-US" sz="1200" baseline="30000">
                <a:latin typeface="Arial" charset="0"/>
              </a:rPr>
              <a:t>0</a:t>
            </a:r>
            <a:r>
              <a:rPr lang="en-US" sz="1200">
                <a:latin typeface="Arial" charset="0"/>
              </a:rPr>
              <a:t> inclined to xy </a:t>
            </a:r>
          </a:p>
          <a:p>
            <a:pPr eaLnBrk="1" hangingPunct="1"/>
            <a:r>
              <a:rPr lang="en-US" sz="1200">
                <a:latin typeface="Arial" charset="0"/>
              </a:rPr>
              <a:t>   from point </a:t>
            </a:r>
            <a:r>
              <a:rPr lang="en-US" sz="1200" i="1">
                <a:latin typeface="Arial" charset="0"/>
              </a:rPr>
              <a:t>a</a:t>
            </a:r>
            <a:r>
              <a:rPr lang="en-US" sz="1200">
                <a:latin typeface="Arial" charset="0"/>
              </a:rPr>
              <a:t> and cut TL 75 mm </a:t>
            </a:r>
          </a:p>
          <a:p>
            <a:pPr eaLnBrk="1" hangingPunct="1"/>
            <a:r>
              <a:rPr lang="en-US" sz="1200">
                <a:latin typeface="Arial" charset="0"/>
              </a:rPr>
              <a:t>   on it and name that point </a:t>
            </a:r>
            <a:r>
              <a:rPr lang="en-US" sz="1200" i="1">
                <a:latin typeface="Arial" charset="0"/>
              </a:rPr>
              <a:t>b</a:t>
            </a:r>
            <a:r>
              <a:rPr lang="en-US" sz="1200" i="1" baseline="-25000">
                <a:latin typeface="Arial" charset="0"/>
              </a:rPr>
              <a:t>1</a:t>
            </a:r>
          </a:p>
          <a:p>
            <a:pPr eaLnBrk="1" hangingPunct="1"/>
            <a:r>
              <a:rPr lang="en-US" sz="1200">
                <a:latin typeface="Arial" charset="0"/>
              </a:rPr>
              <a:t>   Draw locus from point </a:t>
            </a:r>
            <a:r>
              <a:rPr lang="en-US" sz="1200" i="1">
                <a:latin typeface="Arial" charset="0"/>
              </a:rPr>
              <a:t>b</a:t>
            </a:r>
            <a:r>
              <a:rPr lang="en-US" sz="1200" i="1" baseline="-25000">
                <a:latin typeface="Arial" charset="0"/>
              </a:rPr>
              <a:t>1</a:t>
            </a:r>
          </a:p>
          <a:p>
            <a:pPr eaLnBrk="1" hangingPunct="1"/>
            <a:r>
              <a:rPr lang="en-US" sz="1200">
                <a:latin typeface="Arial" charset="0"/>
              </a:rPr>
              <a:t>5.Take 55</a:t>
            </a:r>
            <a:r>
              <a:rPr lang="en-US" sz="1200" baseline="30000">
                <a:latin typeface="Arial" charset="0"/>
              </a:rPr>
              <a:t>0</a:t>
            </a:r>
            <a:r>
              <a:rPr lang="en-US" sz="1200">
                <a:latin typeface="Arial" charset="0"/>
              </a:rPr>
              <a:t> angle from </a:t>
            </a:r>
            <a:r>
              <a:rPr lang="en-US" sz="1200" i="1">
                <a:latin typeface="Arial" charset="0"/>
              </a:rPr>
              <a:t>a’</a:t>
            </a:r>
            <a:r>
              <a:rPr lang="en-US" sz="1200">
                <a:latin typeface="Arial" charset="0"/>
              </a:rPr>
              <a:t> for Fv  </a:t>
            </a:r>
          </a:p>
          <a:p>
            <a:pPr eaLnBrk="1" hangingPunct="1"/>
            <a:r>
              <a:rPr lang="en-US" sz="1200">
                <a:latin typeface="Arial" charset="0"/>
              </a:rPr>
              <a:t>   above xy line.</a:t>
            </a:r>
          </a:p>
          <a:p>
            <a:pPr eaLnBrk="1" hangingPunct="1"/>
            <a:r>
              <a:rPr lang="en-US" sz="1200">
                <a:latin typeface="Arial" charset="0"/>
              </a:rPr>
              <a:t>6.Draw a vertical line from </a:t>
            </a:r>
            <a:r>
              <a:rPr lang="en-US" sz="1200" i="1">
                <a:latin typeface="Arial" charset="0"/>
              </a:rPr>
              <a:t>b</a:t>
            </a:r>
            <a:r>
              <a:rPr lang="en-US" sz="1200" i="1" baseline="-25000">
                <a:latin typeface="Arial" charset="0"/>
              </a:rPr>
              <a:t>1</a:t>
            </a:r>
            <a:r>
              <a:rPr lang="en-US" sz="1200">
                <a:latin typeface="Arial" charset="0"/>
              </a:rPr>
              <a:t> </a:t>
            </a:r>
          </a:p>
          <a:p>
            <a:pPr eaLnBrk="1" hangingPunct="1"/>
            <a:r>
              <a:rPr lang="en-US" sz="1200">
                <a:latin typeface="Arial" charset="0"/>
              </a:rPr>
              <a:t>   up to locus of a and name it </a:t>
            </a:r>
            <a:r>
              <a:rPr lang="en-US" sz="1200" i="1">
                <a:latin typeface="Arial" charset="0"/>
              </a:rPr>
              <a:t>1</a:t>
            </a:r>
            <a:r>
              <a:rPr lang="en-US" sz="1200">
                <a:latin typeface="Arial" charset="0"/>
              </a:rPr>
              <a:t>.</a:t>
            </a:r>
          </a:p>
          <a:p>
            <a:pPr eaLnBrk="1" hangingPunct="1"/>
            <a:r>
              <a:rPr lang="en-US" sz="1200">
                <a:latin typeface="Arial" charset="0"/>
              </a:rPr>
              <a:t>   It is horizontal component of  </a:t>
            </a:r>
          </a:p>
          <a:p>
            <a:pPr eaLnBrk="1" hangingPunct="1"/>
            <a:r>
              <a:rPr lang="en-US" sz="1200">
                <a:latin typeface="Arial" charset="0"/>
              </a:rPr>
              <a:t>   TL &amp; is LFV.</a:t>
            </a:r>
          </a:p>
          <a:p>
            <a:pPr eaLnBrk="1" hangingPunct="1"/>
            <a:r>
              <a:rPr lang="en-US" sz="1200">
                <a:latin typeface="Arial" charset="0"/>
              </a:rPr>
              <a:t>7.Continue it to locus of </a:t>
            </a:r>
            <a:r>
              <a:rPr lang="en-US" sz="1200" i="1">
                <a:latin typeface="Arial" charset="0"/>
              </a:rPr>
              <a:t>a’</a:t>
            </a:r>
            <a:r>
              <a:rPr lang="en-US" sz="1200">
                <a:latin typeface="Arial" charset="0"/>
              </a:rPr>
              <a:t> and </a:t>
            </a:r>
          </a:p>
          <a:p>
            <a:pPr eaLnBrk="1" hangingPunct="1"/>
            <a:r>
              <a:rPr lang="en-US" sz="1200">
                <a:latin typeface="Arial" charset="0"/>
              </a:rPr>
              <a:t>   rotate upward up to the line</a:t>
            </a:r>
          </a:p>
          <a:p>
            <a:pPr eaLnBrk="1" hangingPunct="1"/>
            <a:r>
              <a:rPr lang="en-US" sz="1200">
                <a:latin typeface="Arial" charset="0"/>
              </a:rPr>
              <a:t>   of Fv and name it </a:t>
            </a:r>
            <a:r>
              <a:rPr lang="en-US" sz="1200" i="1">
                <a:latin typeface="Arial" charset="0"/>
              </a:rPr>
              <a:t>b’</a:t>
            </a:r>
            <a:r>
              <a:rPr lang="en-US" sz="1200">
                <a:latin typeface="Arial" charset="0"/>
              </a:rPr>
              <a:t>.This </a:t>
            </a:r>
            <a:r>
              <a:rPr lang="en-US" sz="1200" i="1">
                <a:latin typeface="Arial" charset="0"/>
              </a:rPr>
              <a:t>a’ b’</a:t>
            </a:r>
          </a:p>
          <a:p>
            <a:pPr eaLnBrk="1" hangingPunct="1"/>
            <a:r>
              <a:rPr lang="en-US" sz="1200" i="1">
                <a:latin typeface="Arial" charset="0"/>
              </a:rPr>
              <a:t>  </a:t>
            </a:r>
            <a:r>
              <a:rPr lang="en-US" sz="1200">
                <a:latin typeface="Arial" charset="0"/>
              </a:rPr>
              <a:t> line is Fv.</a:t>
            </a:r>
          </a:p>
          <a:p>
            <a:pPr eaLnBrk="1" hangingPunct="1"/>
            <a:r>
              <a:rPr lang="en-US" sz="1200">
                <a:latin typeface="Arial" charset="0"/>
              </a:rPr>
              <a:t>8. Drop a projector from b’ on</a:t>
            </a:r>
          </a:p>
          <a:p>
            <a:pPr eaLnBrk="1" hangingPunct="1"/>
            <a:r>
              <a:rPr lang="en-US" sz="1200">
                <a:latin typeface="Arial" charset="0"/>
              </a:rPr>
              <a:t>    locus from point </a:t>
            </a:r>
            <a:r>
              <a:rPr lang="en-US" sz="1200" i="1">
                <a:latin typeface="Arial" charset="0"/>
              </a:rPr>
              <a:t>b</a:t>
            </a:r>
            <a:r>
              <a:rPr lang="en-US" sz="1200" i="1" baseline="-25000">
                <a:latin typeface="Arial" charset="0"/>
              </a:rPr>
              <a:t>1</a:t>
            </a:r>
            <a:r>
              <a:rPr lang="en-US" sz="1200">
                <a:latin typeface="Arial" charset="0"/>
              </a:rPr>
              <a:t> and </a:t>
            </a:r>
          </a:p>
          <a:p>
            <a:pPr eaLnBrk="1" hangingPunct="1"/>
            <a:r>
              <a:rPr lang="en-US" sz="1200">
                <a:latin typeface="Arial" charset="0"/>
              </a:rPr>
              <a:t>    name intersecting point </a:t>
            </a:r>
            <a:r>
              <a:rPr lang="en-US" sz="1200" i="1">
                <a:latin typeface="Arial" charset="0"/>
              </a:rPr>
              <a:t>b</a:t>
            </a:r>
            <a:r>
              <a:rPr lang="en-US" sz="1200">
                <a:latin typeface="Arial" charset="0"/>
              </a:rPr>
              <a:t>.</a:t>
            </a:r>
          </a:p>
          <a:p>
            <a:pPr eaLnBrk="1" hangingPunct="1"/>
            <a:r>
              <a:rPr lang="en-US" sz="1200">
                <a:latin typeface="Arial" charset="0"/>
              </a:rPr>
              <a:t>   Line </a:t>
            </a:r>
            <a:r>
              <a:rPr lang="en-US" sz="1200" i="1">
                <a:latin typeface="Arial" charset="0"/>
              </a:rPr>
              <a:t>a b</a:t>
            </a:r>
            <a:r>
              <a:rPr lang="en-US" sz="1200">
                <a:latin typeface="Arial" charset="0"/>
              </a:rPr>
              <a:t> is Tv of line AB.</a:t>
            </a:r>
          </a:p>
          <a:p>
            <a:pPr eaLnBrk="1" hangingPunct="1"/>
            <a:r>
              <a:rPr lang="en-US" sz="1200">
                <a:latin typeface="Arial" charset="0"/>
              </a:rPr>
              <a:t>9.Draw locus from </a:t>
            </a:r>
            <a:r>
              <a:rPr lang="en-US" sz="1200" i="1">
                <a:latin typeface="Arial" charset="0"/>
              </a:rPr>
              <a:t>b’ </a:t>
            </a:r>
            <a:r>
              <a:rPr lang="en-US" sz="1200">
                <a:latin typeface="Arial" charset="0"/>
              </a:rPr>
              <a:t>and from</a:t>
            </a:r>
          </a:p>
          <a:p>
            <a:pPr eaLnBrk="1" hangingPunct="1"/>
            <a:r>
              <a:rPr lang="en-US" sz="1200">
                <a:latin typeface="Arial" charset="0"/>
              </a:rPr>
              <a:t>   </a:t>
            </a:r>
            <a:r>
              <a:rPr lang="en-US" sz="1200" i="1">
                <a:latin typeface="Arial" charset="0"/>
              </a:rPr>
              <a:t>a’</a:t>
            </a:r>
            <a:r>
              <a:rPr lang="en-US" sz="1200">
                <a:latin typeface="Arial" charset="0"/>
              </a:rPr>
              <a:t> with TL distance cut point </a:t>
            </a:r>
            <a:r>
              <a:rPr lang="en-US" sz="1200" i="1">
                <a:latin typeface="Arial" charset="0"/>
              </a:rPr>
              <a:t>b</a:t>
            </a:r>
            <a:r>
              <a:rPr lang="en-US" sz="1200" i="1" baseline="-25000">
                <a:latin typeface="Arial" charset="0"/>
              </a:rPr>
              <a:t>1</a:t>
            </a:r>
            <a:r>
              <a:rPr lang="en-US" sz="1200" i="1">
                <a:latin typeface="Arial" charset="0"/>
              </a:rPr>
              <a:t>‘</a:t>
            </a:r>
          </a:p>
          <a:p>
            <a:pPr eaLnBrk="1" hangingPunct="1"/>
            <a:r>
              <a:rPr lang="en-US" sz="1200">
                <a:latin typeface="Arial" charset="0"/>
              </a:rPr>
              <a:t>10.Join </a:t>
            </a:r>
            <a:r>
              <a:rPr lang="en-US" sz="1200" i="1">
                <a:latin typeface="Arial" charset="0"/>
              </a:rPr>
              <a:t>a’ b</a:t>
            </a:r>
            <a:r>
              <a:rPr lang="en-US" sz="1200" i="1" baseline="-25000">
                <a:latin typeface="Arial" charset="0"/>
              </a:rPr>
              <a:t>1</a:t>
            </a:r>
            <a:r>
              <a:rPr lang="en-US" sz="1200" i="1">
                <a:latin typeface="Arial" charset="0"/>
              </a:rPr>
              <a:t>’</a:t>
            </a:r>
            <a:r>
              <a:rPr lang="en-US" sz="1200">
                <a:latin typeface="Arial" charset="0"/>
              </a:rPr>
              <a:t> as TL and measure</a:t>
            </a:r>
          </a:p>
          <a:p>
            <a:pPr eaLnBrk="1" hangingPunct="1"/>
            <a:r>
              <a:rPr lang="en-US" sz="1200">
                <a:latin typeface="Arial" charset="0"/>
              </a:rPr>
              <a:t>   it’s angle at </a:t>
            </a:r>
            <a:r>
              <a:rPr lang="en-US" sz="1200" i="1">
                <a:latin typeface="Arial" charset="0"/>
              </a:rPr>
              <a:t>a’.</a:t>
            </a:r>
            <a:r>
              <a:rPr lang="en-US" sz="1200">
                <a:latin typeface="Arial" charset="0"/>
              </a:rPr>
              <a:t> </a:t>
            </a:r>
          </a:p>
          <a:p>
            <a:pPr eaLnBrk="1" hangingPunct="1"/>
            <a:r>
              <a:rPr lang="en-US" sz="1200">
                <a:latin typeface="Arial" charset="0"/>
              </a:rPr>
              <a:t>It will be true angle of line with HP.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6409" name="AutoShape 56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0" name="AutoShape 5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1" name="AutoShape 5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2" name="AutoShape 5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3" name="AutoShape 6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4" name="AutoShape 6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9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4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9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2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5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2" dur="5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utoUpdateAnimBg="0"/>
      <p:bldP spid="199683" grpId="0" animBg="1"/>
      <p:bldP spid="199684" grpId="0" animBg="1"/>
      <p:bldP spid="199685" grpId="0" autoUpdateAnimBg="0"/>
      <p:bldP spid="199686" grpId="0" animBg="1"/>
      <p:bldP spid="199687" grpId="0" animBg="1"/>
      <p:bldP spid="199688" grpId="0" animBg="1"/>
      <p:bldP spid="199689" grpId="0" autoUpdateAnimBg="0"/>
      <p:bldP spid="199690" grpId="0" animBg="1"/>
      <p:bldP spid="199691" grpId="0" autoUpdateAnimBg="0"/>
      <p:bldP spid="199692" grpId="0" autoUpdateAnimBg="0"/>
      <p:bldP spid="199693" grpId="0" animBg="1"/>
      <p:bldP spid="199694" grpId="0" autoUpdateAnimBg="0"/>
      <p:bldP spid="199695" grpId="0" autoUpdateAnimBg="0"/>
      <p:bldP spid="199696" grpId="0" animBg="1"/>
      <p:bldP spid="199697" grpId="0" autoUpdateAnimBg="0"/>
      <p:bldP spid="199698" grpId="0" animBg="1"/>
      <p:bldP spid="199699" grpId="0" autoUpdateAnimBg="0"/>
      <p:bldP spid="199700" grpId="0" animBg="1"/>
      <p:bldP spid="199701" grpId="0" animBg="1"/>
      <p:bldP spid="199702" grpId="0" animBg="1"/>
      <p:bldP spid="199703" grpId="0" animBg="1"/>
      <p:bldP spid="199704" grpId="0" animBg="1"/>
      <p:bldP spid="199705" grpId="0" animBg="1"/>
      <p:bldP spid="199706" grpId="0" autoUpdateAnimBg="0"/>
      <p:bldP spid="199707" grpId="0" autoUpdateAnimBg="0"/>
      <p:bldP spid="199708" grpId="0" autoUpdateAnimBg="0"/>
      <p:bldP spid="199709" grpId="0" autoUpdateAnimBg="0"/>
      <p:bldP spid="199710" grpId="0" autoUpdateAnimBg="0"/>
      <p:bldP spid="199711" grpId="0" animBg="1"/>
      <p:bldP spid="199712" grpId="0" animBg="1"/>
      <p:bldP spid="199713" grpId="0" autoUpdateAnimBg="0"/>
      <p:bldP spid="199714" grpId="0" animBg="1"/>
      <p:bldP spid="199715" grpId="0" autoUpdateAnimBg="0"/>
      <p:bldP spid="199716" grpId="0" autoUpdateAnimBg="0"/>
      <p:bldP spid="199717" grpId="0" autoUpdateAnimBg="0"/>
      <p:bldP spid="199718" grpId="0" autoUpdateAnimBg="0"/>
      <p:bldP spid="1997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3108325" y="30146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01731" name="Line 3"/>
          <p:cNvSpPr>
            <a:spLocks noChangeShapeType="1"/>
          </p:cNvSpPr>
          <p:nvPr/>
        </p:nvSpPr>
        <p:spPr bwMode="auto">
          <a:xfrm>
            <a:off x="4419600" y="1830388"/>
            <a:ext cx="0" cy="388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2" name="Oval 4"/>
          <p:cNvSpPr>
            <a:spLocks noChangeArrowheads="1"/>
          </p:cNvSpPr>
          <p:nvPr/>
        </p:nvSpPr>
        <p:spPr bwMode="auto">
          <a:xfrm>
            <a:off x="4403725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4083050" y="2982913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01734" name="Line 6"/>
          <p:cNvSpPr>
            <a:spLocks noChangeShapeType="1"/>
          </p:cNvSpPr>
          <p:nvPr/>
        </p:nvSpPr>
        <p:spPr bwMode="auto">
          <a:xfrm>
            <a:off x="3184525" y="3429000"/>
            <a:ext cx="428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7543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01736" name="Oval 8"/>
          <p:cNvSpPr>
            <a:spLocks noChangeArrowheads="1"/>
          </p:cNvSpPr>
          <p:nvPr/>
        </p:nvSpPr>
        <p:spPr bwMode="auto">
          <a:xfrm>
            <a:off x="437515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4070350" y="38100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5060950" y="14573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 flipV="1">
            <a:off x="4375150" y="1447800"/>
            <a:ext cx="12954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5584825" y="1171575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 rot="-2966121">
            <a:off x="4756943" y="1980407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FV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4965700" y="2624138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50</a:t>
            </a:r>
            <a:r>
              <a:rPr lang="en-US" sz="1400" b="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201743" name="Arc 15"/>
          <p:cNvSpPr>
            <a:spLocks/>
          </p:cNvSpPr>
          <p:nvPr/>
        </p:nvSpPr>
        <p:spPr bwMode="auto">
          <a:xfrm>
            <a:off x="4146550" y="2513013"/>
            <a:ext cx="914400" cy="531812"/>
          </a:xfrm>
          <a:custGeom>
            <a:avLst/>
            <a:gdLst>
              <a:gd name="T0" fmla="*/ 2147483647 w 21600"/>
              <a:gd name="T1" fmla="*/ 0 h 15080"/>
              <a:gd name="T2" fmla="*/ 2147483647 w 21600"/>
              <a:gd name="T3" fmla="*/ 2147483647 h 15080"/>
              <a:gd name="T4" fmla="*/ 0 w 21600"/>
              <a:gd name="T5" fmla="*/ 2147483647 h 15080"/>
              <a:gd name="T6" fmla="*/ 0 60000 65536"/>
              <a:gd name="T7" fmla="*/ 0 60000 65536"/>
              <a:gd name="T8" fmla="*/ 0 60000 65536"/>
              <a:gd name="T9" fmla="*/ 0 w 21600"/>
              <a:gd name="T10" fmla="*/ 0 h 15080"/>
              <a:gd name="T11" fmla="*/ 21600 w 21600"/>
              <a:gd name="T12" fmla="*/ 15080 h 15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80" fill="none" extrusionOk="0">
                <a:moveTo>
                  <a:pt x="15464" y="-1"/>
                </a:moveTo>
                <a:cubicBezTo>
                  <a:pt x="19398" y="4033"/>
                  <a:pt x="21600" y="9445"/>
                  <a:pt x="21600" y="15080"/>
                </a:cubicBezTo>
              </a:path>
              <a:path w="21600" h="15080" stroke="0" extrusionOk="0">
                <a:moveTo>
                  <a:pt x="15464" y="-1"/>
                </a:moveTo>
                <a:cubicBezTo>
                  <a:pt x="19398" y="4033"/>
                  <a:pt x="21600" y="9445"/>
                  <a:pt x="21600" y="15080"/>
                </a:cubicBezTo>
                <a:lnTo>
                  <a:pt x="0" y="1508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44" name="Line 16"/>
          <p:cNvSpPr>
            <a:spLocks noChangeShapeType="1"/>
          </p:cNvSpPr>
          <p:nvPr/>
        </p:nvSpPr>
        <p:spPr bwMode="auto">
          <a:xfrm>
            <a:off x="4375150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5" name="Line 17"/>
          <p:cNvSpPr>
            <a:spLocks noChangeShapeType="1"/>
          </p:cNvSpPr>
          <p:nvPr/>
        </p:nvSpPr>
        <p:spPr bwMode="auto">
          <a:xfrm>
            <a:off x="4375150" y="4038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6" name="Line 18"/>
          <p:cNvSpPr>
            <a:spLocks noChangeShapeType="1"/>
          </p:cNvSpPr>
          <p:nvPr/>
        </p:nvSpPr>
        <p:spPr bwMode="auto">
          <a:xfrm>
            <a:off x="5670550" y="14478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5670550" y="6324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1748" name="Line 20"/>
          <p:cNvSpPr>
            <a:spLocks noChangeShapeType="1"/>
          </p:cNvSpPr>
          <p:nvPr/>
        </p:nvSpPr>
        <p:spPr bwMode="auto">
          <a:xfrm flipH="1" flipV="1">
            <a:off x="4375150" y="3962400"/>
            <a:ext cx="1295400" cy="2438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>
            <a:off x="4775200" y="4148138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60</a:t>
            </a:r>
            <a:r>
              <a:rPr lang="en-US" sz="1400" b="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201750" name="Arc 22"/>
          <p:cNvSpPr>
            <a:spLocks/>
          </p:cNvSpPr>
          <p:nvPr/>
        </p:nvSpPr>
        <p:spPr bwMode="auto">
          <a:xfrm rot="2732948">
            <a:off x="4289425" y="3743325"/>
            <a:ext cx="914400" cy="742950"/>
          </a:xfrm>
          <a:custGeom>
            <a:avLst/>
            <a:gdLst>
              <a:gd name="T0" fmla="*/ 2147483647 w 21600"/>
              <a:gd name="T1" fmla="*/ 0 h 19935"/>
              <a:gd name="T2" fmla="*/ 2147483647 w 21600"/>
              <a:gd name="T3" fmla="*/ 2147483647 h 19935"/>
              <a:gd name="T4" fmla="*/ 0 w 21600"/>
              <a:gd name="T5" fmla="*/ 2147483647 h 19935"/>
              <a:gd name="T6" fmla="*/ 0 60000 65536"/>
              <a:gd name="T7" fmla="*/ 0 60000 65536"/>
              <a:gd name="T8" fmla="*/ 0 60000 65536"/>
              <a:gd name="T9" fmla="*/ 0 w 21600"/>
              <a:gd name="T10" fmla="*/ 0 h 19935"/>
              <a:gd name="T11" fmla="*/ 21600 w 21600"/>
              <a:gd name="T12" fmla="*/ 19935 h 199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35" fill="none" extrusionOk="0">
                <a:moveTo>
                  <a:pt x="16640" y="-1"/>
                </a:moveTo>
                <a:cubicBezTo>
                  <a:pt x="19845" y="3873"/>
                  <a:pt x="21600" y="8743"/>
                  <a:pt x="21600" y="13772"/>
                </a:cubicBezTo>
                <a:cubicBezTo>
                  <a:pt x="21600" y="15858"/>
                  <a:pt x="21297" y="17934"/>
                  <a:pt x="20702" y="19935"/>
                </a:cubicBezTo>
              </a:path>
              <a:path w="21600" h="19935" stroke="0" extrusionOk="0">
                <a:moveTo>
                  <a:pt x="16640" y="-1"/>
                </a:moveTo>
                <a:cubicBezTo>
                  <a:pt x="19845" y="3873"/>
                  <a:pt x="21600" y="8743"/>
                  <a:pt x="21600" y="13772"/>
                </a:cubicBezTo>
                <a:cubicBezTo>
                  <a:pt x="21600" y="15858"/>
                  <a:pt x="21297" y="17934"/>
                  <a:pt x="20702" y="19935"/>
                </a:cubicBezTo>
                <a:lnTo>
                  <a:pt x="0" y="1377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>
            <a:off x="6661150" y="61722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6584950" y="4038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1753" name="Line 25"/>
          <p:cNvSpPr>
            <a:spLocks noChangeShapeType="1"/>
          </p:cNvSpPr>
          <p:nvPr/>
        </p:nvSpPr>
        <p:spPr bwMode="auto">
          <a:xfrm>
            <a:off x="5289550" y="63817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 flipV="1">
            <a:off x="6584950" y="3048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5" name="Arc 27"/>
          <p:cNvSpPr>
            <a:spLocks/>
          </p:cNvSpPr>
          <p:nvPr/>
        </p:nvSpPr>
        <p:spPr bwMode="auto">
          <a:xfrm>
            <a:off x="5518150" y="1455738"/>
            <a:ext cx="1066800" cy="1562100"/>
          </a:xfrm>
          <a:custGeom>
            <a:avLst/>
            <a:gdLst>
              <a:gd name="T0" fmla="*/ 2147483647 w 21600"/>
              <a:gd name="T1" fmla="*/ 0 h 22135"/>
              <a:gd name="T2" fmla="*/ 2147483647 w 21600"/>
              <a:gd name="T3" fmla="*/ 2147483647 h 22135"/>
              <a:gd name="T4" fmla="*/ 0 w 21600"/>
              <a:gd name="T5" fmla="*/ 2147483647 h 22135"/>
              <a:gd name="T6" fmla="*/ 0 60000 65536"/>
              <a:gd name="T7" fmla="*/ 0 60000 65536"/>
              <a:gd name="T8" fmla="*/ 0 60000 65536"/>
              <a:gd name="T9" fmla="*/ 0 w 21600"/>
              <a:gd name="T10" fmla="*/ 0 h 22135"/>
              <a:gd name="T11" fmla="*/ 21600 w 21600"/>
              <a:gd name="T12" fmla="*/ 22135 h 221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135" fill="none" extrusionOk="0">
                <a:moveTo>
                  <a:pt x="1778" y="0"/>
                </a:moveTo>
                <a:cubicBezTo>
                  <a:pt x="12980" y="926"/>
                  <a:pt x="21600" y="10287"/>
                  <a:pt x="21600" y="21527"/>
                </a:cubicBezTo>
                <a:cubicBezTo>
                  <a:pt x="21600" y="21729"/>
                  <a:pt x="21597" y="21932"/>
                  <a:pt x="21591" y="22135"/>
                </a:cubicBezTo>
              </a:path>
              <a:path w="21600" h="22135" stroke="0" extrusionOk="0">
                <a:moveTo>
                  <a:pt x="1778" y="0"/>
                </a:moveTo>
                <a:cubicBezTo>
                  <a:pt x="12980" y="926"/>
                  <a:pt x="21600" y="10287"/>
                  <a:pt x="21600" y="21527"/>
                </a:cubicBezTo>
                <a:cubicBezTo>
                  <a:pt x="21600" y="21729"/>
                  <a:pt x="21597" y="21932"/>
                  <a:pt x="21591" y="22135"/>
                </a:cubicBezTo>
                <a:lnTo>
                  <a:pt x="0" y="215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56" name="Line 28"/>
          <p:cNvSpPr>
            <a:spLocks noChangeShapeType="1"/>
          </p:cNvSpPr>
          <p:nvPr/>
        </p:nvSpPr>
        <p:spPr bwMode="auto">
          <a:xfrm rot="4589744" flipV="1">
            <a:off x="4098925" y="4391025"/>
            <a:ext cx="2819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 rot="3322370">
            <a:off x="5756275" y="53340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TL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1758" name="Line 30"/>
          <p:cNvSpPr>
            <a:spLocks noChangeShapeType="1"/>
          </p:cNvSpPr>
          <p:nvPr/>
        </p:nvSpPr>
        <p:spPr bwMode="auto">
          <a:xfrm flipV="1">
            <a:off x="4375150" y="1447800"/>
            <a:ext cx="2819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9" name="Text Box 31"/>
          <p:cNvSpPr txBox="1">
            <a:spLocks noChangeArrowheads="1"/>
          </p:cNvSpPr>
          <p:nvPr/>
        </p:nvSpPr>
        <p:spPr bwMode="auto">
          <a:xfrm>
            <a:off x="7194550" y="1219200"/>
            <a:ext cx="38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 rot="-1807669">
            <a:off x="5773738" y="2124075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TL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1761" name="Arc 33"/>
          <p:cNvSpPr>
            <a:spLocks/>
          </p:cNvSpPr>
          <p:nvPr/>
        </p:nvSpPr>
        <p:spPr bwMode="auto">
          <a:xfrm>
            <a:off x="4146550" y="2513013"/>
            <a:ext cx="914400" cy="531812"/>
          </a:xfrm>
          <a:custGeom>
            <a:avLst/>
            <a:gdLst>
              <a:gd name="T0" fmla="*/ 2147483647 w 21600"/>
              <a:gd name="T1" fmla="*/ 0 h 15080"/>
              <a:gd name="T2" fmla="*/ 2147483647 w 21600"/>
              <a:gd name="T3" fmla="*/ 2147483647 h 15080"/>
              <a:gd name="T4" fmla="*/ 0 w 21600"/>
              <a:gd name="T5" fmla="*/ 2147483647 h 15080"/>
              <a:gd name="T6" fmla="*/ 0 60000 65536"/>
              <a:gd name="T7" fmla="*/ 0 60000 65536"/>
              <a:gd name="T8" fmla="*/ 0 60000 65536"/>
              <a:gd name="T9" fmla="*/ 0 w 21600"/>
              <a:gd name="T10" fmla="*/ 0 h 15080"/>
              <a:gd name="T11" fmla="*/ 21600 w 21600"/>
              <a:gd name="T12" fmla="*/ 15080 h 15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080" fill="none" extrusionOk="0">
                <a:moveTo>
                  <a:pt x="15464" y="-1"/>
                </a:moveTo>
                <a:cubicBezTo>
                  <a:pt x="19398" y="4033"/>
                  <a:pt x="21600" y="9445"/>
                  <a:pt x="21600" y="15080"/>
                </a:cubicBezTo>
              </a:path>
              <a:path w="21600" h="15080" stroke="0" extrusionOk="0">
                <a:moveTo>
                  <a:pt x="15464" y="-1"/>
                </a:moveTo>
                <a:cubicBezTo>
                  <a:pt x="19398" y="4033"/>
                  <a:pt x="21600" y="9445"/>
                  <a:pt x="21600" y="15080"/>
                </a:cubicBezTo>
                <a:lnTo>
                  <a:pt x="0" y="1508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62" name="Arc 34"/>
          <p:cNvSpPr>
            <a:spLocks/>
          </p:cNvSpPr>
          <p:nvPr/>
        </p:nvSpPr>
        <p:spPr bwMode="auto">
          <a:xfrm>
            <a:off x="4603750" y="2786063"/>
            <a:ext cx="304800" cy="263525"/>
          </a:xfrm>
          <a:custGeom>
            <a:avLst/>
            <a:gdLst>
              <a:gd name="T0" fmla="*/ 2147483647 w 21600"/>
              <a:gd name="T1" fmla="*/ 0 h 14959"/>
              <a:gd name="T2" fmla="*/ 2147483647 w 21600"/>
              <a:gd name="T3" fmla="*/ 2147483647 h 14959"/>
              <a:gd name="T4" fmla="*/ 0 w 21600"/>
              <a:gd name="T5" fmla="*/ 2147483647 h 14959"/>
              <a:gd name="T6" fmla="*/ 0 60000 65536"/>
              <a:gd name="T7" fmla="*/ 0 60000 65536"/>
              <a:gd name="T8" fmla="*/ 0 60000 65536"/>
              <a:gd name="T9" fmla="*/ 0 w 21600"/>
              <a:gd name="T10" fmla="*/ 0 h 14959"/>
              <a:gd name="T11" fmla="*/ 21600 w 21600"/>
              <a:gd name="T12" fmla="*/ 14959 h 149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4959" fill="none" extrusionOk="0">
                <a:moveTo>
                  <a:pt x="15581" y="0"/>
                </a:moveTo>
                <a:cubicBezTo>
                  <a:pt x="19443" y="4022"/>
                  <a:pt x="21600" y="9382"/>
                  <a:pt x="21600" y="14959"/>
                </a:cubicBezTo>
              </a:path>
              <a:path w="21600" h="14959" stroke="0" extrusionOk="0">
                <a:moveTo>
                  <a:pt x="15581" y="0"/>
                </a:moveTo>
                <a:cubicBezTo>
                  <a:pt x="19443" y="4022"/>
                  <a:pt x="21600" y="9382"/>
                  <a:pt x="21600" y="14959"/>
                </a:cubicBezTo>
                <a:lnTo>
                  <a:pt x="0" y="1495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63" name="Text Box 35"/>
          <p:cNvSpPr txBox="1">
            <a:spLocks noChangeArrowheads="1"/>
          </p:cNvSpPr>
          <p:nvPr/>
        </p:nvSpPr>
        <p:spPr bwMode="auto">
          <a:xfrm>
            <a:off x="4641850" y="2762250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01764" name="Text Box 36"/>
          <p:cNvSpPr txBox="1">
            <a:spLocks noChangeArrowheads="1"/>
          </p:cNvSpPr>
          <p:nvPr/>
        </p:nvSpPr>
        <p:spPr bwMode="auto">
          <a:xfrm>
            <a:off x="4518025" y="39624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01765" name="Arc 37"/>
          <p:cNvSpPr>
            <a:spLocks/>
          </p:cNvSpPr>
          <p:nvPr/>
        </p:nvSpPr>
        <p:spPr bwMode="auto">
          <a:xfrm rot="2540338">
            <a:off x="4575175" y="3948113"/>
            <a:ext cx="304800" cy="320675"/>
          </a:xfrm>
          <a:custGeom>
            <a:avLst/>
            <a:gdLst>
              <a:gd name="T0" fmla="*/ 2147483647 w 21600"/>
              <a:gd name="T1" fmla="*/ 0 h 22819"/>
              <a:gd name="T2" fmla="*/ 2147483647 w 21600"/>
              <a:gd name="T3" fmla="*/ 2147483647 h 22819"/>
              <a:gd name="T4" fmla="*/ 0 w 21600"/>
              <a:gd name="T5" fmla="*/ 2147483647 h 22819"/>
              <a:gd name="T6" fmla="*/ 0 60000 65536"/>
              <a:gd name="T7" fmla="*/ 0 60000 65536"/>
              <a:gd name="T8" fmla="*/ 0 60000 65536"/>
              <a:gd name="T9" fmla="*/ 0 w 21600"/>
              <a:gd name="T10" fmla="*/ 0 h 22819"/>
              <a:gd name="T11" fmla="*/ 21600 w 21600"/>
              <a:gd name="T12" fmla="*/ 22819 h 22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19" fill="none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</a:path>
              <a:path w="21600" h="22819" stroke="0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  <a:lnTo>
                  <a:pt x="0" y="135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766" name="Text Box 38"/>
          <p:cNvSpPr txBox="1">
            <a:spLocks noChangeArrowheads="1"/>
          </p:cNvSpPr>
          <p:nvPr/>
        </p:nvSpPr>
        <p:spPr bwMode="auto">
          <a:xfrm>
            <a:off x="381000" y="0"/>
            <a:ext cx="4800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PROBLEM 3:                                                        Fv of line AB is 50</a:t>
            </a:r>
            <a:r>
              <a:rPr lang="en-US" b="0" baseline="30000">
                <a:latin typeface="Arial" charset="0"/>
              </a:rPr>
              <a:t>0</a:t>
            </a:r>
            <a:r>
              <a:rPr lang="en-US" b="0">
                <a:latin typeface="Arial" charset="0"/>
              </a:rPr>
              <a:t> inclined to xy and measures 55 mm long while it’s Tv is 60</a:t>
            </a:r>
            <a:r>
              <a:rPr lang="en-US" b="0" baseline="30000">
                <a:latin typeface="Arial" charset="0"/>
              </a:rPr>
              <a:t>0</a:t>
            </a:r>
            <a:r>
              <a:rPr lang="en-US" b="0">
                <a:latin typeface="Arial" charset="0"/>
              </a:rPr>
              <a:t> inclined to xy line.       If end A is 10 mm above Hp and 15 mm in front of Vp, draw it’s projections,find TL, inclinations of line with Hp &amp; Vp.</a:t>
            </a:r>
          </a:p>
        </p:txBody>
      </p:sp>
      <p:sp>
        <p:nvSpPr>
          <p:cNvPr id="201767" name="Text Box 39"/>
          <p:cNvSpPr txBox="1">
            <a:spLocks noChangeArrowheads="1"/>
          </p:cNvSpPr>
          <p:nvPr/>
        </p:nvSpPr>
        <p:spPr bwMode="auto">
          <a:xfrm>
            <a:off x="212725" y="1763713"/>
            <a:ext cx="295116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SOLUTION STEPS: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1.Draw xy line and one projector.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2.Locate a’ 10 mm above xy and 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  a 15 mm below xy line.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3.Draw locus from these points.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4.Draw Fv 50</a:t>
            </a:r>
            <a:r>
              <a:rPr lang="en-US" sz="1400" b="0" baseline="30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400" b="0">
                <a:solidFill>
                  <a:schemeClr val="accent2"/>
                </a:solidFill>
                <a:latin typeface="Arial" charset="0"/>
              </a:rPr>
              <a:t> to xy from a’ and 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 mark b’ Cutting 55mm on it.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5.Similarly draw Tv 60</a:t>
            </a:r>
            <a:r>
              <a:rPr lang="en-US" sz="1400" b="0" baseline="30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400" b="0">
                <a:solidFill>
                  <a:schemeClr val="accent2"/>
                </a:solidFill>
                <a:latin typeface="Arial" charset="0"/>
              </a:rPr>
              <a:t> to xy 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 from a  &amp; drawing projector from b’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 Locate point b and join a b.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6.Then rotating views as shown,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  locate True Lengths ab</a:t>
            </a:r>
            <a:r>
              <a:rPr lang="en-US" sz="1400" b="0" baseline="-25000">
                <a:solidFill>
                  <a:schemeClr val="accent2"/>
                </a:solidFill>
                <a:latin typeface="Arial" charset="0"/>
              </a:rPr>
              <a:t>1  </a:t>
            </a:r>
            <a:r>
              <a:rPr lang="en-US" sz="1400" b="0">
                <a:solidFill>
                  <a:schemeClr val="accent2"/>
                </a:solidFill>
                <a:latin typeface="Arial" charset="0"/>
              </a:rPr>
              <a:t>&amp;  a’b</a:t>
            </a:r>
            <a:r>
              <a:rPr lang="en-US" sz="1400" b="0" baseline="-2500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chemeClr val="accent2"/>
                </a:solidFill>
                <a:latin typeface="Arial" charset="0"/>
              </a:rPr>
              <a:t>’  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  and their angles with Hp and Vp.</a:t>
            </a:r>
          </a:p>
          <a:p>
            <a:pPr eaLnBrk="1" hangingPunct="1"/>
            <a:endParaRPr lang="en-US" sz="1400" b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7433" name="AutoShape 56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4" name="AutoShape 5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5" name="AutoShape 5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6" name="AutoShape 5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7" name="AutoShape 6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438" name="AutoShape 6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7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20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5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4" dur="5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0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1" dur="500"/>
                                        <p:tgtEl>
                                          <p:spTgt spid="20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2" dur="500"/>
                                        <p:tgtEl>
                                          <p:spTgt spid="2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0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utoUpdateAnimBg="0"/>
      <p:bldP spid="201731" grpId="0" animBg="1"/>
      <p:bldP spid="201732" grpId="0" animBg="1"/>
      <p:bldP spid="201733" grpId="0" autoUpdateAnimBg="0"/>
      <p:bldP spid="201734" grpId="0" animBg="1"/>
      <p:bldP spid="201735" grpId="0" autoUpdateAnimBg="0"/>
      <p:bldP spid="201736" grpId="0" animBg="1"/>
      <p:bldP spid="201737" grpId="0" autoUpdateAnimBg="0"/>
      <p:bldP spid="201738" grpId="0" animBg="1"/>
      <p:bldP spid="201739" grpId="0" animBg="1"/>
      <p:bldP spid="201740" grpId="0" autoUpdateAnimBg="0"/>
      <p:bldP spid="201741" grpId="0" autoUpdateAnimBg="0"/>
      <p:bldP spid="201742" grpId="0" autoUpdateAnimBg="0"/>
      <p:bldP spid="201743" grpId="0" animBg="1"/>
      <p:bldP spid="201744" grpId="0" animBg="1"/>
      <p:bldP spid="201745" grpId="0" animBg="1"/>
      <p:bldP spid="201746" grpId="0" animBg="1"/>
      <p:bldP spid="201747" grpId="0" autoUpdateAnimBg="0"/>
      <p:bldP spid="201748" grpId="0" animBg="1"/>
      <p:bldP spid="201749" grpId="0" autoUpdateAnimBg="0"/>
      <p:bldP spid="201750" grpId="0" animBg="1"/>
      <p:bldP spid="201751" grpId="0" autoUpdateAnimBg="0"/>
      <p:bldP spid="201752" grpId="0" animBg="1"/>
      <p:bldP spid="201753" grpId="0" animBg="1"/>
      <p:bldP spid="201754" grpId="0" animBg="1"/>
      <p:bldP spid="201755" grpId="0" animBg="1"/>
      <p:bldP spid="201756" grpId="0" animBg="1"/>
      <p:bldP spid="201757" grpId="0" autoUpdateAnimBg="0"/>
      <p:bldP spid="201758" grpId="0" animBg="1"/>
      <p:bldP spid="201759" grpId="0" autoUpdateAnimBg="0"/>
      <p:bldP spid="201760" grpId="0" autoUpdateAnimBg="0"/>
      <p:bldP spid="201761" grpId="0" animBg="1"/>
      <p:bldP spid="201762" grpId="0" animBg="1"/>
      <p:bldP spid="201763" grpId="0" autoUpdateAnimBg="0"/>
      <p:bldP spid="201764" grpId="0" autoUpdateAnimBg="0"/>
      <p:bldP spid="201765" grpId="0" animBg="1"/>
      <p:bldP spid="201766" grpId="0" autoUpdateAnimBg="0"/>
      <p:bldP spid="20176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Line 2"/>
          <p:cNvSpPr>
            <a:spLocks noChangeShapeType="1"/>
          </p:cNvSpPr>
          <p:nvPr/>
        </p:nvSpPr>
        <p:spPr bwMode="auto">
          <a:xfrm>
            <a:off x="4030663" y="3430588"/>
            <a:ext cx="404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3719513" y="318135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8001000" y="31861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4640263" y="1830388"/>
            <a:ext cx="0" cy="388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2" name="Oval 6"/>
          <p:cNvSpPr>
            <a:spLocks noChangeArrowheads="1"/>
          </p:cNvSpPr>
          <p:nvPr/>
        </p:nvSpPr>
        <p:spPr bwMode="auto">
          <a:xfrm>
            <a:off x="462438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4303713" y="2982913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4567238" y="3048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7453313" y="282892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1’</a:t>
            </a:r>
          </a:p>
        </p:txBody>
      </p:sp>
      <p:sp>
        <p:nvSpPr>
          <p:cNvPr id="203786" name="Oval 10"/>
          <p:cNvSpPr>
            <a:spLocks noChangeArrowheads="1"/>
          </p:cNvSpPr>
          <p:nvPr/>
        </p:nvSpPr>
        <p:spPr bwMode="auto">
          <a:xfrm>
            <a:off x="4624388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>
            <a:off x="4319588" y="38100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03788" name="Line 12"/>
          <p:cNvSpPr>
            <a:spLocks noChangeShapeType="1"/>
          </p:cNvSpPr>
          <p:nvPr/>
        </p:nvSpPr>
        <p:spPr bwMode="auto">
          <a:xfrm flipV="1">
            <a:off x="7443788" y="142875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89" name="Line 13"/>
          <p:cNvSpPr>
            <a:spLocks noChangeShapeType="1"/>
          </p:cNvSpPr>
          <p:nvPr/>
        </p:nvSpPr>
        <p:spPr bwMode="auto">
          <a:xfrm flipV="1">
            <a:off x="4624388" y="1447800"/>
            <a:ext cx="2819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>
            <a:off x="7443788" y="1219200"/>
            <a:ext cx="388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03791" name="Line 15"/>
          <p:cNvSpPr>
            <a:spLocks noChangeShapeType="1"/>
          </p:cNvSpPr>
          <p:nvPr/>
        </p:nvSpPr>
        <p:spPr bwMode="auto">
          <a:xfrm>
            <a:off x="5310188" y="14573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6072188" y="2800350"/>
            <a:ext cx="528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LTV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 rot="-1807669">
            <a:off x="6022975" y="2124075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TL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4700588" y="4038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6896100" y="61722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03796" name="Oval 20"/>
          <p:cNvSpPr>
            <a:spLocks noChangeArrowheads="1"/>
          </p:cNvSpPr>
          <p:nvPr/>
        </p:nvSpPr>
        <p:spPr bwMode="auto">
          <a:xfrm>
            <a:off x="68199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>
            <a:off x="6896100" y="38862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</a:t>
            </a:r>
          </a:p>
        </p:txBody>
      </p:sp>
      <p:sp>
        <p:nvSpPr>
          <p:cNvPr id="203798" name="Line 22"/>
          <p:cNvSpPr>
            <a:spLocks noChangeShapeType="1"/>
          </p:cNvSpPr>
          <p:nvPr/>
        </p:nvSpPr>
        <p:spPr bwMode="auto">
          <a:xfrm>
            <a:off x="6819900" y="40386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 rot="4589744" flipV="1">
            <a:off x="4333875" y="4391025"/>
            <a:ext cx="2819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0" name="Line 24"/>
          <p:cNvSpPr>
            <a:spLocks noChangeShapeType="1"/>
          </p:cNvSpPr>
          <p:nvPr/>
        </p:nvSpPr>
        <p:spPr bwMode="auto">
          <a:xfrm>
            <a:off x="5524500" y="63817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1" name="Line 25"/>
          <p:cNvSpPr>
            <a:spLocks noChangeShapeType="1"/>
          </p:cNvSpPr>
          <p:nvPr/>
        </p:nvSpPr>
        <p:spPr bwMode="auto">
          <a:xfrm flipV="1">
            <a:off x="6819900" y="3048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802" name="Arc 26"/>
          <p:cNvSpPr>
            <a:spLocks/>
          </p:cNvSpPr>
          <p:nvPr/>
        </p:nvSpPr>
        <p:spPr bwMode="auto">
          <a:xfrm>
            <a:off x="5753100" y="1474788"/>
            <a:ext cx="1066800" cy="1600200"/>
          </a:xfrm>
          <a:custGeom>
            <a:avLst/>
            <a:gdLst>
              <a:gd name="T0" fmla="*/ 2147483647 w 21600"/>
              <a:gd name="T1" fmla="*/ 0 h 22687"/>
              <a:gd name="T2" fmla="*/ 2147483647 w 21600"/>
              <a:gd name="T3" fmla="*/ 2147483647 h 22687"/>
              <a:gd name="T4" fmla="*/ 0 w 21600"/>
              <a:gd name="T5" fmla="*/ 2147483647 h 22687"/>
              <a:gd name="T6" fmla="*/ 0 60000 65536"/>
              <a:gd name="T7" fmla="*/ 0 60000 65536"/>
              <a:gd name="T8" fmla="*/ 0 60000 65536"/>
              <a:gd name="T9" fmla="*/ 0 w 21600"/>
              <a:gd name="T10" fmla="*/ 0 h 22687"/>
              <a:gd name="T11" fmla="*/ 21600 w 21600"/>
              <a:gd name="T12" fmla="*/ 22687 h 226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87" fill="none" extrusionOk="0">
                <a:moveTo>
                  <a:pt x="3766" y="-1"/>
                </a:moveTo>
                <a:cubicBezTo>
                  <a:pt x="14082" y="1826"/>
                  <a:pt x="21600" y="10792"/>
                  <a:pt x="21600" y="21269"/>
                </a:cubicBezTo>
                <a:cubicBezTo>
                  <a:pt x="21600" y="21742"/>
                  <a:pt x="21584" y="22214"/>
                  <a:pt x="21553" y="22687"/>
                </a:cubicBezTo>
              </a:path>
              <a:path w="21600" h="22687" stroke="0" extrusionOk="0">
                <a:moveTo>
                  <a:pt x="3766" y="-1"/>
                </a:moveTo>
                <a:cubicBezTo>
                  <a:pt x="14082" y="1826"/>
                  <a:pt x="21600" y="10792"/>
                  <a:pt x="21600" y="21269"/>
                </a:cubicBezTo>
                <a:cubicBezTo>
                  <a:pt x="21600" y="21742"/>
                  <a:pt x="21584" y="22214"/>
                  <a:pt x="21553" y="22687"/>
                </a:cubicBezTo>
                <a:lnTo>
                  <a:pt x="0" y="2126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b="0">
              <a:latin typeface="Times New Roman" pitchFamily="18" charset="0"/>
            </a:endParaRPr>
          </a:p>
        </p:txBody>
      </p:sp>
      <p:sp>
        <p:nvSpPr>
          <p:cNvPr id="203803" name="Line 27"/>
          <p:cNvSpPr>
            <a:spLocks noChangeShapeType="1"/>
          </p:cNvSpPr>
          <p:nvPr/>
        </p:nvSpPr>
        <p:spPr bwMode="auto">
          <a:xfrm flipV="1">
            <a:off x="4624388" y="1447800"/>
            <a:ext cx="12954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5834063" y="1171575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5905500" y="6324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806" name="Line 30"/>
          <p:cNvSpPr>
            <a:spLocks noChangeShapeType="1"/>
          </p:cNvSpPr>
          <p:nvPr/>
        </p:nvSpPr>
        <p:spPr bwMode="auto">
          <a:xfrm flipH="1" flipV="1">
            <a:off x="4610100" y="3962400"/>
            <a:ext cx="129540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>
            <a:off x="5981700" y="3786188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LFV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 rot="3854757">
            <a:off x="5068094" y="5328444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 rot="-2966121">
            <a:off x="5006181" y="1980407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FV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>
            <a:off x="4752975" y="39624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03811" name="Text Box 35"/>
          <p:cNvSpPr txBox="1">
            <a:spLocks noChangeArrowheads="1"/>
          </p:cNvSpPr>
          <p:nvPr/>
        </p:nvSpPr>
        <p:spPr bwMode="auto">
          <a:xfrm rot="3322370">
            <a:off x="5991225" y="53340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TL</a:t>
            </a:r>
            <a:endParaRPr lang="en-US" sz="1400" b="0" baseline="-25000">
              <a:latin typeface="Times New Roman" pitchFamily="18" charset="0"/>
            </a:endParaRPr>
          </a:p>
        </p:txBody>
      </p:sp>
      <p:sp>
        <p:nvSpPr>
          <p:cNvPr id="203812" name="Line 36"/>
          <p:cNvSpPr>
            <a:spLocks noChangeShapeType="1"/>
          </p:cNvSpPr>
          <p:nvPr/>
        </p:nvSpPr>
        <p:spPr bwMode="auto">
          <a:xfrm>
            <a:off x="5919788" y="1371600"/>
            <a:ext cx="0" cy="5029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813" name="Text Box 37"/>
          <p:cNvSpPr txBox="1">
            <a:spLocks noChangeArrowheads="1"/>
          </p:cNvSpPr>
          <p:nvPr/>
        </p:nvSpPr>
        <p:spPr bwMode="auto">
          <a:xfrm>
            <a:off x="4919663" y="2738438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>
            <a:off x="457200" y="381000"/>
            <a:ext cx="70421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4 :-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Line AB is 75 mm long .It’s Fv and Tv measure 50 mm &amp; 60 mm long respectively.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End A is 10 mm above Hp and 15 mm in front of Vp. Draw projections of line AB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 if end B is in first quadrant.Find angle with Hp and Vp.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9850" y="1752600"/>
            <a:ext cx="3435350" cy="4605338"/>
            <a:chOff x="44" y="1104"/>
            <a:chExt cx="2164" cy="2901"/>
          </a:xfrm>
        </p:grpSpPr>
        <p:sp>
          <p:nvSpPr>
            <p:cNvPr id="188463" name="Text Box 40"/>
            <p:cNvSpPr txBox="1">
              <a:spLocks noChangeArrowheads="1"/>
            </p:cNvSpPr>
            <p:nvPr/>
          </p:nvSpPr>
          <p:spPr bwMode="auto">
            <a:xfrm>
              <a:off x="44" y="1104"/>
              <a:ext cx="2164" cy="2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SOLUTION STEPS: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1.Draw xy line and one projector.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2.Locate a’ 10 mm above xy and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a 15 mm below xy line.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3.Draw locus from these points.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4.Cut 60mm distance on locus of a’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&amp; mark 1’ on it as it is LTV.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5.Similarly Similarly cut 50mm on     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locus of a and mark point 1 as it is LFV.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6.From 1’ draw a vertical line upward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and from a’ taking TL ( 75mm ) in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compass, mark b’</a:t>
              </a:r>
              <a:r>
                <a:rPr lang="en-US" sz="1400" b="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point on it.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Join a’ b’</a:t>
              </a:r>
              <a:r>
                <a:rPr lang="en-US" sz="1400" b="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points.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7. Draw locus from b’</a:t>
              </a:r>
              <a:r>
                <a:rPr lang="en-US" sz="1400" b="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8. With same steps below get b</a:t>
              </a:r>
              <a:r>
                <a:rPr lang="en-US" sz="1400" b="0" baseline="-25000">
                  <a:solidFill>
                    <a:schemeClr val="accent2"/>
                  </a:solidFill>
                  <a:latin typeface="Arial" charset="0"/>
                </a:rPr>
                <a:t>1 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point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 and draw also locus from it.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9. Now rotating one of the components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 I.e. a-1  locate b’ and join a’ with it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 to get Fv.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10. Locate tv similarly and measure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   Angles </a:t>
              </a:r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624" y="3792"/>
              <a:ext cx="576" cy="213"/>
              <a:chOff x="1536" y="3888"/>
              <a:chExt cx="576" cy="213"/>
            </a:xfrm>
          </p:grpSpPr>
          <p:sp>
            <p:nvSpPr>
              <p:cNvPr id="188465" name="Text Box 42"/>
              <p:cNvSpPr txBox="1">
                <a:spLocks noChangeArrowheads="1"/>
              </p:cNvSpPr>
              <p:nvPr/>
            </p:nvSpPr>
            <p:spPr bwMode="auto">
              <a:xfrm>
                <a:off x="1536" y="3888"/>
                <a:ext cx="1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</a:t>
                </a:r>
              </a:p>
            </p:txBody>
          </p:sp>
          <p:sp>
            <p:nvSpPr>
              <p:cNvPr id="188466" name="Text Box 43"/>
              <p:cNvSpPr txBox="1">
                <a:spLocks noChangeArrowheads="1"/>
              </p:cNvSpPr>
              <p:nvPr/>
            </p:nvSpPr>
            <p:spPr bwMode="auto">
              <a:xfrm>
                <a:off x="1898" y="3889"/>
                <a:ext cx="21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</a:t>
                </a:r>
              </a:p>
            </p:txBody>
          </p:sp>
          <p:sp>
            <p:nvSpPr>
              <p:cNvPr id="188467" name="Text Box 44"/>
              <p:cNvSpPr txBox="1">
                <a:spLocks noChangeArrowheads="1"/>
              </p:cNvSpPr>
              <p:nvPr/>
            </p:nvSpPr>
            <p:spPr bwMode="auto">
              <a:xfrm>
                <a:off x="1728" y="389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&amp;</a:t>
                </a:r>
              </a:p>
            </p:txBody>
          </p:sp>
        </p:grp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8457" name="AutoShape 61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8" name="AutoShape 6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9" name="AutoShape 6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0" name="AutoShape 6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1" name="AutoShape 6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62" name="AutoShape 6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1" dur="5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2" dur="5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7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79" grpId="0" autoUpdateAnimBg="0"/>
      <p:bldP spid="203780" grpId="0" autoUpdateAnimBg="0"/>
      <p:bldP spid="203781" grpId="0" animBg="1"/>
      <p:bldP spid="203782" grpId="0" animBg="1"/>
      <p:bldP spid="203783" grpId="0" autoUpdateAnimBg="0"/>
      <p:bldP spid="203784" grpId="0" animBg="1"/>
      <p:bldP spid="203785" grpId="0" autoUpdateAnimBg="0"/>
      <p:bldP spid="203786" grpId="0" animBg="1"/>
      <p:bldP spid="203787" grpId="0" autoUpdateAnimBg="0"/>
      <p:bldP spid="203788" grpId="0" animBg="1"/>
      <p:bldP spid="203789" grpId="0" animBg="1"/>
      <p:bldP spid="203790" grpId="0" autoUpdateAnimBg="0"/>
      <p:bldP spid="203791" grpId="0" animBg="1"/>
      <p:bldP spid="203792" grpId="0" autoUpdateAnimBg="0"/>
      <p:bldP spid="203793" grpId="0" autoUpdateAnimBg="0"/>
      <p:bldP spid="203794" grpId="0" animBg="1"/>
      <p:bldP spid="203795" grpId="0" autoUpdateAnimBg="0"/>
      <p:bldP spid="203796" grpId="0" animBg="1"/>
      <p:bldP spid="203797" grpId="0" autoUpdateAnimBg="0"/>
      <p:bldP spid="203798" grpId="0" animBg="1"/>
      <p:bldP spid="203799" grpId="0" animBg="1"/>
      <p:bldP spid="203800" grpId="0" animBg="1"/>
      <p:bldP spid="203801" grpId="0" animBg="1"/>
      <p:bldP spid="203802" grpId="0" animBg="1" autoUpdateAnimBg="0"/>
      <p:bldP spid="203803" grpId="0" animBg="1"/>
      <p:bldP spid="203804" grpId="0" autoUpdateAnimBg="0"/>
      <p:bldP spid="203805" grpId="0" autoUpdateAnimBg="0"/>
      <p:bldP spid="203806" grpId="0" animBg="1"/>
      <p:bldP spid="203807" grpId="0" autoUpdateAnimBg="0"/>
      <p:bldP spid="203808" grpId="0" autoUpdateAnimBg="0"/>
      <p:bldP spid="203809" grpId="0" autoUpdateAnimBg="0"/>
      <p:bldP spid="203810" grpId="0" autoUpdateAnimBg="0"/>
      <p:bldP spid="203811" grpId="0" autoUpdateAnimBg="0"/>
      <p:bldP spid="203812" grpId="0" animBg="1"/>
      <p:bldP spid="203813" grpId="0" autoUpdateAnimBg="0"/>
      <p:bldP spid="20381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52400" y="1338263"/>
            <a:ext cx="9036050" cy="567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 u="sng">
                <a:solidFill>
                  <a:srgbClr val="FFCCFF"/>
                </a:solidFill>
                <a:latin typeface="Arial" charset="0"/>
              </a:rPr>
              <a:t>TRACES  OF THE  LINE:-</a:t>
            </a:r>
          </a:p>
          <a:p>
            <a:pPr eaLnBrk="1" hangingPunct="1"/>
            <a:endParaRPr lang="en-US" sz="1800" b="0">
              <a:solidFill>
                <a:srgbClr val="FFCCFF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CCFF33"/>
                </a:solidFill>
                <a:latin typeface="Arial" charset="0"/>
              </a:rPr>
              <a:t>THESE ARE THE POINTS OF INTERSECTIONS OF A LINE ( OR IT’S EXTENSION ) </a:t>
            </a:r>
          </a:p>
          <a:p>
            <a:pPr eaLnBrk="1" hangingPunct="1"/>
            <a:r>
              <a:rPr lang="en-US" sz="1800">
                <a:solidFill>
                  <a:srgbClr val="CCFF33"/>
                </a:solidFill>
                <a:latin typeface="Arial" charset="0"/>
              </a:rPr>
              <a:t>WITH RESPECTIVE REFFERENCE PLANES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.</a:t>
            </a:r>
          </a:p>
          <a:p>
            <a:pPr eaLnBrk="1" hangingPunct="1"/>
            <a:endParaRPr lang="en-US" sz="1800" b="0">
              <a:solidFill>
                <a:srgbClr val="CCFF33"/>
              </a:solidFill>
              <a:latin typeface="Arial" charset="0"/>
            </a:endParaRPr>
          </a:p>
          <a:p>
            <a:pPr eaLnBrk="1" hangingPunct="1"/>
            <a:r>
              <a:rPr lang="en-US" sz="1800" i="1">
                <a:solidFill>
                  <a:schemeClr val="accent2"/>
                </a:solidFill>
                <a:latin typeface="Arial" charset="0"/>
              </a:rPr>
              <a:t>A LINE ITSELF OR IT’S  EXTENSION, WHERE EVER TOUCHES H.P., </a:t>
            </a:r>
          </a:p>
          <a:p>
            <a:pPr eaLnBrk="1" hangingPunct="1"/>
            <a:r>
              <a:rPr lang="en-US" sz="1800" i="1">
                <a:solidFill>
                  <a:schemeClr val="accent2"/>
                </a:solidFill>
                <a:latin typeface="Arial" charset="0"/>
              </a:rPr>
              <a:t>THAT POINT IS CALLED TRACE OF THE LINE ON H.P.( IT IS CALLED H.T.) </a:t>
            </a:r>
          </a:p>
          <a:p>
            <a:pPr eaLnBrk="1" hangingPunct="1"/>
            <a:endParaRPr lang="en-US" sz="1800" i="1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US" sz="1800">
                <a:solidFill>
                  <a:srgbClr val="FFFF99"/>
                </a:solidFill>
                <a:latin typeface="Arial" charset="0"/>
              </a:rPr>
              <a:t>SIMILARLY, A LINE ITSELF OR IT’S  EXTENSION, WHERE EVER TOUCHES V.P., </a:t>
            </a:r>
          </a:p>
          <a:p>
            <a:pPr eaLnBrk="1" hangingPunct="1"/>
            <a:r>
              <a:rPr lang="en-US" sz="1800">
                <a:solidFill>
                  <a:srgbClr val="FFFF99"/>
                </a:solidFill>
                <a:latin typeface="Arial" charset="0"/>
              </a:rPr>
              <a:t>THAT POINT IS CALLED TRACE OF THE LINE ON V.P.( IT IS CALLED V.T.) </a:t>
            </a:r>
          </a:p>
          <a:p>
            <a:pPr eaLnBrk="1" hangingPunct="1"/>
            <a:endParaRPr lang="en-US" sz="1800">
              <a:solidFill>
                <a:srgbClr val="FFFF99"/>
              </a:solidFill>
              <a:latin typeface="Arial" charset="0"/>
            </a:endParaRPr>
          </a:p>
          <a:p>
            <a:pPr eaLnBrk="1" hangingPunct="1"/>
            <a:r>
              <a:rPr lang="en-US" sz="2400" i="1">
                <a:solidFill>
                  <a:srgbClr val="FFCCFF"/>
                </a:solidFill>
                <a:latin typeface="Arial" charset="0"/>
              </a:rPr>
              <a:t>V.T</a:t>
            </a:r>
            <a:r>
              <a:rPr lang="en-US" sz="1800" b="0">
                <a:solidFill>
                  <a:srgbClr val="FFCCFF"/>
                </a:solidFill>
                <a:latin typeface="Arial" charset="0"/>
              </a:rPr>
              <a:t>.:-</a:t>
            </a:r>
            <a:r>
              <a:rPr lang="en-US" sz="1800" b="0">
                <a:latin typeface="Arial" charset="0"/>
              </a:rPr>
              <a:t> 	</a:t>
            </a:r>
            <a:r>
              <a:rPr lang="en-US" sz="1800" b="0">
                <a:solidFill>
                  <a:srgbClr val="FFCCFF"/>
                </a:solidFill>
                <a:latin typeface="Arial" charset="0"/>
              </a:rPr>
              <a:t>It is a point on </a:t>
            </a:r>
            <a:r>
              <a:rPr lang="en-US" sz="1800">
                <a:solidFill>
                  <a:srgbClr val="FFCCFF"/>
                </a:solidFill>
                <a:latin typeface="Arial" charset="0"/>
              </a:rPr>
              <a:t>Vp</a:t>
            </a:r>
            <a:r>
              <a:rPr lang="en-US" sz="1800" b="0">
                <a:solidFill>
                  <a:srgbClr val="FFCCFF"/>
                </a:solidFill>
                <a:latin typeface="Arial" charset="0"/>
              </a:rPr>
              <a:t>. </a:t>
            </a:r>
          </a:p>
          <a:p>
            <a:pPr eaLnBrk="1" hangingPunct="1"/>
            <a:r>
              <a:rPr lang="en-US" sz="1800" b="0">
                <a:solidFill>
                  <a:srgbClr val="FFCCFF"/>
                </a:solidFill>
                <a:latin typeface="Arial" charset="0"/>
              </a:rPr>
              <a:t>	Hence it is called</a:t>
            </a:r>
            <a:r>
              <a:rPr lang="en-US" sz="1800" i="1">
                <a:solidFill>
                  <a:srgbClr val="FFCCFF"/>
                </a:solidFill>
                <a:latin typeface="Arial" charset="0"/>
              </a:rPr>
              <a:t> Fv</a:t>
            </a:r>
            <a:r>
              <a:rPr lang="en-US" sz="1800" b="0">
                <a:solidFill>
                  <a:srgbClr val="FFCCFF"/>
                </a:solidFill>
                <a:latin typeface="Arial" charset="0"/>
              </a:rPr>
              <a:t> of a point in </a:t>
            </a:r>
            <a:r>
              <a:rPr lang="en-US" sz="1800">
                <a:solidFill>
                  <a:srgbClr val="FFCCFF"/>
                </a:solidFill>
                <a:latin typeface="Arial" charset="0"/>
              </a:rPr>
              <a:t>Vp.</a:t>
            </a:r>
            <a:r>
              <a:rPr lang="en-US" sz="1800" b="0">
                <a:solidFill>
                  <a:srgbClr val="FFCCFF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1800" b="0">
                <a:solidFill>
                  <a:srgbClr val="FFCCFF"/>
                </a:solidFill>
                <a:latin typeface="Arial" charset="0"/>
              </a:rPr>
              <a:t>	Hence it’s </a:t>
            </a:r>
            <a:r>
              <a:rPr lang="en-US" sz="1800" i="1">
                <a:solidFill>
                  <a:srgbClr val="FFCCFF"/>
                </a:solidFill>
                <a:latin typeface="Arial" charset="0"/>
              </a:rPr>
              <a:t>Tv</a:t>
            </a:r>
            <a:r>
              <a:rPr lang="en-US" sz="1800" b="0">
                <a:solidFill>
                  <a:srgbClr val="FFCCFF"/>
                </a:solidFill>
                <a:latin typeface="Arial" charset="0"/>
              </a:rPr>
              <a:t> comes on XY line.( Here onward named as </a:t>
            </a:r>
            <a:r>
              <a:rPr lang="en-US" sz="2400">
                <a:solidFill>
                  <a:srgbClr val="FFCCFF"/>
                </a:solidFill>
                <a:latin typeface="Arial" charset="0"/>
              </a:rPr>
              <a:t>v )</a:t>
            </a:r>
            <a:r>
              <a:rPr lang="en-US" sz="1800" b="0">
                <a:solidFill>
                  <a:srgbClr val="FFCCFF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2400" i="1">
                <a:solidFill>
                  <a:srgbClr val="CCFF33"/>
                </a:solidFill>
                <a:latin typeface="Arial" charset="0"/>
              </a:rPr>
              <a:t>H.T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.:- 	It is a point on </a:t>
            </a:r>
            <a:r>
              <a:rPr lang="en-US" sz="1800">
                <a:solidFill>
                  <a:srgbClr val="CCFF33"/>
                </a:solidFill>
                <a:latin typeface="Arial" charset="0"/>
              </a:rPr>
              <a:t>Hp.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1800" b="0">
                <a:solidFill>
                  <a:srgbClr val="CCFF33"/>
                </a:solidFill>
                <a:latin typeface="Arial" charset="0"/>
              </a:rPr>
              <a:t>	Hence it is called </a:t>
            </a:r>
            <a:r>
              <a:rPr lang="en-US" sz="1800" i="1">
                <a:solidFill>
                  <a:srgbClr val="CCFF33"/>
                </a:solidFill>
                <a:latin typeface="Arial" charset="0"/>
              </a:rPr>
              <a:t>Tv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 of a point in </a:t>
            </a:r>
            <a:r>
              <a:rPr lang="en-US" sz="1800">
                <a:solidFill>
                  <a:srgbClr val="CCFF33"/>
                </a:solidFill>
                <a:latin typeface="Arial" charset="0"/>
              </a:rPr>
              <a:t>Hp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. </a:t>
            </a:r>
          </a:p>
          <a:p>
            <a:pPr eaLnBrk="1" hangingPunct="1"/>
            <a:r>
              <a:rPr lang="en-US" sz="1800" b="0">
                <a:solidFill>
                  <a:srgbClr val="CCFF33"/>
                </a:solidFill>
                <a:latin typeface="Arial" charset="0"/>
              </a:rPr>
              <a:t>	Hence it’s </a:t>
            </a:r>
            <a:r>
              <a:rPr lang="en-US" sz="1800" i="1">
                <a:solidFill>
                  <a:srgbClr val="CCFF33"/>
                </a:solidFill>
                <a:latin typeface="Arial" charset="0"/>
              </a:rPr>
              <a:t>Fv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 comes on </a:t>
            </a:r>
            <a:r>
              <a:rPr lang="en-US" sz="1800">
                <a:solidFill>
                  <a:srgbClr val="CCFF33"/>
                </a:solidFill>
                <a:latin typeface="Arial" charset="0"/>
              </a:rPr>
              <a:t>XY line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.( Here onward named as </a:t>
            </a:r>
            <a:r>
              <a:rPr lang="en-US" sz="2400">
                <a:solidFill>
                  <a:srgbClr val="CCFF33"/>
                </a:solidFill>
                <a:latin typeface="Arial" charset="0"/>
              </a:rPr>
              <a:t>’h’ )</a:t>
            </a:r>
            <a:r>
              <a:rPr lang="en-US" sz="1800" b="0">
                <a:solidFill>
                  <a:srgbClr val="CCFF33"/>
                </a:solidFill>
                <a:latin typeface="Arial" charset="0"/>
              </a:rPr>
              <a:t> </a:t>
            </a:r>
          </a:p>
          <a:p>
            <a:pPr eaLnBrk="1" hangingPunct="1"/>
            <a:endParaRPr lang="en-US" sz="1800" b="0">
              <a:solidFill>
                <a:srgbClr val="CCFF33"/>
              </a:solidFill>
              <a:latin typeface="Arial" charset="0"/>
            </a:endParaRPr>
          </a:p>
          <a:p>
            <a:pPr eaLnBrk="1" hangingPunct="1"/>
            <a:endParaRPr lang="en-US" sz="18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005013" y="173038"/>
            <a:ext cx="5778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FFFF99"/>
                </a:solidFill>
              </a:rPr>
              <a:t>GROUP (B)</a:t>
            </a:r>
            <a:r>
              <a:rPr lang="en-US" sz="1400" b="0">
                <a:solidFill>
                  <a:srgbClr val="FFFF99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en-US" sz="1800">
                <a:solidFill>
                  <a:schemeClr val="accent2"/>
                </a:solidFill>
              </a:rPr>
              <a:t>PROBLEMS  INVOLVING  TRACES  OF  THE  LINE.</a:t>
            </a:r>
            <a:endParaRPr lang="en-US" sz="1400">
              <a:solidFill>
                <a:schemeClr val="accent2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0469" name="AutoShape 20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0" name="AutoShape 2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1" name="AutoShape 2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2" name="AutoShape 2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3" name="AutoShape 2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AutoShape 2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6203950" y="5867400"/>
            <a:ext cx="2667000" cy="762000"/>
          </a:xfrm>
          <a:prstGeom prst="wedgeRoundRectCallout">
            <a:avLst>
              <a:gd name="adj1" fmla="val -67083"/>
              <a:gd name="adj2" fmla="val -4937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400" b="0">
              <a:latin typeface="Times New Roman" pitchFamily="18" charset="0"/>
            </a:endParaRP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92088" y="1028700"/>
            <a:ext cx="46418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sz="1800">
              <a:solidFill>
                <a:srgbClr val="FF3300"/>
              </a:solidFill>
              <a:latin typeface="Times New Roman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Begin with FV. Extend FV up to XY line.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Name this point  </a:t>
            </a:r>
            <a:r>
              <a:rPr lang="en-US" sz="2400">
                <a:latin typeface="Times New Roman" pitchFamily="18" charset="0"/>
              </a:rPr>
              <a:t>h’</a:t>
            </a:r>
          </a:p>
          <a:p>
            <a:pPr marL="457200" indent="-457200" eaLnBrk="1" hangingPunct="1"/>
            <a:r>
              <a:rPr lang="en-US" sz="1800">
                <a:latin typeface="Times New Roman" pitchFamily="18" charset="0"/>
              </a:rPr>
              <a:t>	( as it is a Fv of a point in Hp)</a:t>
            </a:r>
          </a:p>
          <a:p>
            <a:pPr marL="457200" indent="-457200" eaLnBrk="1" hangingPunct="1"/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3.	Draw one projector from</a:t>
            </a:r>
            <a:r>
              <a:rPr lang="en-US" sz="1800">
                <a:latin typeface="Times New Roman" pitchFamily="18" charset="0"/>
              </a:rPr>
              <a:t> h’.</a:t>
            </a:r>
          </a:p>
          <a:p>
            <a:pPr marL="457200" indent="-457200" eaLnBrk="1" hangingPunct="1"/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4.	Now extend Tv to meet this projector</a:t>
            </a:r>
            <a:r>
              <a:rPr lang="en-US" sz="1800">
                <a:latin typeface="Times New Roman" pitchFamily="18" charset="0"/>
              </a:rPr>
              <a:t>.</a:t>
            </a:r>
          </a:p>
          <a:p>
            <a:pPr marL="457200" indent="-457200" eaLnBrk="1" hangingPunct="1"/>
            <a:r>
              <a:rPr lang="en-US" sz="1800">
                <a:latin typeface="Times New Roman" pitchFamily="18" charset="0"/>
              </a:rPr>
              <a:t>	This point is HT</a:t>
            </a:r>
          </a:p>
          <a:p>
            <a:pPr marL="457200" indent="-457200" eaLnBrk="1" hangingPunct="1"/>
            <a:endParaRPr lang="en-US" sz="1400">
              <a:latin typeface="Times New Roman" pitchFamily="18" charset="0"/>
            </a:endParaRP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414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chemeClr val="accent2"/>
                </a:solidFill>
                <a:latin typeface="Times New Roman" pitchFamily="18" charset="0"/>
              </a:rPr>
              <a:t>STEPS TO LOCATE HT. </a:t>
            </a:r>
          </a:p>
          <a:p>
            <a:pPr eaLnBrk="1" hangingPunct="1"/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(WHEN PROJECTIONS ARE GIVEN.)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23838" y="3700463"/>
            <a:ext cx="466725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sz="1800">
              <a:solidFill>
                <a:srgbClr val="FF3300"/>
              </a:solidFill>
              <a:latin typeface="Times New Roman" pitchFamily="18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Begin with TV. Extend TV up to XY line.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Name this point  </a:t>
            </a:r>
            <a:r>
              <a:rPr lang="en-US" sz="2400">
                <a:latin typeface="Times New Roman" pitchFamily="18" charset="0"/>
              </a:rPr>
              <a:t>v </a:t>
            </a:r>
          </a:p>
          <a:p>
            <a:pPr marL="457200" indent="-457200" eaLnBrk="1" hangingPunct="1"/>
            <a:r>
              <a:rPr lang="en-US" sz="1800">
                <a:latin typeface="Times New Roman" pitchFamily="18" charset="0"/>
              </a:rPr>
              <a:t>	( as it is a Tv of a point in Vp)</a:t>
            </a:r>
          </a:p>
          <a:p>
            <a:pPr marL="457200" indent="-457200" eaLnBrk="1" hangingPunct="1"/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3.	Draw one projector from</a:t>
            </a:r>
            <a:r>
              <a:rPr lang="en-US" sz="1800">
                <a:latin typeface="Times New Roman" pitchFamily="18" charset="0"/>
              </a:rPr>
              <a:t> v.</a:t>
            </a:r>
          </a:p>
          <a:p>
            <a:pPr marL="457200" indent="-457200" eaLnBrk="1" hangingPunct="1"/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4.	Now extend Fv to meet this projector</a:t>
            </a:r>
            <a:r>
              <a:rPr lang="en-US" sz="1800">
                <a:latin typeface="Times New Roman" pitchFamily="18" charset="0"/>
              </a:rPr>
              <a:t>.</a:t>
            </a:r>
          </a:p>
          <a:p>
            <a:pPr marL="457200" indent="-457200" eaLnBrk="1" hangingPunct="1"/>
            <a:r>
              <a:rPr lang="en-US" sz="1800">
                <a:latin typeface="Times New Roman" pitchFamily="18" charset="0"/>
              </a:rPr>
              <a:t>	This point is VT</a:t>
            </a:r>
          </a:p>
          <a:p>
            <a:pPr marL="457200" indent="-457200" eaLnBrk="1" hangingPunct="1"/>
            <a:endParaRPr lang="en-US" sz="1400">
              <a:latin typeface="Times New Roman" pitchFamily="18" charset="0"/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184150" y="3281363"/>
            <a:ext cx="414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chemeClr val="accent2"/>
                </a:solidFill>
                <a:latin typeface="Times New Roman" pitchFamily="18" charset="0"/>
              </a:rPr>
              <a:t>STEPS TO LOCATE VT. </a:t>
            </a:r>
          </a:p>
          <a:p>
            <a:pPr eaLnBrk="1" hangingPunct="1"/>
            <a:r>
              <a:rPr lang="en-US" sz="1800">
                <a:solidFill>
                  <a:srgbClr val="FF3300"/>
                </a:solidFill>
                <a:latin typeface="Times New Roman" pitchFamily="18" charset="0"/>
              </a:rPr>
              <a:t>(WHEN PROJECTIONS ARE GIVEN.)</a:t>
            </a:r>
            <a:endParaRPr lang="en-US" sz="1400" b="0">
              <a:latin typeface="Times New Roman" pitchFamily="18" charset="0"/>
            </a:endParaRPr>
          </a:p>
        </p:txBody>
      </p:sp>
      <p:sp>
        <p:nvSpPr>
          <p:cNvPr id="209927" name="Oval 7"/>
          <p:cNvSpPr>
            <a:spLocks noChangeArrowheads="1"/>
          </p:cNvSpPr>
          <p:nvPr/>
        </p:nvSpPr>
        <p:spPr bwMode="auto">
          <a:xfrm>
            <a:off x="6524625" y="20669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28" name="Line 8"/>
          <p:cNvSpPr>
            <a:spLocks noChangeShapeType="1"/>
          </p:cNvSpPr>
          <p:nvPr/>
        </p:nvSpPr>
        <p:spPr bwMode="auto">
          <a:xfrm flipH="1">
            <a:off x="6553200" y="157162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6384925" y="1811338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h’</a:t>
            </a:r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>
            <a:off x="6553200" y="20288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H="1" flipV="1">
            <a:off x="5867400" y="2105025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2" name="Oval 12"/>
          <p:cNvSpPr>
            <a:spLocks noChangeArrowheads="1"/>
          </p:cNvSpPr>
          <p:nvPr/>
        </p:nvSpPr>
        <p:spPr bwMode="auto">
          <a:xfrm>
            <a:off x="6510338" y="2533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33" name="Oval 13"/>
          <p:cNvSpPr>
            <a:spLocks noChangeArrowheads="1"/>
          </p:cNvSpPr>
          <p:nvPr/>
        </p:nvSpPr>
        <p:spPr bwMode="auto">
          <a:xfrm>
            <a:off x="5853113" y="205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6324600" y="25908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HT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5472113" y="264318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VT’</a:t>
            </a:r>
          </a:p>
        </p:txBody>
      </p:sp>
      <p:sp>
        <p:nvSpPr>
          <p:cNvPr id="209936" name="Text Box 16"/>
          <p:cNvSpPr txBox="1">
            <a:spLocks noChangeArrowheads="1"/>
          </p:cNvSpPr>
          <p:nvPr/>
        </p:nvSpPr>
        <p:spPr bwMode="auto">
          <a:xfrm>
            <a:off x="5715000" y="18002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</a:t>
            </a: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>
            <a:off x="5867400" y="20288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8" name="Line 18"/>
          <p:cNvSpPr>
            <a:spLocks noChangeShapeType="1"/>
          </p:cNvSpPr>
          <p:nvPr/>
        </p:nvSpPr>
        <p:spPr bwMode="auto">
          <a:xfrm flipH="1">
            <a:off x="5819775" y="1966913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39" name="Oval 19"/>
          <p:cNvSpPr>
            <a:spLocks noChangeArrowheads="1"/>
          </p:cNvSpPr>
          <p:nvPr/>
        </p:nvSpPr>
        <p:spPr bwMode="auto">
          <a:xfrm>
            <a:off x="5819775" y="27908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72100" y="-152400"/>
            <a:ext cx="3314700" cy="4100513"/>
            <a:chOff x="3384" y="192"/>
            <a:chExt cx="2088" cy="2583"/>
          </a:xfrm>
        </p:grpSpPr>
        <p:sp>
          <p:nvSpPr>
            <p:cNvPr id="191526" name="Text Box 21"/>
            <p:cNvSpPr txBox="1">
              <a:spLocks noChangeArrowheads="1"/>
            </p:cNvSpPr>
            <p:nvPr/>
          </p:nvSpPr>
          <p:spPr bwMode="auto">
            <a:xfrm>
              <a:off x="4176" y="118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3384" y="192"/>
              <a:ext cx="2088" cy="2583"/>
              <a:chOff x="3384" y="192"/>
              <a:chExt cx="2088" cy="2583"/>
            </a:xfrm>
          </p:grpSpPr>
          <p:sp>
            <p:nvSpPr>
              <p:cNvPr id="191528" name="Text Box 23"/>
              <p:cNvSpPr txBox="1">
                <a:spLocks noChangeArrowheads="1"/>
              </p:cNvSpPr>
              <p:nvPr/>
            </p:nvSpPr>
            <p:spPr bwMode="auto">
              <a:xfrm>
                <a:off x="3384" y="1434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0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91529" name="Line 24"/>
              <p:cNvSpPr>
                <a:spLocks noChangeShapeType="1"/>
              </p:cNvSpPr>
              <p:nvPr/>
            </p:nvSpPr>
            <p:spPr bwMode="auto">
              <a:xfrm>
                <a:off x="4341" y="108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0" name="Line 25"/>
              <p:cNvSpPr>
                <a:spLocks noChangeShapeType="1"/>
              </p:cNvSpPr>
              <p:nvPr/>
            </p:nvSpPr>
            <p:spPr bwMode="auto">
              <a:xfrm>
                <a:off x="3590" y="1614"/>
                <a:ext cx="16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1" name="Text Box 26"/>
              <p:cNvSpPr txBox="1">
                <a:spLocks noChangeArrowheads="1"/>
              </p:cNvSpPr>
              <p:nvPr/>
            </p:nvSpPr>
            <p:spPr bwMode="auto">
              <a:xfrm>
                <a:off x="5208" y="1428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b="0">
                    <a:latin typeface="Times New Roman" pitchFamily="18" charset="0"/>
                  </a:rPr>
                  <a:t>y</a:t>
                </a:r>
              </a:p>
            </p:txBody>
          </p:sp>
          <p:sp>
            <p:nvSpPr>
              <p:cNvPr id="191532" name="Oval 27"/>
              <p:cNvSpPr>
                <a:spLocks noChangeArrowheads="1"/>
              </p:cNvSpPr>
              <p:nvPr/>
            </p:nvSpPr>
            <p:spPr bwMode="auto">
              <a:xfrm>
                <a:off x="4340" y="204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533" name="Text Box 28"/>
              <p:cNvSpPr txBox="1">
                <a:spLocks noChangeArrowheads="1"/>
              </p:cNvSpPr>
              <p:nvPr/>
            </p:nvSpPr>
            <p:spPr bwMode="auto">
              <a:xfrm>
                <a:off x="4224" y="2046"/>
                <a:ext cx="16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91534" name="Line 29"/>
              <p:cNvSpPr>
                <a:spLocks noChangeShapeType="1"/>
              </p:cNvSpPr>
              <p:nvPr/>
            </p:nvSpPr>
            <p:spPr bwMode="auto">
              <a:xfrm flipV="1">
                <a:off x="4340" y="366"/>
                <a:ext cx="816" cy="10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5" name="Text Box 30"/>
              <p:cNvSpPr txBox="1">
                <a:spLocks noChangeArrowheads="1"/>
              </p:cNvSpPr>
              <p:nvPr/>
            </p:nvSpPr>
            <p:spPr bwMode="auto">
              <a:xfrm>
                <a:off x="5102" y="192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b’</a:t>
                </a:r>
                <a:endParaRPr lang="en-US" sz="1400" b="0" baseline="-25000">
                  <a:latin typeface="Times New Roman" pitchFamily="18" charset="0"/>
                </a:endParaRPr>
              </a:p>
            </p:txBody>
          </p:sp>
          <p:sp>
            <p:nvSpPr>
              <p:cNvPr id="191536" name="Text Box 31"/>
              <p:cNvSpPr txBox="1">
                <a:spLocks noChangeArrowheads="1"/>
              </p:cNvSpPr>
              <p:nvPr/>
            </p:nvSpPr>
            <p:spPr bwMode="auto">
              <a:xfrm rot="-2966121">
                <a:off x="4580" y="702"/>
                <a:ext cx="2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FV</a:t>
                </a:r>
                <a:endParaRPr lang="en-US" sz="1400" b="0" baseline="-25000">
                  <a:latin typeface="Times New Roman" pitchFamily="18" charset="0"/>
                </a:endParaRPr>
              </a:p>
            </p:txBody>
          </p:sp>
          <p:sp>
            <p:nvSpPr>
              <p:cNvPr id="191537" name="Line 32"/>
              <p:cNvSpPr>
                <a:spLocks noChangeShapeType="1"/>
              </p:cNvSpPr>
              <p:nvPr/>
            </p:nvSpPr>
            <p:spPr bwMode="auto">
              <a:xfrm>
                <a:off x="4340" y="1356"/>
                <a:ext cx="10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8" name="Line 33"/>
              <p:cNvSpPr>
                <a:spLocks noChangeShapeType="1"/>
              </p:cNvSpPr>
              <p:nvPr/>
            </p:nvSpPr>
            <p:spPr bwMode="auto">
              <a:xfrm>
                <a:off x="4340" y="2058"/>
                <a:ext cx="11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39" name="Line 34"/>
              <p:cNvSpPr>
                <a:spLocks noChangeShapeType="1"/>
              </p:cNvSpPr>
              <p:nvPr/>
            </p:nvSpPr>
            <p:spPr bwMode="auto">
              <a:xfrm>
                <a:off x="5156" y="366"/>
                <a:ext cx="0" cy="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0" name="Text Box 35"/>
              <p:cNvSpPr txBox="1">
                <a:spLocks noChangeArrowheads="1"/>
              </p:cNvSpPr>
              <p:nvPr/>
            </p:nvSpPr>
            <p:spPr bwMode="auto">
              <a:xfrm>
                <a:off x="5145" y="2583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b</a:t>
                </a:r>
                <a:endParaRPr lang="en-US" sz="1400" b="0" baseline="-25000">
                  <a:latin typeface="Times New Roman" pitchFamily="18" charset="0"/>
                </a:endParaRPr>
              </a:p>
            </p:txBody>
          </p:sp>
          <p:sp>
            <p:nvSpPr>
              <p:cNvPr id="191541" name="Line 36"/>
              <p:cNvSpPr>
                <a:spLocks noChangeShapeType="1"/>
              </p:cNvSpPr>
              <p:nvPr/>
            </p:nvSpPr>
            <p:spPr bwMode="auto">
              <a:xfrm flipH="1" flipV="1">
                <a:off x="4340" y="2046"/>
                <a:ext cx="844" cy="56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42" name="Text Box 37"/>
              <p:cNvSpPr txBox="1">
                <a:spLocks noChangeArrowheads="1"/>
              </p:cNvSpPr>
              <p:nvPr/>
            </p:nvSpPr>
            <p:spPr bwMode="auto">
              <a:xfrm rot="2032160">
                <a:off x="4629" y="2334"/>
                <a:ext cx="26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TV</a:t>
                </a:r>
              </a:p>
            </p:txBody>
          </p:sp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452938" y="304800"/>
            <a:ext cx="838200" cy="6019800"/>
            <a:chOff x="2850" y="192"/>
            <a:chExt cx="528" cy="3888"/>
          </a:xfrm>
        </p:grpSpPr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850" y="192"/>
              <a:ext cx="528" cy="3888"/>
              <a:chOff x="2850" y="192"/>
              <a:chExt cx="528" cy="3888"/>
            </a:xfrm>
          </p:grpSpPr>
          <p:sp>
            <p:nvSpPr>
              <p:cNvPr id="191524" name="Line 40"/>
              <p:cNvSpPr>
                <a:spLocks noChangeShapeType="1"/>
              </p:cNvSpPr>
              <p:nvPr/>
            </p:nvSpPr>
            <p:spPr bwMode="auto">
              <a:xfrm flipH="1">
                <a:off x="2850" y="19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25" name="Line 41"/>
              <p:cNvSpPr>
                <a:spLocks noChangeShapeType="1"/>
              </p:cNvSpPr>
              <p:nvPr/>
            </p:nvSpPr>
            <p:spPr bwMode="auto">
              <a:xfrm>
                <a:off x="3120" y="192"/>
                <a:ext cx="0" cy="38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1523" name="Line 42"/>
            <p:cNvSpPr>
              <a:spLocks noChangeShapeType="1"/>
            </p:cNvSpPr>
            <p:nvPr/>
          </p:nvSpPr>
          <p:spPr bwMode="auto">
            <a:xfrm>
              <a:off x="2877" y="408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041900" y="3452813"/>
            <a:ext cx="2811463" cy="2463800"/>
            <a:chOff x="3302" y="2640"/>
            <a:chExt cx="1771" cy="1552"/>
          </a:xfrm>
        </p:grpSpPr>
        <p:sp>
          <p:nvSpPr>
            <p:cNvPr id="191519" name="Rectangle 44"/>
            <p:cNvSpPr>
              <a:spLocks noChangeArrowheads="1"/>
            </p:cNvSpPr>
            <p:nvPr/>
          </p:nvSpPr>
          <p:spPr bwMode="auto">
            <a:xfrm>
              <a:off x="3456" y="3888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0" name="Rectangle 45"/>
            <p:cNvSpPr>
              <a:spLocks noChangeArrowheads="1"/>
            </p:cNvSpPr>
            <p:nvPr/>
          </p:nvSpPr>
          <p:spPr bwMode="auto">
            <a:xfrm>
              <a:off x="3456" y="3630"/>
              <a:ext cx="57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21" name="Text Box 46"/>
            <p:cNvSpPr txBox="1">
              <a:spLocks noChangeArrowheads="1"/>
            </p:cNvSpPr>
            <p:nvPr/>
          </p:nvSpPr>
          <p:spPr bwMode="auto">
            <a:xfrm>
              <a:off x="3302" y="2640"/>
              <a:ext cx="1771" cy="1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i="1">
                  <a:solidFill>
                    <a:srgbClr val="FF3300"/>
                  </a:solidFill>
                  <a:latin typeface="Times New Roman" pitchFamily="18" charset="0"/>
                </a:rPr>
                <a:t>Observe &amp; note</a:t>
              </a:r>
              <a:r>
                <a:rPr lang="en-US" sz="1400" b="0">
                  <a:latin typeface="Times New Roman" pitchFamily="18" charset="0"/>
                </a:rPr>
                <a:t> :-</a:t>
              </a:r>
            </a:p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</a:rPr>
                <a:t>1</a:t>
              </a:r>
              <a:r>
                <a:rPr lang="en-US" sz="1400" b="0">
                  <a:solidFill>
                    <a:schemeClr val="accent2"/>
                  </a:solidFill>
                  <a:latin typeface="Times New Roman" pitchFamily="18" charset="0"/>
                </a:rPr>
                <a:t>. Points h’ &amp;  v always on x-y line.</a:t>
              </a:r>
            </a:p>
            <a:p>
              <a:pPr eaLnBrk="1" hangingPunct="1"/>
              <a:endParaRPr lang="en-US" sz="1400" b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</a:rPr>
                <a:t>2</a:t>
              </a:r>
              <a:r>
                <a:rPr lang="en-US" sz="1400" b="0">
                  <a:solidFill>
                    <a:srgbClr val="FF3300"/>
                  </a:solidFill>
                  <a:latin typeface="Times New Roman" pitchFamily="18" charset="0"/>
                </a:rPr>
                <a:t>. VT’ &amp; v always on one projector.</a:t>
              </a:r>
            </a:p>
            <a:p>
              <a:pPr eaLnBrk="1" hangingPunct="1"/>
              <a:endParaRPr lang="en-US" sz="1400" b="0">
                <a:solidFill>
                  <a:srgbClr val="FF33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</a:rPr>
                <a:t>3</a:t>
              </a:r>
              <a:r>
                <a:rPr lang="en-US" sz="1400" b="0">
                  <a:solidFill>
                    <a:srgbClr val="FF3300"/>
                  </a:solidFill>
                  <a:latin typeface="Times New Roman" pitchFamily="18" charset="0"/>
                </a:rPr>
                <a:t>. HT &amp; h’  always on one projector.</a:t>
              </a:r>
            </a:p>
            <a:p>
              <a:pPr eaLnBrk="1" hangingPunct="1"/>
              <a:endParaRPr lang="en-US" sz="1400" b="0">
                <a:solidFill>
                  <a:srgbClr val="FF3300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</a:rPr>
                <a:t>4</a:t>
              </a:r>
              <a:r>
                <a:rPr lang="en-US" sz="1400" b="0">
                  <a:solidFill>
                    <a:schemeClr val="accent2"/>
                  </a:solidFill>
                  <a:latin typeface="Times New Roman" pitchFamily="18" charset="0"/>
                </a:rPr>
                <a:t>. FV - h’- VT’  always co-linear. </a:t>
              </a:r>
            </a:p>
            <a:p>
              <a:pPr eaLnBrk="1" hangingPunct="1"/>
              <a:endParaRPr lang="en-US" sz="1400" b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</a:rPr>
                <a:t>5</a:t>
              </a:r>
              <a:r>
                <a:rPr lang="en-US" sz="1400" b="0">
                  <a:solidFill>
                    <a:schemeClr val="accent2"/>
                  </a:solidFill>
                  <a:latin typeface="Times New Roman" pitchFamily="18" charset="0"/>
                </a:rPr>
                <a:t>. TV - v - HT    always co-linear.</a:t>
              </a:r>
            </a:p>
            <a:p>
              <a:pPr eaLnBrk="1" hangingPunct="1"/>
              <a:r>
                <a:rPr lang="en-US" sz="1400" b="0">
                  <a:latin typeface="Times New Roman" pitchFamily="18" charset="0"/>
                </a:rPr>
                <a:t> </a:t>
              </a:r>
            </a:p>
          </p:txBody>
        </p:sp>
      </p:grpSp>
      <p:sp>
        <p:nvSpPr>
          <p:cNvPr id="209967" name="Text Box 47"/>
          <p:cNvSpPr txBox="1">
            <a:spLocks noChangeArrowheads="1"/>
          </p:cNvSpPr>
          <p:nvPr/>
        </p:nvSpPr>
        <p:spPr bwMode="auto">
          <a:xfrm>
            <a:off x="6280150" y="594360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FF3300"/>
                </a:solidFill>
                <a:latin typeface="Times New Roman" pitchFamily="18" charset="0"/>
              </a:rPr>
              <a:t>These points are used to </a:t>
            </a:r>
          </a:p>
          <a:p>
            <a:pPr eaLnBrk="1" hangingPunct="1"/>
            <a:r>
              <a:rPr lang="en-US" sz="1800" i="1">
                <a:solidFill>
                  <a:srgbClr val="FF3300"/>
                </a:solidFill>
                <a:latin typeface="Times New Roman" pitchFamily="18" charset="0"/>
              </a:rPr>
              <a:t>solve next </a:t>
            </a:r>
            <a:r>
              <a:rPr lang="en-US" sz="1800" i="1">
                <a:solidFill>
                  <a:schemeClr val="accent2"/>
                </a:solidFill>
                <a:latin typeface="Times New Roman" pitchFamily="18" charset="0"/>
              </a:rPr>
              <a:t>three</a:t>
            </a:r>
            <a:r>
              <a:rPr lang="en-US" sz="1800" i="1">
                <a:solidFill>
                  <a:srgbClr val="FF3300"/>
                </a:solidFill>
                <a:latin typeface="Times New Roman" pitchFamily="18" charset="0"/>
              </a:rPr>
              <a:t> problems</a:t>
            </a:r>
            <a:r>
              <a:rPr lang="en-US" sz="1800" i="1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>
            <a:off x="6629400" y="46038"/>
            <a:ext cx="1096963" cy="182562"/>
            <a:chOff x="5050" y="29"/>
            <a:chExt cx="691" cy="115"/>
          </a:xfrm>
        </p:grpSpPr>
        <p:sp>
          <p:nvSpPr>
            <p:cNvPr id="191513" name="AutoShape 64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4" name="AutoShape 65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5" name="AutoShape 66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6" name="AutoShape 67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7" name="AutoShape 68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518" name="AutoShape 69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4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9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 autoUpdateAnimBg="0"/>
      <p:bldP spid="209923" grpId="0" autoUpdateAnimBg="0"/>
      <p:bldP spid="209924" grpId="0" autoUpdateAnimBg="0"/>
      <p:bldP spid="209925" grpId="0" autoUpdateAnimBg="0"/>
      <p:bldP spid="209926" grpId="0" autoUpdateAnimBg="0"/>
      <p:bldP spid="209927" grpId="0" animBg="1"/>
      <p:bldP spid="209928" grpId="0" animBg="1"/>
      <p:bldP spid="209929" grpId="0" autoUpdateAnimBg="0"/>
      <p:bldP spid="209930" grpId="0" animBg="1"/>
      <p:bldP spid="209931" grpId="0" animBg="1"/>
      <p:bldP spid="209932" grpId="0" animBg="1"/>
      <p:bldP spid="209933" grpId="0" animBg="1"/>
      <p:bldP spid="209934" grpId="0" autoUpdateAnimBg="0"/>
      <p:bldP spid="209935" grpId="0" autoUpdateAnimBg="0"/>
      <p:bldP spid="209936" grpId="0" autoUpdateAnimBg="0"/>
      <p:bldP spid="209937" grpId="0" animBg="1"/>
      <p:bldP spid="209938" grpId="0" animBg="1"/>
      <p:bldP spid="209939" grpId="0" animBg="1"/>
      <p:bldP spid="20996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Line 2"/>
          <p:cNvSpPr>
            <a:spLocks noChangeShapeType="1"/>
          </p:cNvSpPr>
          <p:nvPr/>
        </p:nvSpPr>
        <p:spPr bwMode="auto">
          <a:xfrm>
            <a:off x="3200400" y="35052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287972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8458200" y="32194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5226050" y="2667000"/>
            <a:ext cx="0" cy="1828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522605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>
            <a:off x="3276600" y="2933700"/>
            <a:ext cx="48450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 flipV="1">
            <a:off x="5226050" y="1447800"/>
            <a:ext cx="20574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7143750" y="10445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b’</a:t>
            </a:r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7788275" y="984250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b’</a:t>
            </a:r>
            <a:r>
              <a:rPr lang="en-US" sz="2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1979" name="Text Box 11"/>
          <p:cNvSpPr txBox="1">
            <a:spLocks noChangeArrowheads="1"/>
          </p:cNvSpPr>
          <p:nvPr/>
        </p:nvSpPr>
        <p:spPr bwMode="auto">
          <a:xfrm>
            <a:off x="4921250" y="3962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a</a:t>
            </a:r>
          </a:p>
        </p:txBody>
      </p:sp>
      <p:sp>
        <p:nvSpPr>
          <p:cNvPr id="211980" name="Text Box 12"/>
          <p:cNvSpPr txBox="1">
            <a:spLocks noChangeArrowheads="1"/>
          </p:cNvSpPr>
          <p:nvPr/>
        </p:nvSpPr>
        <p:spPr bwMode="auto">
          <a:xfrm>
            <a:off x="3759200" y="30861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v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3702050" y="3951288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VT’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4787900" y="25908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a’</a:t>
            </a:r>
          </a:p>
        </p:txBody>
      </p:sp>
      <p:sp>
        <p:nvSpPr>
          <p:cNvPr id="211983" name="Line 15"/>
          <p:cNvSpPr>
            <a:spLocks noChangeShapeType="1"/>
          </p:cNvSpPr>
          <p:nvPr/>
        </p:nvSpPr>
        <p:spPr bwMode="auto">
          <a:xfrm>
            <a:off x="3276600" y="3962400"/>
            <a:ext cx="33972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4" name="Line 16"/>
          <p:cNvSpPr>
            <a:spLocks noChangeShapeType="1"/>
          </p:cNvSpPr>
          <p:nvPr/>
        </p:nvSpPr>
        <p:spPr bwMode="auto">
          <a:xfrm flipH="1">
            <a:off x="3930650" y="2667000"/>
            <a:ext cx="1676400" cy="1295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5" name="Line 17"/>
          <p:cNvSpPr>
            <a:spLocks noChangeShapeType="1"/>
          </p:cNvSpPr>
          <p:nvPr/>
        </p:nvSpPr>
        <p:spPr bwMode="auto">
          <a:xfrm flipV="1">
            <a:off x="3930650" y="35052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6" name="Line 18"/>
          <p:cNvSpPr>
            <a:spLocks noChangeShapeType="1"/>
          </p:cNvSpPr>
          <p:nvPr/>
        </p:nvSpPr>
        <p:spPr bwMode="auto">
          <a:xfrm>
            <a:off x="3930650" y="3505200"/>
            <a:ext cx="3733800" cy="1905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7" name="Oval 19"/>
          <p:cNvSpPr>
            <a:spLocks noChangeArrowheads="1"/>
          </p:cNvSpPr>
          <p:nvPr/>
        </p:nvSpPr>
        <p:spPr bwMode="auto">
          <a:xfrm>
            <a:off x="7207250" y="144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8" name="Oval 20"/>
          <p:cNvSpPr>
            <a:spLocks noChangeArrowheads="1"/>
          </p:cNvSpPr>
          <p:nvPr/>
        </p:nvSpPr>
        <p:spPr bwMode="auto">
          <a:xfrm>
            <a:off x="522605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89" name="Line 21"/>
          <p:cNvSpPr>
            <a:spLocks noChangeShapeType="1"/>
          </p:cNvSpPr>
          <p:nvPr/>
        </p:nvSpPr>
        <p:spPr bwMode="auto">
          <a:xfrm>
            <a:off x="7242175" y="1295400"/>
            <a:ext cx="0" cy="426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0" name="Oval 22"/>
          <p:cNvSpPr>
            <a:spLocks noChangeArrowheads="1"/>
          </p:cNvSpPr>
          <p:nvPr/>
        </p:nvSpPr>
        <p:spPr bwMode="auto">
          <a:xfrm>
            <a:off x="720725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91" name="Line 23"/>
          <p:cNvSpPr>
            <a:spLocks noChangeShapeType="1"/>
          </p:cNvSpPr>
          <p:nvPr/>
        </p:nvSpPr>
        <p:spPr bwMode="auto">
          <a:xfrm flipV="1">
            <a:off x="4464050" y="3505200"/>
            <a:ext cx="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2" name="Text Box 24"/>
          <p:cNvSpPr txBox="1">
            <a:spLocks noChangeArrowheads="1"/>
          </p:cNvSpPr>
          <p:nvPr/>
        </p:nvSpPr>
        <p:spPr bwMode="auto">
          <a:xfrm rot="1729670">
            <a:off x="4187825" y="3743325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HT</a:t>
            </a:r>
          </a:p>
        </p:txBody>
      </p:sp>
      <p:sp>
        <p:nvSpPr>
          <p:cNvPr id="211993" name="Text Box 25"/>
          <p:cNvSpPr txBox="1">
            <a:spLocks noChangeArrowheads="1"/>
          </p:cNvSpPr>
          <p:nvPr/>
        </p:nvSpPr>
        <p:spPr bwMode="auto">
          <a:xfrm>
            <a:off x="682625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</a:t>
            </a:r>
          </a:p>
        </p:txBody>
      </p:sp>
      <p:sp>
        <p:nvSpPr>
          <p:cNvPr id="211994" name="Text Box 26"/>
          <p:cNvSpPr txBox="1">
            <a:spLocks noChangeArrowheads="1"/>
          </p:cNvSpPr>
          <p:nvPr/>
        </p:nvSpPr>
        <p:spPr bwMode="auto">
          <a:xfrm>
            <a:off x="4311650" y="3248025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h’</a:t>
            </a:r>
          </a:p>
        </p:txBody>
      </p:sp>
      <p:sp>
        <p:nvSpPr>
          <p:cNvPr id="211995" name="Line 27"/>
          <p:cNvSpPr>
            <a:spLocks noChangeShapeType="1"/>
          </p:cNvSpPr>
          <p:nvPr/>
        </p:nvSpPr>
        <p:spPr bwMode="auto">
          <a:xfrm>
            <a:off x="5226050" y="4157663"/>
            <a:ext cx="1963738" cy="982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6" name="Line 28"/>
          <p:cNvSpPr>
            <a:spLocks noChangeShapeType="1"/>
          </p:cNvSpPr>
          <p:nvPr/>
        </p:nvSpPr>
        <p:spPr bwMode="auto">
          <a:xfrm>
            <a:off x="6521450" y="5181600"/>
            <a:ext cx="224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7" name="Line 29"/>
          <p:cNvSpPr>
            <a:spLocks noChangeShapeType="1"/>
          </p:cNvSpPr>
          <p:nvPr/>
        </p:nvSpPr>
        <p:spPr bwMode="auto">
          <a:xfrm>
            <a:off x="6826250" y="1447800"/>
            <a:ext cx="1631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8" name="Line 30"/>
          <p:cNvSpPr>
            <a:spLocks noChangeShapeType="1"/>
          </p:cNvSpPr>
          <p:nvPr/>
        </p:nvSpPr>
        <p:spPr bwMode="auto">
          <a:xfrm>
            <a:off x="5226050" y="41910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9" name="Arc 31"/>
          <p:cNvSpPr>
            <a:spLocks/>
          </p:cNvSpPr>
          <p:nvPr/>
        </p:nvSpPr>
        <p:spPr bwMode="auto">
          <a:xfrm rot="20770475" flipV="1">
            <a:off x="7131050" y="4267200"/>
            <a:ext cx="838200" cy="838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00" name="Line 32"/>
          <p:cNvSpPr>
            <a:spLocks noChangeShapeType="1"/>
          </p:cNvSpPr>
          <p:nvPr/>
        </p:nvSpPr>
        <p:spPr bwMode="auto">
          <a:xfrm flipV="1">
            <a:off x="7893050" y="14478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1" name="Line 33"/>
          <p:cNvSpPr>
            <a:spLocks noChangeShapeType="1"/>
          </p:cNvSpPr>
          <p:nvPr/>
        </p:nvSpPr>
        <p:spPr bwMode="auto">
          <a:xfrm flipV="1">
            <a:off x="7664450" y="4724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002" name="Line 34"/>
          <p:cNvSpPr>
            <a:spLocks noChangeShapeType="1"/>
          </p:cNvSpPr>
          <p:nvPr/>
        </p:nvSpPr>
        <p:spPr bwMode="auto">
          <a:xfrm flipV="1">
            <a:off x="7893050" y="3200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003" name="Line 35"/>
          <p:cNvSpPr>
            <a:spLocks noChangeShapeType="1"/>
          </p:cNvSpPr>
          <p:nvPr/>
        </p:nvSpPr>
        <p:spPr bwMode="auto">
          <a:xfrm flipV="1">
            <a:off x="789305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004" name="Text Box 36"/>
          <p:cNvSpPr txBox="1">
            <a:spLocks noChangeArrowheads="1"/>
          </p:cNvSpPr>
          <p:nvPr/>
        </p:nvSpPr>
        <p:spPr bwMode="auto">
          <a:xfrm>
            <a:off x="8045450" y="5105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b</a:t>
            </a:r>
            <a:r>
              <a:rPr lang="en-US" sz="2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2005" name="Line 37"/>
          <p:cNvSpPr>
            <a:spLocks noChangeShapeType="1"/>
          </p:cNvSpPr>
          <p:nvPr/>
        </p:nvSpPr>
        <p:spPr bwMode="auto">
          <a:xfrm flipH="1">
            <a:off x="5302250" y="1447800"/>
            <a:ext cx="2590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6" name="Line 38"/>
          <p:cNvSpPr>
            <a:spLocks noChangeShapeType="1"/>
          </p:cNvSpPr>
          <p:nvPr/>
        </p:nvSpPr>
        <p:spPr bwMode="auto">
          <a:xfrm flipH="1" flipV="1">
            <a:off x="5226050" y="4191000"/>
            <a:ext cx="2971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07" name="Oval 39"/>
          <p:cNvSpPr>
            <a:spLocks noChangeArrowheads="1"/>
          </p:cNvSpPr>
          <p:nvPr/>
        </p:nvSpPr>
        <p:spPr bwMode="auto">
          <a:xfrm>
            <a:off x="7816850" y="137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08" name="Oval 40"/>
          <p:cNvSpPr>
            <a:spLocks noChangeArrowheads="1"/>
          </p:cNvSpPr>
          <p:nvPr/>
        </p:nvSpPr>
        <p:spPr bwMode="auto">
          <a:xfrm>
            <a:off x="812165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09" name="Text Box 41"/>
          <p:cNvSpPr txBox="1">
            <a:spLocks noChangeArrowheads="1"/>
          </p:cNvSpPr>
          <p:nvPr/>
        </p:nvSpPr>
        <p:spPr bwMode="auto">
          <a:xfrm>
            <a:off x="6062663" y="4187825"/>
            <a:ext cx="350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</a:t>
            </a:r>
            <a:endParaRPr lang="en-US" sz="1800" b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212010" name="Text Box 42"/>
          <p:cNvSpPr txBox="1">
            <a:spLocks noChangeArrowheads="1"/>
          </p:cNvSpPr>
          <p:nvPr/>
        </p:nvSpPr>
        <p:spPr bwMode="auto">
          <a:xfrm>
            <a:off x="4460875" y="3525838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30</a:t>
            </a:r>
            <a:r>
              <a:rPr lang="en-US" sz="1400" b="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en-US" sz="14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2011" name="Text Box 43"/>
          <p:cNvSpPr txBox="1">
            <a:spLocks noChangeArrowheads="1"/>
          </p:cNvSpPr>
          <p:nvPr/>
        </p:nvSpPr>
        <p:spPr bwMode="auto">
          <a:xfrm>
            <a:off x="5559425" y="2695575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12012" name="Arc 44"/>
          <p:cNvSpPr>
            <a:spLocks/>
          </p:cNvSpPr>
          <p:nvPr/>
        </p:nvSpPr>
        <p:spPr bwMode="auto">
          <a:xfrm>
            <a:off x="5835650" y="2509838"/>
            <a:ext cx="304800" cy="454025"/>
          </a:xfrm>
          <a:custGeom>
            <a:avLst/>
            <a:gdLst>
              <a:gd name="T0" fmla="*/ 2147483647 w 21600"/>
              <a:gd name="T1" fmla="*/ 0 h 25716"/>
              <a:gd name="T2" fmla="*/ 2147483647 w 21600"/>
              <a:gd name="T3" fmla="*/ 2147483647 h 25716"/>
              <a:gd name="T4" fmla="*/ 0 w 21600"/>
              <a:gd name="T5" fmla="*/ 2147483647 h 25716"/>
              <a:gd name="T6" fmla="*/ 0 60000 65536"/>
              <a:gd name="T7" fmla="*/ 0 60000 65536"/>
              <a:gd name="T8" fmla="*/ 0 60000 65536"/>
              <a:gd name="T9" fmla="*/ 0 w 21600"/>
              <a:gd name="T10" fmla="*/ 0 h 25716"/>
              <a:gd name="T11" fmla="*/ 21600 w 21600"/>
              <a:gd name="T12" fmla="*/ 25716 h 257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716" fill="none" extrusionOk="0">
                <a:moveTo>
                  <a:pt x="1524" y="-1"/>
                </a:moveTo>
                <a:cubicBezTo>
                  <a:pt x="12833" y="799"/>
                  <a:pt x="21600" y="10208"/>
                  <a:pt x="21600" y="21546"/>
                </a:cubicBezTo>
                <a:cubicBezTo>
                  <a:pt x="21600" y="22945"/>
                  <a:pt x="21463" y="24342"/>
                  <a:pt x="21193" y="25715"/>
                </a:cubicBezTo>
              </a:path>
              <a:path w="21600" h="25716" stroke="0" extrusionOk="0">
                <a:moveTo>
                  <a:pt x="1524" y="-1"/>
                </a:moveTo>
                <a:cubicBezTo>
                  <a:pt x="12833" y="799"/>
                  <a:pt x="21600" y="10208"/>
                  <a:pt x="21600" y="21546"/>
                </a:cubicBezTo>
                <a:cubicBezTo>
                  <a:pt x="21600" y="22945"/>
                  <a:pt x="21463" y="24342"/>
                  <a:pt x="21193" y="25715"/>
                </a:cubicBezTo>
                <a:lnTo>
                  <a:pt x="0" y="2154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13" name="Arc 45"/>
          <p:cNvSpPr>
            <a:spLocks/>
          </p:cNvSpPr>
          <p:nvPr/>
        </p:nvSpPr>
        <p:spPr bwMode="auto">
          <a:xfrm>
            <a:off x="5540375" y="2705100"/>
            <a:ext cx="304800" cy="280988"/>
          </a:xfrm>
          <a:custGeom>
            <a:avLst/>
            <a:gdLst>
              <a:gd name="T0" fmla="*/ 2147483647 w 21589"/>
              <a:gd name="T1" fmla="*/ 0 h 15905"/>
              <a:gd name="T2" fmla="*/ 2147483647 w 21589"/>
              <a:gd name="T3" fmla="*/ 2147483647 h 15905"/>
              <a:gd name="T4" fmla="*/ 0 w 21589"/>
              <a:gd name="T5" fmla="*/ 2147483647 h 15905"/>
              <a:gd name="T6" fmla="*/ 0 60000 65536"/>
              <a:gd name="T7" fmla="*/ 0 60000 65536"/>
              <a:gd name="T8" fmla="*/ 0 60000 65536"/>
              <a:gd name="T9" fmla="*/ 0 w 21589"/>
              <a:gd name="T10" fmla="*/ 0 h 15905"/>
              <a:gd name="T11" fmla="*/ 21589 w 21589"/>
              <a:gd name="T12" fmla="*/ 15905 h 15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89" h="15905" fill="none" extrusionOk="0">
                <a:moveTo>
                  <a:pt x="14614" y="0"/>
                </a:moveTo>
                <a:cubicBezTo>
                  <a:pt x="18891" y="3929"/>
                  <a:pt x="21405" y="9416"/>
                  <a:pt x="21589" y="15220"/>
                </a:cubicBezTo>
              </a:path>
              <a:path w="21589" h="15905" stroke="0" extrusionOk="0">
                <a:moveTo>
                  <a:pt x="14614" y="0"/>
                </a:moveTo>
                <a:cubicBezTo>
                  <a:pt x="18891" y="3929"/>
                  <a:pt x="21405" y="9416"/>
                  <a:pt x="21589" y="15220"/>
                </a:cubicBezTo>
                <a:lnTo>
                  <a:pt x="0" y="1590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14" name="Arc 46"/>
          <p:cNvSpPr>
            <a:spLocks/>
          </p:cNvSpPr>
          <p:nvPr/>
        </p:nvSpPr>
        <p:spPr bwMode="auto">
          <a:xfrm rot="2289783">
            <a:off x="6162675" y="4197350"/>
            <a:ext cx="301625" cy="373063"/>
          </a:xfrm>
          <a:custGeom>
            <a:avLst/>
            <a:gdLst>
              <a:gd name="T0" fmla="*/ 2147483647 w 21336"/>
              <a:gd name="T1" fmla="*/ 0 h 21122"/>
              <a:gd name="T2" fmla="*/ 2147483647 w 21336"/>
              <a:gd name="T3" fmla="*/ 2147483647 h 21122"/>
              <a:gd name="T4" fmla="*/ 0 w 21336"/>
              <a:gd name="T5" fmla="*/ 2147483647 h 21122"/>
              <a:gd name="T6" fmla="*/ 0 60000 65536"/>
              <a:gd name="T7" fmla="*/ 0 60000 65536"/>
              <a:gd name="T8" fmla="*/ 0 60000 65536"/>
              <a:gd name="T9" fmla="*/ 0 w 21336"/>
              <a:gd name="T10" fmla="*/ 0 h 21122"/>
              <a:gd name="T11" fmla="*/ 21336 w 21336"/>
              <a:gd name="T12" fmla="*/ 21122 h 21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36" h="21122" fill="none" extrusionOk="0">
                <a:moveTo>
                  <a:pt x="4519" y="0"/>
                </a:moveTo>
                <a:cubicBezTo>
                  <a:pt x="13257" y="1870"/>
                  <a:pt x="19942" y="8927"/>
                  <a:pt x="21335" y="17754"/>
                </a:cubicBezTo>
              </a:path>
              <a:path w="21336" h="21122" stroke="0" extrusionOk="0">
                <a:moveTo>
                  <a:pt x="4519" y="0"/>
                </a:moveTo>
                <a:cubicBezTo>
                  <a:pt x="13257" y="1870"/>
                  <a:pt x="19942" y="8927"/>
                  <a:pt x="21335" y="17754"/>
                </a:cubicBezTo>
                <a:lnTo>
                  <a:pt x="0" y="211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15" name="Text Box 47"/>
          <p:cNvSpPr txBox="1">
            <a:spLocks noChangeArrowheads="1"/>
          </p:cNvSpPr>
          <p:nvPr/>
        </p:nvSpPr>
        <p:spPr bwMode="auto">
          <a:xfrm>
            <a:off x="5772150" y="2608263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45</a:t>
            </a:r>
            <a:r>
              <a:rPr lang="en-US" sz="1400" b="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en-US" sz="1400" b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2016" name="Oval 48"/>
          <p:cNvSpPr>
            <a:spLocks noChangeArrowheads="1"/>
          </p:cNvSpPr>
          <p:nvPr/>
        </p:nvSpPr>
        <p:spPr bwMode="auto">
          <a:xfrm>
            <a:off x="393065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17" name="Oval 49"/>
          <p:cNvSpPr>
            <a:spLocks noChangeArrowheads="1"/>
          </p:cNvSpPr>
          <p:nvPr/>
        </p:nvSpPr>
        <p:spPr bwMode="auto">
          <a:xfrm>
            <a:off x="4435475" y="3752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18" name="Arc 50"/>
          <p:cNvSpPr>
            <a:spLocks/>
          </p:cNvSpPr>
          <p:nvPr/>
        </p:nvSpPr>
        <p:spPr bwMode="auto">
          <a:xfrm rot="20557389" flipV="1">
            <a:off x="4660900" y="3506788"/>
            <a:ext cx="234950" cy="379412"/>
          </a:xfrm>
          <a:custGeom>
            <a:avLst/>
            <a:gdLst>
              <a:gd name="T0" fmla="*/ 0 w 22254"/>
              <a:gd name="T1" fmla="*/ 1103414991 h 26928"/>
              <a:gd name="T2" fmla="*/ 2147483647 w 22254"/>
              <a:gd name="T3" fmla="*/ 2147483647 h 26928"/>
              <a:gd name="T4" fmla="*/ 2147483647 w 22254"/>
              <a:gd name="T5" fmla="*/ 2147483647 h 26928"/>
              <a:gd name="T6" fmla="*/ 0 60000 65536"/>
              <a:gd name="T7" fmla="*/ 0 60000 65536"/>
              <a:gd name="T8" fmla="*/ 0 60000 65536"/>
              <a:gd name="T9" fmla="*/ 0 w 22254"/>
              <a:gd name="T10" fmla="*/ 0 h 26928"/>
              <a:gd name="T11" fmla="*/ 22254 w 22254"/>
              <a:gd name="T12" fmla="*/ 26928 h 26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6928" fill="none" extrusionOk="0">
                <a:moveTo>
                  <a:pt x="-1" y="9"/>
                </a:moveTo>
                <a:cubicBezTo>
                  <a:pt x="217" y="3"/>
                  <a:pt x="435" y="-1"/>
                  <a:pt x="654" y="0"/>
                </a:cubicBezTo>
                <a:cubicBezTo>
                  <a:pt x="12583" y="0"/>
                  <a:pt x="22254" y="9670"/>
                  <a:pt x="22254" y="21600"/>
                </a:cubicBezTo>
                <a:cubicBezTo>
                  <a:pt x="22254" y="23396"/>
                  <a:pt x="22029" y="25186"/>
                  <a:pt x="21586" y="26927"/>
                </a:cubicBezTo>
              </a:path>
              <a:path w="22254" h="26928" stroke="0" extrusionOk="0">
                <a:moveTo>
                  <a:pt x="-1" y="9"/>
                </a:moveTo>
                <a:cubicBezTo>
                  <a:pt x="217" y="3"/>
                  <a:pt x="435" y="-1"/>
                  <a:pt x="654" y="0"/>
                </a:cubicBezTo>
                <a:cubicBezTo>
                  <a:pt x="12583" y="0"/>
                  <a:pt x="22254" y="9670"/>
                  <a:pt x="22254" y="21600"/>
                </a:cubicBezTo>
                <a:cubicBezTo>
                  <a:pt x="22254" y="23396"/>
                  <a:pt x="22029" y="25186"/>
                  <a:pt x="21586" y="26927"/>
                </a:cubicBezTo>
                <a:lnTo>
                  <a:pt x="654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019" name="Text Box 51"/>
          <p:cNvSpPr txBox="1">
            <a:spLocks noChangeArrowheads="1"/>
          </p:cNvSpPr>
          <p:nvPr/>
        </p:nvSpPr>
        <p:spPr bwMode="auto">
          <a:xfrm>
            <a:off x="123825" y="152400"/>
            <a:ext cx="71596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6 :-</a:t>
            </a:r>
            <a:r>
              <a:rPr lang="en-US" sz="1400" b="0">
                <a:latin typeface="Times New Roman" pitchFamily="18" charset="0"/>
              </a:rPr>
              <a:t> Fv of line AB makes 45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angle with XY line and measures 60 mm.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Line’s Tv makes 30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with XY line. End A is 15 mm above Hp and it’s VT is 10 mm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below Hp. Draw projections of line AB,determine inclinations with Hp &amp; Vp and locate HT, VT. </a:t>
            </a:r>
          </a:p>
        </p:txBody>
      </p:sp>
      <p:sp>
        <p:nvSpPr>
          <p:cNvPr id="212020" name="Line 52"/>
          <p:cNvSpPr>
            <a:spLocks noChangeShapeType="1"/>
          </p:cNvSpPr>
          <p:nvPr/>
        </p:nvSpPr>
        <p:spPr bwMode="auto">
          <a:xfrm>
            <a:off x="3505200" y="2895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021" name="Line 53"/>
          <p:cNvSpPr>
            <a:spLocks noChangeShapeType="1"/>
          </p:cNvSpPr>
          <p:nvPr/>
        </p:nvSpPr>
        <p:spPr bwMode="auto">
          <a:xfrm>
            <a:off x="35052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2022" name="Text Box 54"/>
          <p:cNvSpPr txBox="1">
            <a:spLocks noChangeArrowheads="1"/>
          </p:cNvSpPr>
          <p:nvPr/>
        </p:nvSpPr>
        <p:spPr bwMode="auto">
          <a:xfrm>
            <a:off x="3124200" y="30480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15</a:t>
            </a:r>
          </a:p>
        </p:txBody>
      </p:sp>
      <p:sp>
        <p:nvSpPr>
          <p:cNvPr id="212023" name="Text Box 55"/>
          <p:cNvSpPr txBox="1">
            <a:spLocks noChangeArrowheads="1"/>
          </p:cNvSpPr>
          <p:nvPr/>
        </p:nvSpPr>
        <p:spPr bwMode="auto">
          <a:xfrm>
            <a:off x="3124200" y="35814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10</a:t>
            </a:r>
          </a:p>
        </p:txBody>
      </p:sp>
      <p:sp>
        <p:nvSpPr>
          <p:cNvPr id="212024" name="Text Box 56"/>
          <p:cNvSpPr txBox="1">
            <a:spLocks noChangeArrowheads="1"/>
          </p:cNvSpPr>
          <p:nvPr/>
        </p:nvSpPr>
        <p:spPr bwMode="auto">
          <a:xfrm>
            <a:off x="122238" y="3124200"/>
            <a:ext cx="3916362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solidFill>
                  <a:schemeClr val="accent2"/>
                </a:solidFill>
                <a:latin typeface="Arial" charset="0"/>
              </a:rPr>
              <a:t>SOLUTION STEPS:-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xy line, one projector and </a:t>
            </a:r>
          </a:p>
          <a:p>
            <a:pPr eaLnBrk="1" hangingPunct="1"/>
            <a:r>
              <a:rPr lang="en-US" sz="1400" b="0">
                <a:latin typeface="Arial" charset="0"/>
              </a:rPr>
              <a:t>locate fv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a’</a:t>
            </a:r>
            <a:r>
              <a:rPr lang="en-US" sz="1400" b="0">
                <a:latin typeface="Arial" charset="0"/>
              </a:rPr>
              <a:t> 15 mm above xy.</a:t>
            </a:r>
          </a:p>
          <a:p>
            <a:pPr eaLnBrk="1" hangingPunct="1"/>
            <a:r>
              <a:rPr lang="en-US" sz="1400" b="0">
                <a:latin typeface="Arial" charset="0"/>
              </a:rPr>
              <a:t>Take 45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 angle from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a’</a:t>
            </a:r>
            <a:r>
              <a:rPr lang="en-US" sz="1400" b="0">
                <a:latin typeface="Arial" charset="0"/>
              </a:rPr>
              <a:t> and </a:t>
            </a:r>
          </a:p>
          <a:p>
            <a:pPr eaLnBrk="1" hangingPunct="1"/>
            <a:r>
              <a:rPr lang="en-US" sz="1400" b="0">
                <a:latin typeface="Arial" charset="0"/>
              </a:rPr>
              <a:t>marking 60 mm on it locate point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b’.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locus of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VT</a:t>
            </a:r>
            <a:r>
              <a:rPr lang="en-US" sz="1400" b="0">
                <a:latin typeface="Arial" charset="0"/>
              </a:rPr>
              <a:t>, 10 mm below xy </a:t>
            </a:r>
          </a:p>
          <a:p>
            <a:pPr eaLnBrk="1" hangingPunct="1"/>
            <a:r>
              <a:rPr lang="en-US" sz="1400" b="0">
                <a:latin typeface="Arial" charset="0"/>
              </a:rPr>
              <a:t>&amp; extending Fv to this locus locate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VT. </a:t>
            </a:r>
          </a:p>
          <a:p>
            <a:pPr eaLnBrk="1" hangingPunct="1"/>
            <a:r>
              <a:rPr lang="en-US" sz="1400" b="0">
                <a:latin typeface="Arial" charset="0"/>
              </a:rPr>
              <a:t>as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fv-h’-vt’</a:t>
            </a:r>
            <a:r>
              <a:rPr lang="en-US" sz="1400" b="0">
                <a:latin typeface="Arial" charset="0"/>
              </a:rPr>
              <a:t> lie on one st.line.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projector from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vt</a:t>
            </a:r>
            <a:r>
              <a:rPr lang="en-US" sz="1400" b="0">
                <a:latin typeface="Arial" charset="0"/>
              </a:rPr>
              <a:t>, locate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 v</a:t>
            </a:r>
            <a:r>
              <a:rPr lang="en-US" sz="1400" b="0">
                <a:latin typeface="Arial" charset="0"/>
              </a:rPr>
              <a:t> on xy.</a:t>
            </a:r>
          </a:p>
          <a:p>
            <a:pPr eaLnBrk="1" hangingPunct="1"/>
            <a:r>
              <a:rPr lang="en-US" sz="1400" b="0">
                <a:latin typeface="Arial" charset="0"/>
              </a:rPr>
              <a:t>From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 </a:t>
            </a:r>
            <a:r>
              <a:rPr lang="en-US" sz="1400" b="0">
                <a:latin typeface="Arial" charset="0"/>
              </a:rPr>
              <a:t>take 30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 angle downward as </a:t>
            </a:r>
          </a:p>
          <a:p>
            <a:pPr eaLnBrk="1" hangingPunct="1"/>
            <a:r>
              <a:rPr lang="en-US" sz="1400" b="0">
                <a:solidFill>
                  <a:srgbClr val="FF0066"/>
                </a:solidFill>
                <a:latin typeface="Arial" charset="0"/>
              </a:rPr>
              <a:t>Tv and it’s inclination can begin</a:t>
            </a:r>
            <a:r>
              <a:rPr lang="en-US" sz="1400" b="0">
                <a:latin typeface="Arial" charset="0"/>
              </a:rPr>
              <a:t> with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projector from b’ and locate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 </a:t>
            </a:r>
            <a:r>
              <a:rPr lang="en-US" sz="1400" b="0">
                <a:latin typeface="Arial" charset="0"/>
              </a:rPr>
              <a:t>I.e.Tv point.</a:t>
            </a:r>
          </a:p>
          <a:p>
            <a:pPr eaLnBrk="1" hangingPunct="1"/>
            <a:r>
              <a:rPr lang="en-US" sz="1400" b="0">
                <a:latin typeface="Arial" charset="0"/>
              </a:rPr>
              <a:t>Now rotating views as usual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TL</a:t>
            </a:r>
            <a:r>
              <a:rPr lang="en-US" sz="1400" b="0">
                <a:latin typeface="Arial" charset="0"/>
              </a:rPr>
              <a:t> and </a:t>
            </a:r>
          </a:p>
          <a:p>
            <a:pPr eaLnBrk="1" hangingPunct="1"/>
            <a:r>
              <a:rPr lang="en-US" sz="1400" b="0">
                <a:latin typeface="Arial" charset="0"/>
              </a:rPr>
              <a:t>it’s inclinations can be found.</a:t>
            </a:r>
          </a:p>
          <a:p>
            <a:pPr eaLnBrk="1" hangingPunct="1"/>
            <a:r>
              <a:rPr lang="en-US" sz="1400" b="0">
                <a:latin typeface="Arial" charset="0"/>
              </a:rPr>
              <a:t>Name extension of Fv, touching xy as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h’ </a:t>
            </a:r>
          </a:p>
          <a:p>
            <a:pPr eaLnBrk="1" hangingPunct="1"/>
            <a:r>
              <a:rPr lang="en-US" sz="1400" b="0">
                <a:latin typeface="Arial" charset="0"/>
              </a:rPr>
              <a:t>and below it, on extension of Tv, locate HT.</a:t>
            </a:r>
          </a:p>
          <a:p>
            <a:pPr eaLnBrk="1" hangingPunct="1"/>
            <a:endParaRPr lang="en-US" sz="1400" b="0">
              <a:latin typeface="Arial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2570" name="AutoShape 73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71" name="AutoShape 7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72" name="AutoShape 7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73" name="AutoShape 7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74" name="AutoShape 7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75" name="AutoShape 7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21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1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1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11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21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5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1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1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1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1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2" dur="500"/>
                                        <p:tgtEl>
                                          <p:spTgt spid="21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1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1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1" dur="5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1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500"/>
                                        <p:tgtEl>
                                          <p:spTgt spid="2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3" dur="500"/>
                                        <p:tgtEl>
                                          <p:spTgt spid="21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4" dur="500"/>
                                        <p:tgtEl>
                                          <p:spTgt spid="21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21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500"/>
                                        <p:tgtEl>
                                          <p:spTgt spid="21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/>
      <p:bldP spid="211971" grpId="0" autoUpdateAnimBg="0"/>
      <p:bldP spid="211972" grpId="0" autoUpdateAnimBg="0"/>
      <p:bldP spid="211973" grpId="0" animBg="1"/>
      <p:bldP spid="211974" grpId="0" animBg="1"/>
      <p:bldP spid="211975" grpId="0" animBg="1"/>
      <p:bldP spid="211976" grpId="0" animBg="1"/>
      <p:bldP spid="211977" grpId="0" autoUpdateAnimBg="0"/>
      <p:bldP spid="211978" grpId="0" autoUpdateAnimBg="0"/>
      <p:bldP spid="211979" grpId="0" autoUpdateAnimBg="0"/>
      <p:bldP spid="211980" grpId="0" autoUpdateAnimBg="0"/>
      <p:bldP spid="211981" grpId="0" autoUpdateAnimBg="0"/>
      <p:bldP spid="211982" grpId="0" autoUpdateAnimBg="0"/>
      <p:bldP spid="211983" grpId="0" animBg="1"/>
      <p:bldP spid="211984" grpId="0" animBg="1"/>
      <p:bldP spid="211985" grpId="0" animBg="1"/>
      <p:bldP spid="211986" grpId="0" animBg="1"/>
      <p:bldP spid="211987" grpId="0" animBg="1"/>
      <p:bldP spid="211988" grpId="0" animBg="1"/>
      <p:bldP spid="211989" grpId="0" animBg="1"/>
      <p:bldP spid="211990" grpId="0" animBg="1"/>
      <p:bldP spid="211991" grpId="0" animBg="1"/>
      <p:bldP spid="211992" grpId="0" autoUpdateAnimBg="0"/>
      <p:bldP spid="211993" grpId="0" autoUpdateAnimBg="0"/>
      <p:bldP spid="211994" grpId="0" autoUpdateAnimBg="0"/>
      <p:bldP spid="211995" grpId="0" animBg="1"/>
      <p:bldP spid="211996" grpId="0" animBg="1"/>
      <p:bldP spid="211997" grpId="0" animBg="1"/>
      <p:bldP spid="211998" grpId="0" animBg="1"/>
      <p:bldP spid="211999" grpId="0" animBg="1"/>
      <p:bldP spid="212000" grpId="0" animBg="1"/>
      <p:bldP spid="212001" grpId="0" animBg="1"/>
      <p:bldP spid="212002" grpId="0" animBg="1"/>
      <p:bldP spid="212003" grpId="0" animBg="1"/>
      <p:bldP spid="212004" grpId="0" autoUpdateAnimBg="0"/>
      <p:bldP spid="212005" grpId="0" animBg="1"/>
      <p:bldP spid="212006" grpId="0" animBg="1"/>
      <p:bldP spid="212007" grpId="0" animBg="1"/>
      <p:bldP spid="212008" grpId="0" animBg="1"/>
      <p:bldP spid="212009" grpId="0" autoUpdateAnimBg="0"/>
      <p:bldP spid="212010" grpId="0" autoUpdateAnimBg="0"/>
      <p:bldP spid="212011" grpId="0" autoUpdateAnimBg="0"/>
      <p:bldP spid="212012" grpId="0" animBg="1"/>
      <p:bldP spid="212013" grpId="0" animBg="1"/>
      <p:bldP spid="212014" grpId="0" animBg="1"/>
      <p:bldP spid="212015" grpId="0" autoUpdateAnimBg="0"/>
      <p:bldP spid="212016" grpId="0" animBg="1"/>
      <p:bldP spid="212017" grpId="0" animBg="1"/>
      <p:bldP spid="212018" grpId="0" animBg="1"/>
      <p:bldP spid="212019" grpId="0" autoUpdateAnimBg="0"/>
      <p:bldP spid="212020" grpId="0" animBg="1"/>
      <p:bldP spid="212021" grpId="0" animBg="1"/>
      <p:bldP spid="212022" grpId="0" autoUpdateAnimBg="0"/>
      <p:bldP spid="212023" grpId="0" autoUpdateAnimBg="0"/>
      <p:bldP spid="2120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3" name="Oval 3"/>
          <p:cNvSpPr>
            <a:spLocks noChangeArrowheads="1"/>
          </p:cNvSpPr>
          <p:nvPr/>
        </p:nvSpPr>
        <p:spPr bwMode="auto">
          <a:xfrm>
            <a:off x="1619250" y="6505575"/>
            <a:ext cx="228600" cy="219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4114800"/>
            <a:ext cx="9144000" cy="2057400"/>
          </a:xfrm>
          <a:prstGeom prst="rect">
            <a:avLst/>
          </a:prstGeom>
          <a:gradFill rotWithShape="0">
            <a:gsLst>
              <a:gs pos="0">
                <a:srgbClr val="9BC227"/>
              </a:gs>
              <a:gs pos="50000">
                <a:srgbClr val="CCFF33"/>
              </a:gs>
              <a:gs pos="100000">
                <a:srgbClr val="9BC22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3276600"/>
          </a:xfrm>
          <a:prstGeom prst="rect">
            <a:avLst/>
          </a:prstGeom>
          <a:gradFill rotWithShape="0">
            <a:gsLst>
              <a:gs pos="0">
                <a:srgbClr val="4EC2C2"/>
              </a:gs>
              <a:gs pos="50000">
                <a:srgbClr val="66FFFF"/>
              </a:gs>
              <a:gs pos="100000">
                <a:srgbClr val="4EC2C2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A9A965"/>
              </a:gs>
              <a:gs pos="50000">
                <a:srgbClr val="FFFF99"/>
              </a:gs>
              <a:gs pos="100000">
                <a:srgbClr val="A9A96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209550" y="914400"/>
            <a:ext cx="870902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800">
                <a:solidFill>
                  <a:srgbClr val="FF00FF"/>
                </a:solidFill>
                <a:latin typeface="Arial" charset="0"/>
              </a:rPr>
              <a:t>TO DRAW PROJECTIONS OF ANY OBJECT, </a:t>
            </a:r>
          </a:p>
          <a:p>
            <a:pPr marL="457200" indent="-457200" eaLnBrk="1" hangingPunct="1"/>
            <a:r>
              <a:rPr lang="en-US" sz="2800">
                <a:solidFill>
                  <a:srgbClr val="FF00FF"/>
                </a:solidFill>
                <a:latin typeface="Arial" charset="0"/>
              </a:rPr>
              <a:t>ONE MUST HAVE FOLLOWING INFORMATION</a:t>
            </a:r>
          </a:p>
          <a:p>
            <a:pPr marL="457200" indent="-457200" eaLnBrk="1" hangingPunct="1"/>
            <a:r>
              <a:rPr lang="en-US" sz="2800" b="0">
                <a:latin typeface="Arial" charset="0"/>
              </a:rPr>
              <a:t>A)</a:t>
            </a:r>
            <a:r>
              <a:rPr lang="en-US" sz="2800">
                <a:latin typeface="Arial" charset="0"/>
              </a:rPr>
              <a:t>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OBJECT</a:t>
            </a:r>
            <a:r>
              <a:rPr lang="en-US" sz="2800" b="0">
                <a:latin typeface="Arial" charset="0"/>
              </a:rPr>
              <a:t> </a:t>
            </a:r>
          </a:p>
          <a:p>
            <a:pPr marL="457200" indent="-457200" eaLnBrk="1" hangingPunct="1"/>
            <a:r>
              <a:rPr lang="en-US" sz="2000" b="0">
                <a:latin typeface="Arial" charset="0"/>
              </a:rPr>
              <a:t>	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{ WITH IT’S DESCRIPTION, WELL DEFINED.}</a:t>
            </a:r>
          </a:p>
          <a:p>
            <a:pPr marL="457200" indent="-457200" eaLnBrk="1" hangingPunct="1"/>
            <a:r>
              <a:rPr lang="en-US" sz="2800" b="0">
                <a:latin typeface="Arial" charset="0"/>
              </a:rPr>
              <a:t>B)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OBSERVER </a:t>
            </a:r>
          </a:p>
          <a:p>
            <a:pPr marL="457200" indent="-457200" eaLnBrk="1" hangingPunct="1"/>
            <a:r>
              <a:rPr lang="en-US" sz="2000" b="0">
                <a:latin typeface="Arial" charset="0"/>
              </a:rPr>
              <a:t>	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{ ALWAYS OBSERVING PERPENDICULAR TO RESP. REF.PLANE}.</a:t>
            </a:r>
          </a:p>
          <a:p>
            <a:pPr marL="457200" indent="-457200" eaLnBrk="1" hangingPunct="1"/>
            <a:r>
              <a:rPr lang="en-US" sz="2800" b="0">
                <a:latin typeface="Arial" charset="0"/>
              </a:rPr>
              <a:t>C) </a:t>
            </a:r>
            <a:r>
              <a:rPr lang="en-US" sz="2800">
                <a:solidFill>
                  <a:schemeClr val="accent2"/>
                </a:solidFill>
                <a:latin typeface="Arial" charset="0"/>
              </a:rPr>
              <a:t>LOCATION OF OBJECT</a:t>
            </a:r>
            <a:r>
              <a:rPr lang="en-US" sz="2800" b="0">
                <a:latin typeface="Arial" charset="0"/>
              </a:rPr>
              <a:t>, </a:t>
            </a:r>
          </a:p>
          <a:p>
            <a:pPr marL="457200" indent="-457200" eaLnBrk="1" hangingPunct="1"/>
            <a:r>
              <a:rPr lang="en-US" sz="2000" b="0">
                <a:latin typeface="Arial" charset="0"/>
              </a:rPr>
              <a:t>	</a:t>
            </a:r>
            <a:r>
              <a:rPr lang="en-US" sz="2000">
                <a:solidFill>
                  <a:srgbClr val="FF0066"/>
                </a:solidFill>
                <a:latin typeface="Arial" charset="0"/>
              </a:rPr>
              <a:t>{ MEANS IT’S POSITION WITH REFFERENCE TO H.P. &amp; V.P.}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228600" y="4267200"/>
            <a:ext cx="8788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>
                <a:latin typeface="Arial" charset="0"/>
              </a:rPr>
              <a:t>TERMS ‘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ABOVE’ &amp; ‘BELOW’</a:t>
            </a:r>
            <a:r>
              <a:rPr lang="en-US">
                <a:latin typeface="Arial" charset="0"/>
              </a:rPr>
              <a:t> WITH RESPECTIVE TO H.P. </a:t>
            </a:r>
          </a:p>
          <a:p>
            <a:pPr algn="ctr" eaLnBrk="1" hangingPunct="1"/>
            <a:r>
              <a:rPr lang="en-US">
                <a:latin typeface="Arial" charset="0"/>
              </a:rPr>
              <a:t>AND TERMS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‘INFRONT’ &amp; ‘BEHIND’ </a:t>
            </a:r>
            <a:r>
              <a:rPr lang="en-US">
                <a:latin typeface="Arial" charset="0"/>
              </a:rPr>
              <a:t>WITH RESPECTIVE TO V.P </a:t>
            </a:r>
          </a:p>
          <a:p>
            <a:pPr algn="ctr" eaLnBrk="1" hangingPunct="1"/>
            <a:r>
              <a:rPr lang="en-US">
                <a:latin typeface="Arial" charset="0"/>
              </a:rPr>
              <a:t>FORM 4 QUADRANTS. </a:t>
            </a:r>
          </a:p>
          <a:p>
            <a:pPr algn="ctr" eaLnBrk="1" hangingPunct="1"/>
            <a:r>
              <a:rPr lang="en-US">
                <a:latin typeface="Arial" charset="0"/>
              </a:rPr>
              <a:t>OBJECTS CAN BE PLACED IN ANY ONE OF THESE 4 QUADRANTS.</a:t>
            </a:r>
          </a:p>
          <a:p>
            <a:pPr algn="ctr" eaLnBrk="1" hangingPunct="1"/>
            <a:endParaRPr lang="en-US">
              <a:solidFill>
                <a:srgbClr val="FF0066"/>
              </a:solidFill>
              <a:latin typeface="Arial" charset="0"/>
            </a:endParaRPr>
          </a:p>
          <a:p>
            <a:pPr algn="ctr" eaLnBrk="1" hangingPunct="1"/>
            <a:r>
              <a:rPr lang="en-US">
                <a:solidFill>
                  <a:srgbClr val="FF0066"/>
                </a:solidFill>
                <a:latin typeface="Arial" charset="0"/>
              </a:rPr>
              <a:t>IT IS INTERESTING TO LEARN THE EFFECT ON THE POSITIONS OF VIEWS ( FV, TV ) </a:t>
            </a:r>
          </a:p>
          <a:p>
            <a:pPr algn="ctr" eaLnBrk="1" hangingPunct="1"/>
            <a:r>
              <a:rPr lang="en-US">
                <a:solidFill>
                  <a:srgbClr val="FF0066"/>
                </a:solidFill>
                <a:latin typeface="Arial" charset="0"/>
              </a:rPr>
              <a:t>OF THE OBJECT WITH RESP. TO X-Y LINE, WHEN PLACED IN DIFFERENT QUADRANTS.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676400" y="-12700"/>
            <a:ext cx="57546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Arial" charset="0"/>
              </a:rPr>
              <a:t>ORTHOGRAPHIC PROJECTIONS</a:t>
            </a:r>
          </a:p>
          <a:p>
            <a:pPr algn="ctr" eaLnBrk="1" hangingPunct="1"/>
            <a:r>
              <a:rPr lang="en-US" sz="2000">
                <a:solidFill>
                  <a:schemeClr val="accent2"/>
                </a:solidFill>
                <a:latin typeface="Arial" charset="0"/>
              </a:rPr>
              <a:t>OF POINTS, LINES, PLANES, AND SOLIDS</a:t>
            </a:r>
            <a:r>
              <a:rPr lang="en-US" sz="1400" b="0">
                <a:latin typeface="Arial" charset="0"/>
              </a:rPr>
              <a:t>.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7150" y="6230938"/>
            <a:ext cx="886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500" i="1">
                <a:solidFill>
                  <a:srgbClr val="FFFF66"/>
                </a:solidFill>
                <a:latin typeface="Arial" charset="0"/>
              </a:rPr>
              <a:t>STUDY ILLUSTRATIONS GIVEN ON HEXT PAGES AND NOTE THE RESULTS.TO MAKE IT EASY </a:t>
            </a:r>
          </a:p>
          <a:p>
            <a:pPr eaLnBrk="1" hangingPunct="1"/>
            <a:r>
              <a:rPr lang="en-US" sz="1500" i="1">
                <a:solidFill>
                  <a:srgbClr val="FFFF66"/>
                </a:solidFill>
                <a:latin typeface="Arial" charset="0"/>
              </a:rPr>
              <a:t>HERE A POINT   </a:t>
            </a:r>
            <a:r>
              <a:rPr lang="en-US" sz="1500" i="1">
                <a:latin typeface="Arial" charset="0"/>
              </a:rPr>
              <a:t>A</a:t>
            </a:r>
            <a:r>
              <a:rPr lang="en-US" sz="1500" i="1">
                <a:solidFill>
                  <a:srgbClr val="FFFF66"/>
                </a:solidFill>
                <a:latin typeface="Arial" charset="0"/>
              </a:rPr>
              <a:t>   IS TAKEN AS AN OBJECT. BECAUSE IT’S ALL VIEWS ARE JUST POINTS.</a:t>
            </a:r>
          </a:p>
        </p:txBody>
      </p:sp>
      <p:sp>
        <p:nvSpPr>
          <p:cNvPr id="179211" name="AutoShape 11"/>
          <p:cNvSpPr>
            <a:spLocks noChangeArrowheads="1"/>
          </p:cNvSpPr>
          <p:nvPr/>
        </p:nvSpPr>
        <p:spPr bwMode="auto">
          <a:xfrm>
            <a:off x="8686800" y="6505575"/>
            <a:ext cx="457200" cy="247650"/>
          </a:xfrm>
          <a:prstGeom prst="homePlate">
            <a:avLst>
              <a:gd name="adj" fmla="val 4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79213" name="AutoShape 13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4" name="AutoShape 1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5" name="AutoShape 1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6" name="AutoShape 1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7" name="AutoShape 1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18" name="AutoShape 1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Line 2"/>
          <p:cNvSpPr>
            <a:spLocks noChangeShapeType="1"/>
          </p:cNvSpPr>
          <p:nvPr/>
        </p:nvSpPr>
        <p:spPr bwMode="auto">
          <a:xfrm>
            <a:off x="2895600" y="2971800"/>
            <a:ext cx="556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19" name="Line 3"/>
          <p:cNvSpPr>
            <a:spLocks noChangeShapeType="1"/>
          </p:cNvSpPr>
          <p:nvPr/>
        </p:nvSpPr>
        <p:spPr bwMode="auto">
          <a:xfrm>
            <a:off x="3352800" y="36576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0" name="Line 4"/>
          <p:cNvSpPr>
            <a:spLocks noChangeShapeType="1"/>
          </p:cNvSpPr>
          <p:nvPr/>
        </p:nvSpPr>
        <p:spPr bwMode="auto">
          <a:xfrm>
            <a:off x="2895600" y="39147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1" name="Line 5"/>
          <p:cNvSpPr>
            <a:spLocks noChangeShapeType="1"/>
          </p:cNvSpPr>
          <p:nvPr/>
        </p:nvSpPr>
        <p:spPr bwMode="auto">
          <a:xfrm>
            <a:off x="5181600" y="18288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2" name="Line 6"/>
          <p:cNvSpPr>
            <a:spLocks noChangeShapeType="1"/>
          </p:cNvSpPr>
          <p:nvPr/>
        </p:nvSpPr>
        <p:spPr bwMode="auto">
          <a:xfrm>
            <a:off x="5791200" y="1524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3" name="Line 7"/>
          <p:cNvSpPr>
            <a:spLocks noChangeShapeType="1"/>
          </p:cNvSpPr>
          <p:nvPr/>
        </p:nvSpPr>
        <p:spPr bwMode="auto">
          <a:xfrm flipH="1">
            <a:off x="5181600" y="1319213"/>
            <a:ext cx="1447800" cy="11953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4" name="Line 8"/>
          <p:cNvSpPr>
            <a:spLocks noChangeShapeType="1"/>
          </p:cNvSpPr>
          <p:nvPr/>
        </p:nvSpPr>
        <p:spPr bwMode="auto">
          <a:xfrm>
            <a:off x="3124200" y="2514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4953000" y="22098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6324600" y="11430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 rot="-2669413">
            <a:off x="5432425" y="16605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FV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429000" y="2971800"/>
            <a:ext cx="361950" cy="685800"/>
            <a:chOff x="912" y="2160"/>
            <a:chExt cx="228" cy="432"/>
          </a:xfrm>
        </p:grpSpPr>
        <p:sp>
          <p:nvSpPr>
            <p:cNvPr id="193602" name="Line 13"/>
            <p:cNvSpPr>
              <a:spLocks noChangeShapeType="1"/>
            </p:cNvSpPr>
            <p:nvPr/>
          </p:nvSpPr>
          <p:spPr bwMode="auto">
            <a:xfrm>
              <a:off x="1008" y="24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03" name="Line 14"/>
            <p:cNvSpPr>
              <a:spLocks noChangeShapeType="1"/>
            </p:cNvSpPr>
            <p:nvPr/>
          </p:nvSpPr>
          <p:spPr bwMode="auto">
            <a:xfrm flipV="1">
              <a:off x="1008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04" name="Text Box 15"/>
            <p:cNvSpPr txBox="1">
              <a:spLocks noChangeArrowheads="1"/>
            </p:cNvSpPr>
            <p:nvPr/>
          </p:nvSpPr>
          <p:spPr bwMode="auto">
            <a:xfrm>
              <a:off x="912" y="225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30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43250" y="2971800"/>
            <a:ext cx="361950" cy="914400"/>
            <a:chOff x="624" y="2160"/>
            <a:chExt cx="228" cy="576"/>
          </a:xfrm>
        </p:grpSpPr>
        <p:sp>
          <p:nvSpPr>
            <p:cNvPr id="193599" name="Line 17"/>
            <p:cNvSpPr>
              <a:spLocks noChangeShapeType="1"/>
            </p:cNvSpPr>
            <p:nvPr/>
          </p:nvSpPr>
          <p:spPr bwMode="auto">
            <a:xfrm flipV="1">
              <a:off x="720" y="21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00" name="Line 18"/>
            <p:cNvSpPr>
              <a:spLocks noChangeShapeType="1"/>
            </p:cNvSpPr>
            <p:nvPr/>
          </p:nvSpPr>
          <p:spPr bwMode="auto">
            <a:xfrm>
              <a:off x="720" y="25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601" name="Text Box 19"/>
            <p:cNvSpPr txBox="1">
              <a:spLocks noChangeArrowheads="1"/>
            </p:cNvSpPr>
            <p:nvPr/>
          </p:nvSpPr>
          <p:spPr bwMode="auto">
            <a:xfrm>
              <a:off x="624" y="240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45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352800" y="2495550"/>
            <a:ext cx="361950" cy="476250"/>
            <a:chOff x="864" y="1860"/>
            <a:chExt cx="228" cy="300"/>
          </a:xfrm>
        </p:grpSpPr>
        <p:sp>
          <p:nvSpPr>
            <p:cNvPr id="193596" name="Line 21"/>
            <p:cNvSpPr>
              <a:spLocks noChangeShapeType="1"/>
            </p:cNvSpPr>
            <p:nvPr/>
          </p:nvSpPr>
          <p:spPr bwMode="auto">
            <a:xfrm>
              <a:off x="1008" y="20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97" name="Line 22"/>
            <p:cNvSpPr>
              <a:spLocks noChangeShapeType="1"/>
            </p:cNvSpPr>
            <p:nvPr/>
          </p:nvSpPr>
          <p:spPr bwMode="auto">
            <a:xfrm flipV="1">
              <a:off x="1008" y="18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598" name="Text Box 23"/>
            <p:cNvSpPr txBox="1">
              <a:spLocks noChangeArrowheads="1"/>
            </p:cNvSpPr>
            <p:nvPr/>
          </p:nvSpPr>
          <p:spPr bwMode="auto">
            <a:xfrm>
              <a:off x="864" y="192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10</a:t>
              </a:r>
            </a:p>
          </p:txBody>
        </p:sp>
      </p:grp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7696200" y="1276350"/>
            <a:ext cx="1452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b’ &amp; b’</a:t>
            </a:r>
            <a:r>
              <a:rPr lang="en-US" sz="12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4041" name="Text Box 25"/>
          <p:cNvSpPr txBox="1">
            <a:spLocks noChangeArrowheads="1"/>
          </p:cNvSpPr>
          <p:nvPr/>
        </p:nvSpPr>
        <p:spPr bwMode="auto">
          <a:xfrm>
            <a:off x="2746375" y="27463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14042" name="Text Box 26"/>
          <p:cNvSpPr txBox="1">
            <a:spLocks noChangeArrowheads="1"/>
          </p:cNvSpPr>
          <p:nvPr/>
        </p:nvSpPr>
        <p:spPr bwMode="auto">
          <a:xfrm>
            <a:off x="8382000" y="27082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14043" name="Text Box 27"/>
          <p:cNvSpPr txBox="1">
            <a:spLocks noChangeArrowheads="1"/>
          </p:cNvSpPr>
          <p:nvPr/>
        </p:nvSpPr>
        <p:spPr bwMode="auto">
          <a:xfrm>
            <a:off x="5816600" y="2133600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45</a:t>
            </a:r>
            <a:r>
              <a:rPr lang="en-US" sz="1400" b="0" baseline="30000">
                <a:latin typeface="Times New Roman" pitchFamily="18" charset="0"/>
              </a:rPr>
              <a:t>0</a:t>
            </a:r>
          </a:p>
        </p:txBody>
      </p:sp>
      <p:sp>
        <p:nvSpPr>
          <p:cNvPr id="214044" name="Line 28"/>
          <p:cNvSpPr>
            <a:spLocks noChangeShapeType="1"/>
          </p:cNvSpPr>
          <p:nvPr/>
        </p:nvSpPr>
        <p:spPr bwMode="auto">
          <a:xfrm flipH="1">
            <a:off x="3886200" y="2514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5" name="Line 29"/>
          <p:cNvSpPr>
            <a:spLocks noChangeShapeType="1"/>
          </p:cNvSpPr>
          <p:nvPr/>
        </p:nvSpPr>
        <p:spPr bwMode="auto">
          <a:xfrm>
            <a:off x="38862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6" name="Text Box 30"/>
          <p:cNvSpPr txBox="1">
            <a:spLocks noChangeArrowheads="1"/>
          </p:cNvSpPr>
          <p:nvPr/>
        </p:nvSpPr>
        <p:spPr bwMode="auto">
          <a:xfrm>
            <a:off x="3733800" y="358140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VT’</a:t>
            </a:r>
          </a:p>
        </p:txBody>
      </p:sp>
      <p:sp>
        <p:nvSpPr>
          <p:cNvPr id="214047" name="Text Box 31"/>
          <p:cNvSpPr txBox="1">
            <a:spLocks noChangeArrowheads="1"/>
          </p:cNvSpPr>
          <p:nvPr/>
        </p:nvSpPr>
        <p:spPr bwMode="auto">
          <a:xfrm>
            <a:off x="3733800" y="2667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</a:t>
            </a:r>
          </a:p>
        </p:txBody>
      </p:sp>
      <p:sp>
        <p:nvSpPr>
          <p:cNvPr id="214048" name="Line 32"/>
          <p:cNvSpPr>
            <a:spLocks noChangeShapeType="1"/>
          </p:cNvSpPr>
          <p:nvPr/>
        </p:nvSpPr>
        <p:spPr bwMode="auto">
          <a:xfrm>
            <a:off x="4648200" y="2895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49" name="Line 33"/>
          <p:cNvSpPr>
            <a:spLocks noChangeShapeType="1"/>
          </p:cNvSpPr>
          <p:nvPr/>
        </p:nvSpPr>
        <p:spPr bwMode="auto">
          <a:xfrm>
            <a:off x="3886200" y="2971800"/>
            <a:ext cx="1295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50" name="Text Box 34"/>
          <p:cNvSpPr txBox="1">
            <a:spLocks noChangeArrowheads="1"/>
          </p:cNvSpPr>
          <p:nvPr/>
        </p:nvSpPr>
        <p:spPr bwMode="auto">
          <a:xfrm>
            <a:off x="4572000" y="368300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HT</a:t>
            </a:r>
          </a:p>
        </p:txBody>
      </p:sp>
      <p:sp>
        <p:nvSpPr>
          <p:cNvPr id="214051" name="Text Box 35"/>
          <p:cNvSpPr txBox="1">
            <a:spLocks noChangeArrowheads="1"/>
          </p:cNvSpPr>
          <p:nvPr/>
        </p:nvSpPr>
        <p:spPr bwMode="auto">
          <a:xfrm>
            <a:off x="4419600" y="26670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h’</a:t>
            </a:r>
          </a:p>
        </p:txBody>
      </p:sp>
      <p:sp>
        <p:nvSpPr>
          <p:cNvPr id="214052" name="Line 36"/>
          <p:cNvSpPr>
            <a:spLocks noChangeShapeType="1"/>
          </p:cNvSpPr>
          <p:nvPr/>
        </p:nvSpPr>
        <p:spPr bwMode="auto">
          <a:xfrm>
            <a:off x="5791200" y="600075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53" name="Text Box 37"/>
          <p:cNvSpPr txBox="1">
            <a:spLocks noChangeArrowheads="1"/>
          </p:cNvSpPr>
          <p:nvPr/>
        </p:nvSpPr>
        <p:spPr bwMode="auto">
          <a:xfrm>
            <a:off x="7343775" y="5972175"/>
            <a:ext cx="1350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b &amp; b</a:t>
            </a:r>
            <a:r>
              <a:rPr lang="en-US" sz="12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4054" name="Line 38"/>
          <p:cNvSpPr>
            <a:spLocks noChangeShapeType="1"/>
          </p:cNvSpPr>
          <p:nvPr/>
        </p:nvSpPr>
        <p:spPr bwMode="auto">
          <a:xfrm>
            <a:off x="8229600" y="2971800"/>
            <a:ext cx="0" cy="304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055" name="Text Box 39"/>
          <p:cNvSpPr txBox="1">
            <a:spLocks noChangeArrowheads="1"/>
          </p:cNvSpPr>
          <p:nvPr/>
        </p:nvSpPr>
        <p:spPr bwMode="auto">
          <a:xfrm>
            <a:off x="8229600" y="41910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100</a:t>
            </a:r>
          </a:p>
        </p:txBody>
      </p:sp>
      <p:sp>
        <p:nvSpPr>
          <p:cNvPr id="214056" name="Line 40"/>
          <p:cNvSpPr>
            <a:spLocks noChangeShapeType="1"/>
          </p:cNvSpPr>
          <p:nvPr/>
        </p:nvSpPr>
        <p:spPr bwMode="auto">
          <a:xfrm>
            <a:off x="5181600" y="4572000"/>
            <a:ext cx="12192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57" name="Text Box 41"/>
          <p:cNvSpPr txBox="1">
            <a:spLocks noChangeArrowheads="1"/>
          </p:cNvSpPr>
          <p:nvPr/>
        </p:nvSpPr>
        <p:spPr bwMode="auto">
          <a:xfrm>
            <a:off x="4953000" y="44958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14058" name="Text Box 42"/>
          <p:cNvSpPr txBox="1">
            <a:spLocks noChangeArrowheads="1"/>
          </p:cNvSpPr>
          <p:nvPr/>
        </p:nvSpPr>
        <p:spPr bwMode="auto">
          <a:xfrm>
            <a:off x="6172200" y="5943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</a:p>
        </p:txBody>
      </p:sp>
      <p:sp>
        <p:nvSpPr>
          <p:cNvPr id="214059" name="Text Box 43"/>
          <p:cNvSpPr txBox="1">
            <a:spLocks noChangeArrowheads="1"/>
          </p:cNvSpPr>
          <p:nvPr/>
        </p:nvSpPr>
        <p:spPr bwMode="auto">
          <a:xfrm rot="2937542">
            <a:off x="5349875" y="52419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214060" name="Line 44"/>
          <p:cNvSpPr>
            <a:spLocks noChangeShapeType="1"/>
          </p:cNvSpPr>
          <p:nvPr/>
        </p:nvSpPr>
        <p:spPr bwMode="auto">
          <a:xfrm>
            <a:off x="5105400" y="4572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61" name="Arc 45"/>
          <p:cNvSpPr>
            <a:spLocks/>
          </p:cNvSpPr>
          <p:nvPr/>
        </p:nvSpPr>
        <p:spPr bwMode="auto">
          <a:xfrm flipV="1">
            <a:off x="6248400" y="4572000"/>
            <a:ext cx="990600" cy="1435100"/>
          </a:xfrm>
          <a:custGeom>
            <a:avLst/>
            <a:gdLst>
              <a:gd name="T0" fmla="*/ 2147483647 w 21600"/>
              <a:gd name="T1" fmla="*/ 0 h 21419"/>
              <a:gd name="T2" fmla="*/ 2147483647 w 21600"/>
              <a:gd name="T3" fmla="*/ 2147483647 h 21419"/>
              <a:gd name="T4" fmla="*/ 0 w 21600"/>
              <a:gd name="T5" fmla="*/ 2147483647 h 21419"/>
              <a:gd name="T6" fmla="*/ 0 60000 65536"/>
              <a:gd name="T7" fmla="*/ 0 60000 65536"/>
              <a:gd name="T8" fmla="*/ 0 60000 65536"/>
              <a:gd name="T9" fmla="*/ 0 w 21600"/>
              <a:gd name="T10" fmla="*/ 0 h 21419"/>
              <a:gd name="T11" fmla="*/ 21600 w 21600"/>
              <a:gd name="T12" fmla="*/ 21419 h 21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19" fill="none" extrusionOk="0">
                <a:moveTo>
                  <a:pt x="2790" y="0"/>
                </a:moveTo>
                <a:cubicBezTo>
                  <a:pt x="13550" y="1402"/>
                  <a:pt x="21600" y="10568"/>
                  <a:pt x="21600" y="21419"/>
                </a:cubicBezTo>
              </a:path>
              <a:path w="21600" h="21419" stroke="0" extrusionOk="0">
                <a:moveTo>
                  <a:pt x="2790" y="0"/>
                </a:moveTo>
                <a:cubicBezTo>
                  <a:pt x="13550" y="1402"/>
                  <a:pt x="21600" y="10568"/>
                  <a:pt x="21600" y="21419"/>
                </a:cubicBezTo>
                <a:lnTo>
                  <a:pt x="0" y="214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062" name="Line 46"/>
          <p:cNvSpPr>
            <a:spLocks noChangeShapeType="1"/>
          </p:cNvSpPr>
          <p:nvPr/>
        </p:nvSpPr>
        <p:spPr bwMode="auto">
          <a:xfrm flipV="1">
            <a:off x="7239000" y="1524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063" name="Text Box 47"/>
          <p:cNvSpPr txBox="1">
            <a:spLocks noChangeArrowheads="1"/>
          </p:cNvSpPr>
          <p:nvPr/>
        </p:nvSpPr>
        <p:spPr bwMode="auto">
          <a:xfrm>
            <a:off x="7239000" y="1219200"/>
            <a:ext cx="38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4064" name="Line 48"/>
          <p:cNvSpPr>
            <a:spLocks noChangeShapeType="1"/>
          </p:cNvSpPr>
          <p:nvPr/>
        </p:nvSpPr>
        <p:spPr bwMode="auto">
          <a:xfrm flipV="1">
            <a:off x="5181600" y="1524000"/>
            <a:ext cx="2057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65" name="Text Box 49"/>
          <p:cNvSpPr txBox="1">
            <a:spLocks noChangeArrowheads="1"/>
          </p:cNvSpPr>
          <p:nvPr/>
        </p:nvSpPr>
        <p:spPr bwMode="auto">
          <a:xfrm>
            <a:off x="5486400" y="2247900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14066" name="Text Box 50"/>
          <p:cNvSpPr txBox="1">
            <a:spLocks noChangeArrowheads="1"/>
          </p:cNvSpPr>
          <p:nvPr/>
        </p:nvSpPr>
        <p:spPr bwMode="auto">
          <a:xfrm rot="-1632966">
            <a:off x="6400800" y="169068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14067" name="Arc 51"/>
          <p:cNvSpPr>
            <a:spLocks/>
          </p:cNvSpPr>
          <p:nvPr/>
        </p:nvSpPr>
        <p:spPr bwMode="auto">
          <a:xfrm>
            <a:off x="6400800" y="1524000"/>
            <a:ext cx="685800" cy="990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068" name="Line 52"/>
          <p:cNvSpPr>
            <a:spLocks noChangeShapeType="1"/>
          </p:cNvSpPr>
          <p:nvPr/>
        </p:nvSpPr>
        <p:spPr bwMode="auto">
          <a:xfrm>
            <a:off x="7086600" y="24384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069" name="Line 53"/>
          <p:cNvSpPr>
            <a:spLocks noChangeShapeType="1"/>
          </p:cNvSpPr>
          <p:nvPr/>
        </p:nvSpPr>
        <p:spPr bwMode="auto">
          <a:xfrm>
            <a:off x="5181600" y="4572000"/>
            <a:ext cx="1905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70" name="Text Box 54"/>
          <p:cNvSpPr txBox="1">
            <a:spLocks noChangeArrowheads="1"/>
          </p:cNvSpPr>
          <p:nvPr/>
        </p:nvSpPr>
        <p:spPr bwMode="auto">
          <a:xfrm>
            <a:off x="5424488" y="4543425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14071" name="Text Box 55"/>
          <p:cNvSpPr txBox="1">
            <a:spLocks noChangeArrowheads="1"/>
          </p:cNvSpPr>
          <p:nvPr/>
        </p:nvSpPr>
        <p:spPr bwMode="auto">
          <a:xfrm rot="2299320">
            <a:off x="5948363" y="510063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14072" name="Text Box 56"/>
          <p:cNvSpPr txBox="1">
            <a:spLocks noChangeArrowheads="1"/>
          </p:cNvSpPr>
          <p:nvPr/>
        </p:nvSpPr>
        <p:spPr bwMode="auto">
          <a:xfrm>
            <a:off x="6934200" y="59436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4073" name="Arc 57"/>
          <p:cNvSpPr>
            <a:spLocks/>
          </p:cNvSpPr>
          <p:nvPr/>
        </p:nvSpPr>
        <p:spPr bwMode="auto">
          <a:xfrm rot="767119">
            <a:off x="5613400" y="2122488"/>
            <a:ext cx="303213" cy="396875"/>
          </a:xfrm>
          <a:custGeom>
            <a:avLst/>
            <a:gdLst>
              <a:gd name="T0" fmla="*/ 0 w 21534"/>
              <a:gd name="T1" fmla="*/ 0 h 21600"/>
              <a:gd name="T2" fmla="*/ 2147483647 w 21534"/>
              <a:gd name="T3" fmla="*/ 2147483647 h 21600"/>
              <a:gd name="T4" fmla="*/ 0 w 21534"/>
              <a:gd name="T5" fmla="*/ 2147483647 h 21600"/>
              <a:gd name="T6" fmla="*/ 0 60000 65536"/>
              <a:gd name="T7" fmla="*/ 0 60000 65536"/>
              <a:gd name="T8" fmla="*/ 0 60000 65536"/>
              <a:gd name="T9" fmla="*/ 0 w 21534"/>
              <a:gd name="T10" fmla="*/ 0 h 21600"/>
              <a:gd name="T11" fmla="*/ 21534 w 215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4" h="21600" fill="none" extrusionOk="0">
                <a:moveTo>
                  <a:pt x="-1" y="0"/>
                </a:moveTo>
                <a:cubicBezTo>
                  <a:pt x="11277" y="0"/>
                  <a:pt x="20656" y="8675"/>
                  <a:pt x="21534" y="19918"/>
                </a:cubicBezTo>
              </a:path>
              <a:path w="21534" h="21600" stroke="0" extrusionOk="0">
                <a:moveTo>
                  <a:pt x="-1" y="0"/>
                </a:moveTo>
                <a:cubicBezTo>
                  <a:pt x="11277" y="0"/>
                  <a:pt x="20656" y="8675"/>
                  <a:pt x="21534" y="1991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074" name="Line 58"/>
          <p:cNvSpPr>
            <a:spLocks noChangeShapeType="1"/>
          </p:cNvSpPr>
          <p:nvPr/>
        </p:nvSpPr>
        <p:spPr bwMode="auto">
          <a:xfrm flipV="1">
            <a:off x="6400800" y="13716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75" name="Rectangle 59"/>
          <p:cNvSpPr>
            <a:spLocks noChangeArrowheads="1"/>
          </p:cNvSpPr>
          <p:nvPr/>
        </p:nvSpPr>
        <p:spPr bwMode="auto">
          <a:xfrm>
            <a:off x="304800" y="304800"/>
            <a:ext cx="76930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7 :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One end of line AB is 10mm above Hp and other end is 100 mm in-front of Vp.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It’s Fv is 45</a:t>
            </a:r>
            <a:r>
              <a:rPr lang="en-US" sz="1400" baseline="30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400">
                <a:solidFill>
                  <a:schemeClr val="accent2"/>
                </a:solidFill>
                <a:latin typeface="Arial" charset="0"/>
              </a:rPr>
              <a:t> inclined to xy while it’s HT &amp; VT are 45mm and 30 mm below xy respectively.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Draw projections and find TL with it’s inclinations with Hp &amp; VP.</a:t>
            </a:r>
          </a:p>
        </p:txBody>
      </p:sp>
      <p:sp>
        <p:nvSpPr>
          <p:cNvPr id="214076" name="Line 60"/>
          <p:cNvSpPr>
            <a:spLocks noChangeShapeType="1"/>
          </p:cNvSpPr>
          <p:nvPr/>
        </p:nvSpPr>
        <p:spPr bwMode="auto">
          <a:xfrm flipH="1">
            <a:off x="5181600" y="1524000"/>
            <a:ext cx="1219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77" name="Text Box 61"/>
          <p:cNvSpPr txBox="1">
            <a:spLocks noChangeArrowheads="1"/>
          </p:cNvSpPr>
          <p:nvPr/>
        </p:nvSpPr>
        <p:spPr bwMode="auto">
          <a:xfrm>
            <a:off x="304800" y="3810000"/>
            <a:ext cx="473551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SOLUTION STEPS:-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xy line, one projector and </a:t>
            </a:r>
          </a:p>
          <a:p>
            <a:pPr eaLnBrk="1" hangingPunct="1"/>
            <a:r>
              <a:rPr lang="en-US" sz="1400" b="0">
                <a:latin typeface="Arial" charset="0"/>
              </a:rPr>
              <a:t>locate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a’ </a:t>
            </a:r>
            <a:r>
              <a:rPr lang="en-US" sz="1400" b="0">
                <a:latin typeface="Arial" charset="0"/>
              </a:rPr>
              <a:t>10 mm above xy.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locus 100 mm below xy for points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 &amp; b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loci for VT and HT, 30 mm &amp; 45 mm</a:t>
            </a:r>
          </a:p>
          <a:p>
            <a:pPr eaLnBrk="1" hangingPunct="1"/>
            <a:r>
              <a:rPr lang="en-US" sz="1400" b="0">
                <a:latin typeface="Arial" charset="0"/>
              </a:rPr>
              <a:t>below xy respectively.</a:t>
            </a:r>
          </a:p>
          <a:p>
            <a:pPr eaLnBrk="1" hangingPunct="1"/>
            <a:r>
              <a:rPr lang="en-US" sz="1400" b="0">
                <a:latin typeface="Arial" charset="0"/>
              </a:rPr>
              <a:t>Take 45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 angle from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a’ </a:t>
            </a:r>
            <a:r>
              <a:rPr lang="en-US" sz="1400" b="0">
                <a:latin typeface="Arial" charset="0"/>
              </a:rPr>
              <a:t>and extend that line backward </a:t>
            </a:r>
          </a:p>
          <a:p>
            <a:pPr eaLnBrk="1" hangingPunct="1"/>
            <a:r>
              <a:rPr lang="en-US" sz="1400" b="0">
                <a:latin typeface="Arial" charset="0"/>
              </a:rPr>
              <a:t>to locate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h’</a:t>
            </a:r>
            <a:r>
              <a:rPr lang="en-US" sz="1400" b="0">
                <a:latin typeface="Arial" charset="0"/>
              </a:rPr>
              <a:t> and VT, &amp; Locate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</a:t>
            </a:r>
            <a:r>
              <a:rPr lang="en-US" sz="1400" b="0">
                <a:latin typeface="Arial" charset="0"/>
              </a:rPr>
              <a:t> on xy above VT.</a:t>
            </a:r>
          </a:p>
          <a:p>
            <a:pPr eaLnBrk="1" hangingPunct="1"/>
            <a:r>
              <a:rPr lang="en-US" sz="1400" b="0">
                <a:latin typeface="Arial" charset="0"/>
              </a:rPr>
              <a:t>Locate HT below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h’</a:t>
            </a:r>
            <a:r>
              <a:rPr lang="en-US" sz="1400" b="0">
                <a:latin typeface="Arial" charset="0"/>
              </a:rPr>
              <a:t> as shown.</a:t>
            </a:r>
          </a:p>
          <a:p>
            <a:pPr eaLnBrk="1" hangingPunct="1"/>
            <a:r>
              <a:rPr lang="en-US" sz="1400" b="0">
                <a:latin typeface="Arial" charset="0"/>
              </a:rPr>
              <a:t>Then join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 – HT –</a:t>
            </a:r>
            <a:r>
              <a:rPr lang="en-US" sz="1400" b="0">
                <a:latin typeface="Arial" charset="0"/>
              </a:rPr>
              <a:t> and extend to get top view end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projector upward and locate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b’</a:t>
            </a:r>
            <a:r>
              <a:rPr lang="en-US" sz="1400" b="0">
                <a:latin typeface="Arial" charset="0"/>
              </a:rPr>
              <a:t> Make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 b &amp; a’b’</a:t>
            </a:r>
            <a:r>
              <a:rPr lang="en-US" sz="1400" b="0">
                <a:latin typeface="Arial" charset="0"/>
              </a:rPr>
              <a:t> dark.</a:t>
            </a:r>
          </a:p>
          <a:p>
            <a:pPr eaLnBrk="1" hangingPunct="1"/>
            <a:r>
              <a:rPr lang="en-US" sz="1400" b="0">
                <a:latin typeface="Arial" charset="0"/>
              </a:rPr>
              <a:t>Now as usual rotating views find TL and it’s inclinations.</a:t>
            </a: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3590" name="AutoShape 78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91" name="AutoShape 7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92" name="AutoShape 8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93" name="AutoShape 8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94" name="AutoShape 8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95" name="AutoShape 8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21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500"/>
                                        <p:tgtEl>
                                          <p:spTgt spid="2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500"/>
                                        <p:tgtEl>
                                          <p:spTgt spid="2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14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21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9" dur="500"/>
                                        <p:tgtEl>
                                          <p:spTgt spid="21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14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8" dur="500"/>
                                        <p:tgtEl>
                                          <p:spTgt spid="2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1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1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5" dur="500"/>
                                        <p:tgtEl>
                                          <p:spTgt spid="21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21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1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4" dur="500"/>
                                        <p:tgtEl>
                                          <p:spTgt spid="2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21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14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 animBg="1"/>
      <p:bldP spid="214019" grpId="0" animBg="1"/>
      <p:bldP spid="214020" grpId="0" animBg="1"/>
      <p:bldP spid="214021" grpId="0" animBg="1"/>
      <p:bldP spid="214022" grpId="0" animBg="1"/>
      <p:bldP spid="214023" grpId="0" animBg="1"/>
      <p:bldP spid="214024" grpId="0" animBg="1"/>
      <p:bldP spid="214025" grpId="0" autoUpdateAnimBg="0"/>
      <p:bldP spid="214026" grpId="0" autoUpdateAnimBg="0"/>
      <p:bldP spid="214027" grpId="0" autoUpdateAnimBg="0"/>
      <p:bldP spid="214040" grpId="0" autoUpdateAnimBg="0"/>
      <p:bldP spid="214041" grpId="0" autoUpdateAnimBg="0"/>
      <p:bldP spid="214042" grpId="0" autoUpdateAnimBg="0"/>
      <p:bldP spid="214043" grpId="0" autoUpdateAnimBg="0"/>
      <p:bldP spid="214044" grpId="0" animBg="1"/>
      <p:bldP spid="214045" grpId="0" animBg="1"/>
      <p:bldP spid="214046" grpId="0" autoUpdateAnimBg="0"/>
      <p:bldP spid="214047" grpId="0" autoUpdateAnimBg="0"/>
      <p:bldP spid="214048" grpId="0" animBg="1"/>
      <p:bldP spid="214049" grpId="0" animBg="1"/>
      <p:bldP spid="214050" grpId="0" autoUpdateAnimBg="0"/>
      <p:bldP spid="214051" grpId="0" autoUpdateAnimBg="0"/>
      <p:bldP spid="214052" grpId="0" animBg="1"/>
      <p:bldP spid="214053" grpId="0" autoUpdateAnimBg="0"/>
      <p:bldP spid="214054" grpId="0" animBg="1"/>
      <p:bldP spid="214055" grpId="0" autoUpdateAnimBg="0"/>
      <p:bldP spid="214056" grpId="0" animBg="1"/>
      <p:bldP spid="214057" grpId="0" autoUpdateAnimBg="0"/>
      <p:bldP spid="214058" grpId="0" autoUpdateAnimBg="0"/>
      <p:bldP spid="214059" grpId="0" autoUpdateAnimBg="0"/>
      <p:bldP spid="214060" grpId="0" animBg="1"/>
      <p:bldP spid="214061" grpId="0" animBg="1"/>
      <p:bldP spid="214062" grpId="0" animBg="1"/>
      <p:bldP spid="214063" grpId="0" autoUpdateAnimBg="0"/>
      <p:bldP spid="214064" grpId="0" animBg="1"/>
      <p:bldP spid="214065" grpId="0" autoUpdateAnimBg="0"/>
      <p:bldP spid="214066" grpId="0" autoUpdateAnimBg="0"/>
      <p:bldP spid="214067" grpId="0" animBg="1"/>
      <p:bldP spid="214068" grpId="0" animBg="1"/>
      <p:bldP spid="214069" grpId="0" animBg="1"/>
      <p:bldP spid="214070" grpId="0" autoUpdateAnimBg="0"/>
      <p:bldP spid="214071" grpId="0" autoUpdateAnimBg="0"/>
      <p:bldP spid="214072" grpId="0" autoUpdateAnimBg="0"/>
      <p:bldP spid="214073" grpId="0" animBg="1"/>
      <p:bldP spid="214074" grpId="0" animBg="1"/>
      <p:bldP spid="214075" grpId="0" autoUpdateAnimBg="0"/>
      <p:bldP spid="214076" grpId="0" animBg="1"/>
      <p:bldP spid="2140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Line 2"/>
          <p:cNvSpPr>
            <a:spLocks noChangeShapeType="1"/>
          </p:cNvSpPr>
          <p:nvPr/>
        </p:nvSpPr>
        <p:spPr bwMode="auto">
          <a:xfrm>
            <a:off x="3565525" y="3581400"/>
            <a:ext cx="5045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3397250" y="3241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8534400" y="32416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16069" name="Line 5"/>
          <p:cNvSpPr>
            <a:spLocks noChangeShapeType="1"/>
          </p:cNvSpPr>
          <p:nvPr/>
        </p:nvSpPr>
        <p:spPr bwMode="auto">
          <a:xfrm>
            <a:off x="4556125" y="1981200"/>
            <a:ext cx="0" cy="3886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0" name="Line 6"/>
          <p:cNvSpPr>
            <a:spLocks noChangeShapeType="1"/>
          </p:cNvSpPr>
          <p:nvPr/>
        </p:nvSpPr>
        <p:spPr bwMode="auto">
          <a:xfrm>
            <a:off x="7527925" y="1371600"/>
            <a:ext cx="0" cy="4495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1" name="Oval 7"/>
          <p:cNvSpPr>
            <a:spLocks noChangeArrowheads="1"/>
          </p:cNvSpPr>
          <p:nvPr/>
        </p:nvSpPr>
        <p:spPr bwMode="auto">
          <a:xfrm>
            <a:off x="4556125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2" name="Oval 8"/>
          <p:cNvSpPr>
            <a:spLocks noChangeArrowheads="1"/>
          </p:cNvSpPr>
          <p:nvPr/>
        </p:nvSpPr>
        <p:spPr bwMode="auto">
          <a:xfrm>
            <a:off x="4479925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3" name="Oval 9"/>
          <p:cNvSpPr>
            <a:spLocks noChangeArrowheads="1"/>
          </p:cNvSpPr>
          <p:nvPr/>
        </p:nvSpPr>
        <p:spPr bwMode="auto">
          <a:xfrm>
            <a:off x="7527925" y="152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4" name="Oval 10"/>
          <p:cNvSpPr>
            <a:spLocks noChangeArrowheads="1"/>
          </p:cNvSpPr>
          <p:nvPr/>
        </p:nvSpPr>
        <p:spPr bwMode="auto">
          <a:xfrm>
            <a:off x="7527925" y="3505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 flipH="1">
            <a:off x="4556125" y="1524000"/>
            <a:ext cx="2971800" cy="2057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 flipH="1">
            <a:off x="4556125" y="3581400"/>
            <a:ext cx="2971800" cy="1524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3260725" y="3276600"/>
            <a:ext cx="4800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78" name="Oval 14"/>
          <p:cNvSpPr>
            <a:spLocks noChangeArrowheads="1"/>
          </p:cNvSpPr>
          <p:nvPr/>
        </p:nvSpPr>
        <p:spPr bwMode="auto">
          <a:xfrm>
            <a:off x="4937125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>
            <a:off x="4994275" y="2971800"/>
            <a:ext cx="0" cy="2362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0" name="Line 16"/>
          <p:cNvSpPr>
            <a:spLocks noChangeShapeType="1"/>
          </p:cNvSpPr>
          <p:nvPr/>
        </p:nvSpPr>
        <p:spPr bwMode="auto">
          <a:xfrm>
            <a:off x="6918325" y="1676400"/>
            <a:ext cx="0" cy="3352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1" name="Line 17"/>
          <p:cNvSpPr>
            <a:spLocks noChangeShapeType="1"/>
          </p:cNvSpPr>
          <p:nvPr/>
        </p:nvSpPr>
        <p:spPr bwMode="auto">
          <a:xfrm>
            <a:off x="6537325" y="1947863"/>
            <a:ext cx="1981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2" name="Line 18"/>
          <p:cNvSpPr>
            <a:spLocks noChangeShapeType="1"/>
          </p:cNvSpPr>
          <p:nvPr/>
        </p:nvSpPr>
        <p:spPr bwMode="auto">
          <a:xfrm>
            <a:off x="6537325" y="3886200"/>
            <a:ext cx="1828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3" name="Line 19"/>
          <p:cNvSpPr>
            <a:spLocks noChangeShapeType="1"/>
          </p:cNvSpPr>
          <p:nvPr/>
        </p:nvSpPr>
        <p:spPr bwMode="auto">
          <a:xfrm flipH="1">
            <a:off x="5013325" y="1981200"/>
            <a:ext cx="19050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4" name="Line 20"/>
          <p:cNvSpPr>
            <a:spLocks noChangeShapeType="1"/>
          </p:cNvSpPr>
          <p:nvPr/>
        </p:nvSpPr>
        <p:spPr bwMode="auto">
          <a:xfrm flipH="1">
            <a:off x="5013325" y="3886200"/>
            <a:ext cx="1905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85" name="Text Box 21"/>
          <p:cNvSpPr txBox="1">
            <a:spLocks noChangeArrowheads="1"/>
          </p:cNvSpPr>
          <p:nvPr/>
        </p:nvSpPr>
        <p:spPr bwMode="auto">
          <a:xfrm>
            <a:off x="4175125" y="48768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HT</a:t>
            </a:r>
          </a:p>
        </p:txBody>
      </p:sp>
      <p:sp>
        <p:nvSpPr>
          <p:cNvPr id="216086" name="Text Box 22"/>
          <p:cNvSpPr txBox="1">
            <a:spLocks noChangeArrowheads="1"/>
          </p:cNvSpPr>
          <p:nvPr/>
        </p:nvSpPr>
        <p:spPr bwMode="auto">
          <a:xfrm>
            <a:off x="7489825" y="12700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VT</a:t>
            </a:r>
          </a:p>
        </p:txBody>
      </p:sp>
      <p:sp>
        <p:nvSpPr>
          <p:cNvPr id="216087" name="Text Box 23"/>
          <p:cNvSpPr txBox="1">
            <a:spLocks noChangeArrowheads="1"/>
          </p:cNvSpPr>
          <p:nvPr/>
        </p:nvSpPr>
        <p:spPr bwMode="auto">
          <a:xfrm>
            <a:off x="4251325" y="35814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h’</a:t>
            </a:r>
          </a:p>
        </p:txBody>
      </p:sp>
      <p:sp>
        <p:nvSpPr>
          <p:cNvPr id="216088" name="Text Box 24"/>
          <p:cNvSpPr txBox="1">
            <a:spLocks noChangeArrowheads="1"/>
          </p:cNvSpPr>
          <p:nvPr/>
        </p:nvSpPr>
        <p:spPr bwMode="auto">
          <a:xfrm>
            <a:off x="4708525" y="29718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16089" name="Text Box 25"/>
          <p:cNvSpPr txBox="1">
            <a:spLocks noChangeArrowheads="1"/>
          </p:cNvSpPr>
          <p:nvPr/>
        </p:nvSpPr>
        <p:spPr bwMode="auto">
          <a:xfrm>
            <a:off x="7604125" y="3276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</a:t>
            </a:r>
          </a:p>
        </p:txBody>
      </p:sp>
      <p:sp>
        <p:nvSpPr>
          <p:cNvPr id="216090" name="Text Box 26"/>
          <p:cNvSpPr txBox="1">
            <a:spLocks noChangeArrowheads="1"/>
          </p:cNvSpPr>
          <p:nvPr/>
        </p:nvSpPr>
        <p:spPr bwMode="auto">
          <a:xfrm>
            <a:off x="6689725" y="16764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</a:p>
        </p:txBody>
      </p:sp>
      <p:sp>
        <p:nvSpPr>
          <p:cNvPr id="216091" name="Text Box 27"/>
          <p:cNvSpPr txBox="1">
            <a:spLocks noChangeArrowheads="1"/>
          </p:cNvSpPr>
          <p:nvPr/>
        </p:nvSpPr>
        <p:spPr bwMode="auto">
          <a:xfrm>
            <a:off x="4708525" y="46482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16092" name="Text Box 28"/>
          <p:cNvSpPr txBox="1">
            <a:spLocks noChangeArrowheads="1"/>
          </p:cNvSpPr>
          <p:nvPr/>
        </p:nvSpPr>
        <p:spPr bwMode="auto">
          <a:xfrm>
            <a:off x="6689725" y="3657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556125" y="5486400"/>
            <a:ext cx="2971800" cy="304800"/>
            <a:chOff x="1152" y="3456"/>
            <a:chExt cx="1872" cy="192"/>
          </a:xfrm>
        </p:grpSpPr>
        <p:sp>
          <p:nvSpPr>
            <p:cNvPr id="194629" name="Line 30"/>
            <p:cNvSpPr>
              <a:spLocks noChangeShapeType="1"/>
            </p:cNvSpPr>
            <p:nvPr/>
          </p:nvSpPr>
          <p:spPr bwMode="auto">
            <a:xfrm>
              <a:off x="2304" y="35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0" name="Line 31"/>
            <p:cNvSpPr>
              <a:spLocks noChangeShapeType="1"/>
            </p:cNvSpPr>
            <p:nvPr/>
          </p:nvSpPr>
          <p:spPr bwMode="auto">
            <a:xfrm flipH="1">
              <a:off x="1152" y="355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31" name="Text Box 32"/>
            <p:cNvSpPr txBox="1">
              <a:spLocks noChangeArrowheads="1"/>
            </p:cNvSpPr>
            <p:nvPr/>
          </p:nvSpPr>
          <p:spPr bwMode="auto">
            <a:xfrm>
              <a:off x="2016" y="345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80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013325" y="3276600"/>
            <a:ext cx="1905000" cy="304800"/>
            <a:chOff x="1440" y="2064"/>
            <a:chExt cx="1200" cy="192"/>
          </a:xfrm>
        </p:grpSpPr>
        <p:sp>
          <p:nvSpPr>
            <p:cNvPr id="194626" name="Line 34"/>
            <p:cNvSpPr>
              <a:spLocks noChangeShapeType="1"/>
            </p:cNvSpPr>
            <p:nvPr/>
          </p:nvSpPr>
          <p:spPr bwMode="auto">
            <a:xfrm>
              <a:off x="2064" y="216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7" name="Line 35"/>
            <p:cNvSpPr>
              <a:spLocks noChangeShapeType="1"/>
            </p:cNvSpPr>
            <p:nvPr/>
          </p:nvSpPr>
          <p:spPr bwMode="auto">
            <a:xfrm flipH="1">
              <a:off x="1440" y="216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28" name="Text Box 36"/>
            <p:cNvSpPr txBox="1">
              <a:spLocks noChangeArrowheads="1"/>
            </p:cNvSpPr>
            <p:nvPr/>
          </p:nvSpPr>
          <p:spPr bwMode="auto">
            <a:xfrm>
              <a:off x="1920" y="2064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50</a:t>
              </a:r>
            </a:p>
          </p:txBody>
        </p:sp>
      </p:grpSp>
      <p:sp>
        <p:nvSpPr>
          <p:cNvPr id="216101" name="Line 37"/>
          <p:cNvSpPr>
            <a:spLocks noChangeShapeType="1"/>
          </p:cNvSpPr>
          <p:nvPr/>
        </p:nvSpPr>
        <p:spPr bwMode="auto">
          <a:xfrm>
            <a:off x="5013325" y="4876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2" name="Arc 38"/>
          <p:cNvSpPr>
            <a:spLocks/>
          </p:cNvSpPr>
          <p:nvPr/>
        </p:nvSpPr>
        <p:spPr bwMode="auto">
          <a:xfrm>
            <a:off x="6232525" y="3898900"/>
            <a:ext cx="1066800" cy="981075"/>
          </a:xfrm>
          <a:custGeom>
            <a:avLst/>
            <a:gdLst>
              <a:gd name="T0" fmla="*/ 2147483647 w 21592"/>
              <a:gd name="T1" fmla="*/ 0 h 16371"/>
              <a:gd name="T2" fmla="*/ 2147483647 w 21592"/>
              <a:gd name="T3" fmla="*/ 2147483647 h 16371"/>
              <a:gd name="T4" fmla="*/ 0 w 21592"/>
              <a:gd name="T5" fmla="*/ 2147483647 h 16371"/>
              <a:gd name="T6" fmla="*/ 0 60000 65536"/>
              <a:gd name="T7" fmla="*/ 0 60000 65536"/>
              <a:gd name="T8" fmla="*/ 0 60000 65536"/>
              <a:gd name="T9" fmla="*/ 0 w 21592"/>
              <a:gd name="T10" fmla="*/ 0 h 16371"/>
              <a:gd name="T11" fmla="*/ 21592 w 21592"/>
              <a:gd name="T12" fmla="*/ 16371 h 163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2" h="16371" fill="none" extrusionOk="0">
                <a:moveTo>
                  <a:pt x="14090" y="0"/>
                </a:moveTo>
                <a:cubicBezTo>
                  <a:pt x="18706" y="3973"/>
                  <a:pt x="21430" y="9709"/>
                  <a:pt x="21592" y="15797"/>
                </a:cubicBezTo>
              </a:path>
              <a:path w="21592" h="16371" stroke="0" extrusionOk="0">
                <a:moveTo>
                  <a:pt x="14090" y="0"/>
                </a:moveTo>
                <a:cubicBezTo>
                  <a:pt x="18706" y="3973"/>
                  <a:pt x="21430" y="9709"/>
                  <a:pt x="21592" y="15797"/>
                </a:cubicBezTo>
                <a:lnTo>
                  <a:pt x="0" y="1637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3" name="Line 39"/>
          <p:cNvSpPr>
            <a:spLocks noChangeShapeType="1"/>
          </p:cNvSpPr>
          <p:nvPr/>
        </p:nvSpPr>
        <p:spPr bwMode="auto">
          <a:xfrm flipV="1">
            <a:off x="7299325" y="1905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4" name="Text Box 40"/>
          <p:cNvSpPr txBox="1">
            <a:spLocks noChangeArrowheads="1"/>
          </p:cNvSpPr>
          <p:nvPr/>
        </p:nvSpPr>
        <p:spPr bwMode="auto">
          <a:xfrm>
            <a:off x="7223125" y="1676400"/>
            <a:ext cx="388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6105" name="Oval 41"/>
          <p:cNvSpPr>
            <a:spLocks noChangeArrowheads="1"/>
          </p:cNvSpPr>
          <p:nvPr/>
        </p:nvSpPr>
        <p:spPr bwMode="auto">
          <a:xfrm>
            <a:off x="6842125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6" name="Oval 42"/>
          <p:cNvSpPr>
            <a:spLocks noChangeArrowheads="1"/>
          </p:cNvSpPr>
          <p:nvPr/>
        </p:nvSpPr>
        <p:spPr bwMode="auto">
          <a:xfrm>
            <a:off x="6842125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7" name="Oval 43"/>
          <p:cNvSpPr>
            <a:spLocks noChangeArrowheads="1"/>
          </p:cNvSpPr>
          <p:nvPr/>
        </p:nvSpPr>
        <p:spPr bwMode="auto">
          <a:xfrm>
            <a:off x="7299325" y="190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08" name="Line 44"/>
          <p:cNvSpPr>
            <a:spLocks noChangeShapeType="1"/>
          </p:cNvSpPr>
          <p:nvPr/>
        </p:nvSpPr>
        <p:spPr bwMode="auto">
          <a:xfrm flipH="1">
            <a:off x="4937125" y="1981200"/>
            <a:ext cx="2438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09" name="Line 45"/>
          <p:cNvSpPr>
            <a:spLocks noChangeShapeType="1"/>
          </p:cNvSpPr>
          <p:nvPr/>
        </p:nvSpPr>
        <p:spPr bwMode="auto">
          <a:xfrm flipH="1">
            <a:off x="5003800" y="3886200"/>
            <a:ext cx="2676525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0" name="Oval 46"/>
          <p:cNvSpPr>
            <a:spLocks noChangeArrowheads="1"/>
          </p:cNvSpPr>
          <p:nvPr/>
        </p:nvSpPr>
        <p:spPr bwMode="auto">
          <a:xfrm>
            <a:off x="7604125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111" name="Text Box 47"/>
          <p:cNvSpPr txBox="1">
            <a:spLocks noChangeArrowheads="1"/>
          </p:cNvSpPr>
          <p:nvPr/>
        </p:nvSpPr>
        <p:spPr bwMode="auto">
          <a:xfrm>
            <a:off x="5303838" y="3014663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16112" name="Text Box 48"/>
          <p:cNvSpPr txBox="1">
            <a:spLocks noChangeArrowheads="1"/>
          </p:cNvSpPr>
          <p:nvPr/>
        </p:nvSpPr>
        <p:spPr bwMode="auto">
          <a:xfrm>
            <a:off x="5432425" y="460851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16113" name="Text Box 49"/>
          <p:cNvSpPr txBox="1">
            <a:spLocks noChangeArrowheads="1"/>
          </p:cNvSpPr>
          <p:nvPr/>
        </p:nvSpPr>
        <p:spPr bwMode="auto">
          <a:xfrm rot="-1377286">
            <a:off x="6232525" y="2438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16114" name="Text Box 50"/>
          <p:cNvSpPr txBox="1">
            <a:spLocks noChangeArrowheads="1"/>
          </p:cNvSpPr>
          <p:nvPr/>
        </p:nvSpPr>
        <p:spPr bwMode="auto">
          <a:xfrm rot="-1377286">
            <a:off x="6332538" y="420528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16115" name="Text Box 51"/>
          <p:cNvSpPr txBox="1">
            <a:spLocks noChangeArrowheads="1"/>
          </p:cNvSpPr>
          <p:nvPr/>
        </p:nvSpPr>
        <p:spPr bwMode="auto">
          <a:xfrm rot="-2002898">
            <a:off x="5622925" y="2286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FV</a:t>
            </a:r>
          </a:p>
        </p:txBody>
      </p:sp>
      <p:sp>
        <p:nvSpPr>
          <p:cNvPr id="216116" name="Text Box 52"/>
          <p:cNvSpPr txBox="1">
            <a:spLocks noChangeArrowheads="1"/>
          </p:cNvSpPr>
          <p:nvPr/>
        </p:nvSpPr>
        <p:spPr bwMode="auto">
          <a:xfrm rot="-2002898">
            <a:off x="5637213" y="4038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216117" name="Text Box 53"/>
          <p:cNvSpPr txBox="1">
            <a:spLocks noChangeArrowheads="1"/>
          </p:cNvSpPr>
          <p:nvPr/>
        </p:nvSpPr>
        <p:spPr bwMode="auto">
          <a:xfrm>
            <a:off x="7832725" y="3733800"/>
            <a:ext cx="37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 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6118" name="Line 54"/>
          <p:cNvSpPr>
            <a:spLocks noChangeShapeType="1"/>
          </p:cNvSpPr>
          <p:nvPr/>
        </p:nvSpPr>
        <p:spPr bwMode="auto">
          <a:xfrm flipH="1">
            <a:off x="3641725" y="5029200"/>
            <a:ext cx="53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19" name="Line 55"/>
          <p:cNvSpPr>
            <a:spLocks noChangeShapeType="1"/>
          </p:cNvSpPr>
          <p:nvPr/>
        </p:nvSpPr>
        <p:spPr bwMode="auto">
          <a:xfrm>
            <a:off x="7527925" y="1536700"/>
            <a:ext cx="838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20" name="Line 56"/>
          <p:cNvSpPr>
            <a:spLocks noChangeShapeType="1"/>
          </p:cNvSpPr>
          <p:nvPr/>
        </p:nvSpPr>
        <p:spPr bwMode="auto">
          <a:xfrm>
            <a:off x="4022725" y="32766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121" name="Line 57"/>
          <p:cNvSpPr>
            <a:spLocks noChangeShapeType="1"/>
          </p:cNvSpPr>
          <p:nvPr/>
        </p:nvSpPr>
        <p:spPr bwMode="auto">
          <a:xfrm>
            <a:off x="4022725" y="3581400"/>
            <a:ext cx="0" cy="1447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122" name="Line 58"/>
          <p:cNvSpPr>
            <a:spLocks noChangeShapeType="1"/>
          </p:cNvSpPr>
          <p:nvPr/>
        </p:nvSpPr>
        <p:spPr bwMode="auto">
          <a:xfrm>
            <a:off x="8137525" y="1524000"/>
            <a:ext cx="0" cy="2057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123" name="Text Box 59"/>
          <p:cNvSpPr txBox="1">
            <a:spLocks noChangeArrowheads="1"/>
          </p:cNvSpPr>
          <p:nvPr/>
        </p:nvSpPr>
        <p:spPr bwMode="auto">
          <a:xfrm>
            <a:off x="4022725" y="32766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10</a:t>
            </a:r>
          </a:p>
        </p:txBody>
      </p:sp>
      <p:sp>
        <p:nvSpPr>
          <p:cNvPr id="216124" name="Text Box 60"/>
          <p:cNvSpPr txBox="1">
            <a:spLocks noChangeArrowheads="1"/>
          </p:cNvSpPr>
          <p:nvPr/>
        </p:nvSpPr>
        <p:spPr bwMode="auto">
          <a:xfrm>
            <a:off x="3946525" y="41910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35</a:t>
            </a:r>
          </a:p>
        </p:txBody>
      </p:sp>
      <p:sp>
        <p:nvSpPr>
          <p:cNvPr id="216125" name="Text Box 61"/>
          <p:cNvSpPr txBox="1">
            <a:spLocks noChangeArrowheads="1"/>
          </p:cNvSpPr>
          <p:nvPr/>
        </p:nvSpPr>
        <p:spPr bwMode="auto">
          <a:xfrm>
            <a:off x="8083550" y="23352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55</a:t>
            </a:r>
          </a:p>
        </p:txBody>
      </p:sp>
      <p:sp>
        <p:nvSpPr>
          <p:cNvPr id="216126" name="Text Box 62"/>
          <p:cNvSpPr txBox="1">
            <a:spLocks noChangeArrowheads="1"/>
          </p:cNvSpPr>
          <p:nvPr/>
        </p:nvSpPr>
        <p:spPr bwMode="auto">
          <a:xfrm>
            <a:off x="3413125" y="302260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Locus of  a’ </a:t>
            </a:r>
          </a:p>
        </p:txBody>
      </p:sp>
      <p:sp>
        <p:nvSpPr>
          <p:cNvPr id="216127" name="Text Box 63"/>
          <p:cNvSpPr txBox="1">
            <a:spLocks noChangeArrowheads="1"/>
          </p:cNvSpPr>
          <p:nvPr/>
        </p:nvSpPr>
        <p:spPr bwMode="auto">
          <a:xfrm>
            <a:off x="136525" y="163513"/>
            <a:ext cx="53419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8 :-</a:t>
            </a:r>
            <a:r>
              <a:rPr lang="en-US" sz="1400" b="0">
                <a:latin typeface="Times New Roman" pitchFamily="18" charset="0"/>
              </a:rPr>
              <a:t> </a:t>
            </a:r>
            <a:r>
              <a:rPr lang="en-US" sz="1400" b="0">
                <a:latin typeface="Arial" charset="0"/>
              </a:rPr>
              <a:t>Projectors drawn from HT and VT of a line AB </a:t>
            </a:r>
          </a:p>
          <a:p>
            <a:pPr eaLnBrk="1" hangingPunct="1"/>
            <a:r>
              <a:rPr lang="en-US" sz="1400" b="0">
                <a:latin typeface="Arial" charset="0"/>
              </a:rPr>
              <a:t>are 80 mm apart and those drawn from it’s ends are 50 mm apart.</a:t>
            </a:r>
          </a:p>
          <a:p>
            <a:pPr eaLnBrk="1" hangingPunct="1"/>
            <a:r>
              <a:rPr lang="en-US" sz="1400" b="0">
                <a:latin typeface="Arial" charset="0"/>
              </a:rPr>
              <a:t>End A is 10 mm above Hp, VT is 35 mm below Hp</a:t>
            </a:r>
          </a:p>
          <a:p>
            <a:pPr eaLnBrk="1" hangingPunct="1"/>
            <a:r>
              <a:rPr lang="en-US" sz="1400" b="0">
                <a:latin typeface="Arial" charset="0"/>
              </a:rPr>
              <a:t>while it’s HT is 45 mm in front of Vp. Draw projections, </a:t>
            </a:r>
          </a:p>
          <a:p>
            <a:pPr eaLnBrk="1" hangingPunct="1"/>
            <a:r>
              <a:rPr lang="en-US" sz="1400" b="0">
                <a:latin typeface="Arial" charset="0"/>
              </a:rPr>
              <a:t>locate traces and find TL of  line &amp; inclinations with Hp and Vp.</a:t>
            </a:r>
          </a:p>
        </p:txBody>
      </p:sp>
      <p:sp>
        <p:nvSpPr>
          <p:cNvPr id="216128" name="Text Box 64"/>
          <p:cNvSpPr txBox="1">
            <a:spLocks noChangeArrowheads="1"/>
          </p:cNvSpPr>
          <p:nvPr/>
        </p:nvSpPr>
        <p:spPr bwMode="auto">
          <a:xfrm>
            <a:off x="152400" y="2362200"/>
            <a:ext cx="3446463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0066"/>
                </a:solidFill>
                <a:latin typeface="Arial" charset="0"/>
              </a:rPr>
              <a:t>SOLUTION STEPS:-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1.Draw xy line and two projectors, 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80 mm apart and locate HT &amp; VT , 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35 mm below xy and 55 mm above xy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 respectively on these projectors.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2.Locate h’ and v on xy as usual.</a:t>
            </a:r>
          </a:p>
          <a:p>
            <a:pPr eaLnBrk="1" hangingPunct="1"/>
            <a:endParaRPr lang="en-US" sz="1400" b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3.Now just like previous two problems,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Extending certain lines complete Fv &amp; Tv </a:t>
            </a:r>
          </a:p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Arial" charset="0"/>
              </a:rPr>
              <a:t>And as usual find TL and it’s inclinations.</a:t>
            </a: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4620" name="AutoShape 88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1" name="AutoShape 8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2" name="AutoShape 9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3" name="AutoShape 9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4" name="AutoShape 9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5" name="AutoShape 9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1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16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1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9" dur="5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16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1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6" dur="500"/>
                                        <p:tgtEl>
                                          <p:spTgt spid="21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16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5" dur="500"/>
                                        <p:tgtEl>
                                          <p:spTgt spid="2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6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16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216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0" dur="500"/>
                                        <p:tgtEl>
                                          <p:spTgt spid="21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1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16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7" dur="500"/>
                                        <p:tgtEl>
                                          <p:spTgt spid="21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16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16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1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1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1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1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1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animBg="1"/>
      <p:bldP spid="216067" grpId="0" autoUpdateAnimBg="0"/>
      <p:bldP spid="216068" grpId="0" autoUpdateAnimBg="0"/>
      <p:bldP spid="216069" grpId="0" animBg="1"/>
      <p:bldP spid="216070" grpId="0" animBg="1"/>
      <p:bldP spid="216071" grpId="0" animBg="1"/>
      <p:bldP spid="216072" grpId="0" animBg="1"/>
      <p:bldP spid="216073" grpId="0" animBg="1"/>
      <p:bldP spid="216074" grpId="0" animBg="1"/>
      <p:bldP spid="216075" grpId="0" animBg="1"/>
      <p:bldP spid="216076" grpId="0" animBg="1"/>
      <p:bldP spid="216077" grpId="0" animBg="1"/>
      <p:bldP spid="216078" grpId="0" animBg="1"/>
      <p:bldP spid="216079" grpId="0" animBg="1"/>
      <p:bldP spid="216080" grpId="0" animBg="1"/>
      <p:bldP spid="216081" grpId="0" animBg="1"/>
      <p:bldP spid="216082" grpId="0" animBg="1"/>
      <p:bldP spid="216083" grpId="0" animBg="1"/>
      <p:bldP spid="216084" grpId="0" animBg="1"/>
      <p:bldP spid="216085" grpId="0" autoUpdateAnimBg="0"/>
      <p:bldP spid="216086" grpId="0" autoUpdateAnimBg="0"/>
      <p:bldP spid="216087" grpId="0" autoUpdateAnimBg="0"/>
      <p:bldP spid="216088" grpId="0" autoUpdateAnimBg="0"/>
      <p:bldP spid="216089" grpId="0" autoUpdateAnimBg="0"/>
      <p:bldP spid="216090" grpId="0" autoUpdateAnimBg="0"/>
      <p:bldP spid="216091" grpId="0" autoUpdateAnimBg="0"/>
      <p:bldP spid="216092" grpId="0" autoUpdateAnimBg="0"/>
      <p:bldP spid="216101" grpId="0" animBg="1"/>
      <p:bldP spid="216102" grpId="0" animBg="1"/>
      <p:bldP spid="216103" grpId="0" animBg="1"/>
      <p:bldP spid="216104" grpId="0" autoUpdateAnimBg="0"/>
      <p:bldP spid="216105" grpId="0" animBg="1"/>
      <p:bldP spid="216106" grpId="0" animBg="1"/>
      <p:bldP spid="216107" grpId="0" animBg="1"/>
      <p:bldP spid="216108" grpId="0" animBg="1"/>
      <p:bldP spid="216109" grpId="0" animBg="1"/>
      <p:bldP spid="216110" grpId="0" animBg="1"/>
      <p:bldP spid="216111" grpId="0" autoUpdateAnimBg="0"/>
      <p:bldP spid="216112" grpId="0" autoUpdateAnimBg="0"/>
      <p:bldP spid="216113" grpId="0" autoUpdateAnimBg="0"/>
      <p:bldP spid="216114" grpId="0" autoUpdateAnimBg="0"/>
      <p:bldP spid="216115" grpId="0" autoUpdateAnimBg="0"/>
      <p:bldP spid="216116" grpId="0" autoUpdateAnimBg="0"/>
      <p:bldP spid="216117" grpId="0" autoUpdateAnimBg="0"/>
      <p:bldP spid="216118" grpId="0" animBg="1"/>
      <p:bldP spid="216119" grpId="0" animBg="1"/>
      <p:bldP spid="216120" grpId="0" animBg="1"/>
      <p:bldP spid="216121" grpId="0" animBg="1"/>
      <p:bldP spid="216122" grpId="0" animBg="1"/>
      <p:bldP spid="216123" grpId="0" autoUpdateAnimBg="0"/>
      <p:bldP spid="216124" grpId="0" autoUpdateAnimBg="0"/>
      <p:bldP spid="216125" grpId="0" autoUpdateAnimBg="0"/>
      <p:bldP spid="216126" grpId="0" autoUpdateAnimBg="0"/>
      <p:bldP spid="216127" grpId="0" autoUpdateAnimBg="0"/>
      <p:bldP spid="2161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AutoShape 2"/>
          <p:cNvSpPr>
            <a:spLocks noChangeArrowheads="1"/>
          </p:cNvSpPr>
          <p:nvPr/>
        </p:nvSpPr>
        <p:spPr bwMode="auto">
          <a:xfrm>
            <a:off x="4524375" y="4724400"/>
            <a:ext cx="4495800" cy="838200"/>
          </a:xfrm>
          <a:prstGeom prst="wedgeRoundRectCallout">
            <a:avLst>
              <a:gd name="adj1" fmla="val 41773"/>
              <a:gd name="adj2" fmla="val 12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400" b="0">
              <a:latin typeface="Times New Roman" pitchFamily="18" charset="0"/>
            </a:endParaRPr>
          </a:p>
        </p:txBody>
      </p:sp>
      <p:sp>
        <p:nvSpPr>
          <p:cNvPr id="218115" name="Arc 3"/>
          <p:cNvSpPr>
            <a:spLocks/>
          </p:cNvSpPr>
          <p:nvPr/>
        </p:nvSpPr>
        <p:spPr bwMode="auto">
          <a:xfrm>
            <a:off x="904875" y="1905000"/>
            <a:ext cx="3346450" cy="2451100"/>
          </a:xfrm>
          <a:custGeom>
            <a:avLst/>
            <a:gdLst>
              <a:gd name="T0" fmla="*/ 2147483647 w 21555"/>
              <a:gd name="T1" fmla="*/ 0 h 15791"/>
              <a:gd name="T2" fmla="*/ 2147483647 w 21555"/>
              <a:gd name="T3" fmla="*/ 2147483647 h 15791"/>
              <a:gd name="T4" fmla="*/ 0 w 21555"/>
              <a:gd name="T5" fmla="*/ 2147483647 h 15791"/>
              <a:gd name="T6" fmla="*/ 0 60000 65536"/>
              <a:gd name="T7" fmla="*/ 0 60000 65536"/>
              <a:gd name="T8" fmla="*/ 0 60000 65536"/>
              <a:gd name="T9" fmla="*/ 0 w 21555"/>
              <a:gd name="T10" fmla="*/ 0 h 15791"/>
              <a:gd name="T11" fmla="*/ 21555 w 21555"/>
              <a:gd name="T12" fmla="*/ 15791 h 15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5" h="15791" fill="none" extrusionOk="0">
                <a:moveTo>
                  <a:pt x="14737" y="0"/>
                </a:moveTo>
                <a:cubicBezTo>
                  <a:pt x="18760" y="3754"/>
                  <a:pt x="21198" y="8902"/>
                  <a:pt x="21554" y="14393"/>
                </a:cubicBezTo>
              </a:path>
              <a:path w="21555" h="15791" stroke="0" extrusionOk="0">
                <a:moveTo>
                  <a:pt x="14737" y="0"/>
                </a:moveTo>
                <a:cubicBezTo>
                  <a:pt x="18760" y="3754"/>
                  <a:pt x="21198" y="8902"/>
                  <a:pt x="21554" y="14393"/>
                </a:cubicBezTo>
                <a:lnTo>
                  <a:pt x="0" y="1579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4257675" y="4129088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>
            <a:off x="676275" y="3429000"/>
            <a:ext cx="3581400" cy="3048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4241800" y="6411913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" y="1611313"/>
            <a:ext cx="5705475" cy="5132387"/>
            <a:chOff x="48" y="1015"/>
            <a:chExt cx="3594" cy="3233"/>
          </a:xfrm>
        </p:grpSpPr>
        <p:sp>
          <p:nvSpPr>
            <p:cNvPr id="195625" name="Line 8"/>
            <p:cNvSpPr>
              <a:spLocks noChangeShapeType="1"/>
            </p:cNvSpPr>
            <p:nvPr/>
          </p:nvSpPr>
          <p:spPr bwMode="auto">
            <a:xfrm>
              <a:off x="1722" y="409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8" y="1015"/>
              <a:ext cx="3354" cy="3233"/>
              <a:chOff x="48" y="1015"/>
              <a:chExt cx="3354" cy="3233"/>
            </a:xfrm>
          </p:grpSpPr>
          <p:sp>
            <p:nvSpPr>
              <p:cNvPr id="195627" name="Line 10"/>
              <p:cNvSpPr>
                <a:spLocks noChangeShapeType="1"/>
              </p:cNvSpPr>
              <p:nvPr/>
            </p:nvSpPr>
            <p:spPr bwMode="auto">
              <a:xfrm>
                <a:off x="282" y="2592"/>
                <a:ext cx="28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8" name="Line 11"/>
              <p:cNvSpPr>
                <a:spLocks noChangeShapeType="1"/>
              </p:cNvSpPr>
              <p:nvPr/>
            </p:nvSpPr>
            <p:spPr bwMode="auto">
              <a:xfrm>
                <a:off x="1242" y="1776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9" name="Line 12"/>
              <p:cNvSpPr>
                <a:spLocks noChangeShapeType="1"/>
              </p:cNvSpPr>
              <p:nvPr/>
            </p:nvSpPr>
            <p:spPr bwMode="auto">
              <a:xfrm>
                <a:off x="1242" y="3168"/>
                <a:ext cx="768" cy="912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0" name="Line 13"/>
              <p:cNvSpPr>
                <a:spLocks noChangeShapeType="1"/>
              </p:cNvSpPr>
              <p:nvPr/>
            </p:nvSpPr>
            <p:spPr bwMode="auto">
              <a:xfrm flipV="1">
                <a:off x="2010" y="1152"/>
                <a:ext cx="0" cy="29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31" name="Line 14"/>
              <p:cNvSpPr>
                <a:spLocks noChangeShapeType="1"/>
              </p:cNvSpPr>
              <p:nvPr/>
            </p:nvSpPr>
            <p:spPr bwMode="auto">
              <a:xfrm>
                <a:off x="1242" y="1872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5"/>
              <p:cNvGrpSpPr>
                <a:grpSpLocks/>
              </p:cNvGrpSpPr>
              <p:nvPr/>
            </p:nvGrpSpPr>
            <p:grpSpPr bwMode="auto">
              <a:xfrm>
                <a:off x="48" y="1015"/>
                <a:ext cx="3354" cy="3233"/>
                <a:chOff x="48" y="1015"/>
                <a:chExt cx="3354" cy="3233"/>
              </a:xfrm>
            </p:grpSpPr>
            <p:sp>
              <p:nvSpPr>
                <p:cNvPr id="195633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242" y="1238"/>
                  <a:ext cx="768" cy="634"/>
                </a:xfrm>
                <a:prstGeom prst="line">
                  <a:avLst/>
                </a:pr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098" y="1680"/>
                  <a:ext cx="20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a’</a:t>
                  </a:r>
                </a:p>
              </p:txBody>
            </p:sp>
            <p:sp>
              <p:nvSpPr>
                <p:cNvPr id="195635" name="Text Box 18"/>
                <p:cNvSpPr txBox="1">
                  <a:spLocks noChangeArrowheads="1"/>
                </p:cNvSpPr>
                <p:nvPr/>
              </p:nvSpPr>
              <p:spPr bwMode="auto">
                <a:xfrm rot="-2669413">
                  <a:off x="1400" y="1334"/>
                  <a:ext cx="4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latin typeface="Times New Roman" pitchFamily="18" charset="0"/>
                    </a:rPr>
                    <a:t>FV</a:t>
                  </a:r>
                </a:p>
              </p:txBody>
            </p:sp>
            <p:sp>
              <p:nvSpPr>
                <p:cNvPr id="195636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26" y="1872"/>
                  <a:ext cx="816" cy="72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82" y="2640"/>
                  <a:ext cx="3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VT’</a:t>
                  </a:r>
                </a:p>
              </p:txBody>
            </p:sp>
            <p:sp>
              <p:nvSpPr>
                <p:cNvPr id="19563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30" y="1968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v</a:t>
                  </a:r>
                </a:p>
              </p:txBody>
            </p:sp>
            <p:sp>
              <p:nvSpPr>
                <p:cNvPr id="195639" name="Line 22"/>
                <p:cNvSpPr>
                  <a:spLocks noChangeShapeType="1"/>
                </p:cNvSpPr>
                <p:nvPr/>
              </p:nvSpPr>
              <p:spPr bwMode="auto">
                <a:xfrm>
                  <a:off x="426" y="2160"/>
                  <a:ext cx="816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40" name="Text Box 23"/>
                <p:cNvSpPr txBox="1">
                  <a:spLocks noChangeArrowheads="1"/>
                </p:cNvSpPr>
                <p:nvPr/>
              </p:nvSpPr>
              <p:spPr bwMode="auto">
                <a:xfrm rot="2937542">
                  <a:off x="1348" y="3590"/>
                  <a:ext cx="4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>
                      <a:latin typeface="Times New Roman" pitchFamily="18" charset="0"/>
                    </a:rPr>
                    <a:t>TV</a:t>
                  </a:r>
                </a:p>
              </p:txBody>
            </p:sp>
            <p:sp>
              <p:nvSpPr>
                <p:cNvPr id="195641" name="Line 24"/>
                <p:cNvSpPr>
                  <a:spLocks noChangeShapeType="1"/>
                </p:cNvSpPr>
                <p:nvPr/>
              </p:nvSpPr>
              <p:spPr bwMode="auto">
                <a:xfrm>
                  <a:off x="1194" y="3168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42" name="Line 25"/>
                <p:cNvSpPr>
                  <a:spLocks noChangeShapeType="1"/>
                </p:cNvSpPr>
                <p:nvPr/>
              </p:nvSpPr>
              <p:spPr bwMode="auto">
                <a:xfrm>
                  <a:off x="234" y="2160"/>
                  <a:ext cx="288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43" name="Line 26"/>
                <p:cNvSpPr>
                  <a:spLocks noChangeShapeType="1"/>
                </p:cNvSpPr>
                <p:nvPr/>
              </p:nvSpPr>
              <p:spPr bwMode="auto">
                <a:xfrm>
                  <a:off x="1674" y="1227"/>
                  <a:ext cx="17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64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" y="2019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X</a:t>
                  </a:r>
                </a:p>
              </p:txBody>
            </p:sp>
            <p:sp>
              <p:nvSpPr>
                <p:cNvPr id="19564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72" y="2064"/>
                  <a:ext cx="197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Y</a:t>
                  </a:r>
                </a:p>
              </p:txBody>
            </p:sp>
            <p:sp>
              <p:nvSpPr>
                <p:cNvPr id="19564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856" y="1015"/>
                  <a:ext cx="209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b’</a:t>
                  </a:r>
                </a:p>
              </p:txBody>
            </p:sp>
            <p:sp>
              <p:nvSpPr>
                <p:cNvPr id="19564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136" y="3175"/>
                  <a:ext cx="16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a</a:t>
                  </a:r>
                </a:p>
              </p:txBody>
            </p:sp>
            <p:sp>
              <p:nvSpPr>
                <p:cNvPr id="19564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72" y="4056"/>
                  <a:ext cx="17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400" b="0">
                      <a:latin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95649" name="Line 32"/>
                <p:cNvSpPr>
                  <a:spLocks noChangeShapeType="1"/>
                </p:cNvSpPr>
                <p:nvPr/>
              </p:nvSpPr>
              <p:spPr bwMode="auto">
                <a:xfrm>
                  <a:off x="426" y="2112"/>
                  <a:ext cx="0" cy="48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130300" y="3541713"/>
            <a:ext cx="742950" cy="766762"/>
            <a:chOff x="712" y="2231"/>
            <a:chExt cx="468" cy="483"/>
          </a:xfrm>
        </p:grpSpPr>
        <p:sp>
          <p:nvSpPr>
            <p:cNvPr id="195623" name="Text Box 34"/>
            <p:cNvSpPr txBox="1">
              <a:spLocks noChangeArrowheads="1"/>
            </p:cNvSpPr>
            <p:nvPr/>
          </p:nvSpPr>
          <p:spPr bwMode="auto">
            <a:xfrm>
              <a:off x="906" y="2352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195624" name="Arc 35"/>
            <p:cNvSpPr>
              <a:spLocks/>
            </p:cNvSpPr>
            <p:nvPr/>
          </p:nvSpPr>
          <p:spPr bwMode="auto">
            <a:xfrm rot="2137023">
              <a:off x="712" y="2231"/>
              <a:ext cx="468" cy="483"/>
            </a:xfrm>
            <a:custGeom>
              <a:avLst/>
              <a:gdLst>
                <a:gd name="T0" fmla="*/ 0 w 19140"/>
                <a:gd name="T1" fmla="*/ 0 h 19757"/>
                <a:gd name="T2" fmla="*/ 0 w 19140"/>
                <a:gd name="T3" fmla="*/ 0 h 19757"/>
                <a:gd name="T4" fmla="*/ 0 w 19140"/>
                <a:gd name="T5" fmla="*/ 0 h 19757"/>
                <a:gd name="T6" fmla="*/ 0 60000 65536"/>
                <a:gd name="T7" fmla="*/ 0 60000 65536"/>
                <a:gd name="T8" fmla="*/ 0 60000 65536"/>
                <a:gd name="T9" fmla="*/ 0 w 19140"/>
                <a:gd name="T10" fmla="*/ 0 h 19757"/>
                <a:gd name="T11" fmla="*/ 19140 w 19140"/>
                <a:gd name="T12" fmla="*/ 19757 h 197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40" h="19757" fill="none" extrusionOk="0">
                  <a:moveTo>
                    <a:pt x="8730" y="-1"/>
                  </a:moveTo>
                  <a:cubicBezTo>
                    <a:pt x="13203" y="1976"/>
                    <a:pt x="16873" y="5412"/>
                    <a:pt x="19140" y="9746"/>
                  </a:cubicBezTo>
                </a:path>
                <a:path w="19140" h="19757" stroke="0" extrusionOk="0">
                  <a:moveTo>
                    <a:pt x="8730" y="-1"/>
                  </a:moveTo>
                  <a:cubicBezTo>
                    <a:pt x="13203" y="1976"/>
                    <a:pt x="16873" y="5412"/>
                    <a:pt x="19140" y="9746"/>
                  </a:cubicBezTo>
                  <a:lnTo>
                    <a:pt x="0" y="1975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828675" y="3344863"/>
            <a:ext cx="358775" cy="377825"/>
            <a:chOff x="522" y="2107"/>
            <a:chExt cx="226" cy="238"/>
          </a:xfrm>
        </p:grpSpPr>
        <p:sp>
          <p:nvSpPr>
            <p:cNvPr id="195621" name="Text Box 37"/>
            <p:cNvSpPr txBox="1">
              <a:spLocks noChangeArrowheads="1"/>
            </p:cNvSpPr>
            <p:nvPr/>
          </p:nvSpPr>
          <p:spPr bwMode="auto">
            <a:xfrm>
              <a:off x="522" y="2107"/>
              <a:ext cx="2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>
                  <a:latin typeface="Times New Roman" pitchFamily="18" charset="0"/>
                  <a:sym typeface="Symbol" pitchFamily="18" charset="2"/>
                </a:rPr>
                <a:t></a:t>
              </a:r>
            </a:p>
          </p:txBody>
        </p:sp>
        <p:sp>
          <p:nvSpPr>
            <p:cNvPr id="195622" name="Arc 38"/>
            <p:cNvSpPr>
              <a:spLocks/>
            </p:cNvSpPr>
            <p:nvPr/>
          </p:nvSpPr>
          <p:spPr bwMode="auto">
            <a:xfrm>
              <a:off x="525" y="2159"/>
              <a:ext cx="192" cy="186"/>
            </a:xfrm>
            <a:custGeom>
              <a:avLst/>
              <a:gdLst>
                <a:gd name="T0" fmla="*/ 0 w 21600"/>
                <a:gd name="T1" fmla="*/ 0 h 20882"/>
                <a:gd name="T2" fmla="*/ 0 w 21600"/>
                <a:gd name="T3" fmla="*/ 0 h 20882"/>
                <a:gd name="T4" fmla="*/ 0 w 21600"/>
                <a:gd name="T5" fmla="*/ 0 h 208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882"/>
                <a:gd name="T11" fmla="*/ 21600 w 21600"/>
                <a:gd name="T12" fmla="*/ 20882 h 208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882" fill="none" extrusionOk="0">
                  <a:moveTo>
                    <a:pt x="21438" y="0"/>
                  </a:moveTo>
                  <a:cubicBezTo>
                    <a:pt x="21546" y="873"/>
                    <a:pt x="21600" y="1753"/>
                    <a:pt x="21600" y="2634"/>
                  </a:cubicBezTo>
                  <a:cubicBezTo>
                    <a:pt x="21600" y="10035"/>
                    <a:pt x="17810" y="16921"/>
                    <a:pt x="11557" y="20882"/>
                  </a:cubicBezTo>
                </a:path>
                <a:path w="21600" h="20882" stroke="0" extrusionOk="0">
                  <a:moveTo>
                    <a:pt x="21438" y="0"/>
                  </a:moveTo>
                  <a:cubicBezTo>
                    <a:pt x="21546" y="873"/>
                    <a:pt x="21600" y="1753"/>
                    <a:pt x="21600" y="2634"/>
                  </a:cubicBezTo>
                  <a:cubicBezTo>
                    <a:pt x="21600" y="10035"/>
                    <a:pt x="17810" y="16921"/>
                    <a:pt x="11557" y="20882"/>
                  </a:cubicBezTo>
                  <a:lnTo>
                    <a:pt x="0" y="263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219200" y="1252538"/>
            <a:ext cx="3960813" cy="3581400"/>
            <a:chOff x="768" y="789"/>
            <a:chExt cx="2495" cy="2256"/>
          </a:xfrm>
        </p:grpSpPr>
        <p:sp>
          <p:nvSpPr>
            <p:cNvPr id="195617" name="Text Box 40"/>
            <p:cNvSpPr txBox="1">
              <a:spLocks noChangeArrowheads="1"/>
            </p:cNvSpPr>
            <p:nvPr/>
          </p:nvSpPr>
          <p:spPr bwMode="auto">
            <a:xfrm>
              <a:off x="3018" y="1056"/>
              <a:ext cx="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>
                  <a:latin typeface="Times New Roman" pitchFamily="18" charset="0"/>
                </a:rPr>
                <a:t>’</a:t>
              </a:r>
              <a:endParaRPr lang="en-US" sz="1400" b="0" baseline="-25000">
                <a:latin typeface="Times New Roman" pitchFamily="18" charset="0"/>
              </a:endParaRPr>
            </a:p>
          </p:txBody>
        </p:sp>
        <p:grpSp>
          <p:nvGrpSpPr>
            <p:cNvPr id="8" name="Group 41"/>
            <p:cNvGrpSpPr>
              <a:grpSpLocks/>
            </p:cNvGrpSpPr>
            <p:nvPr/>
          </p:nvGrpSpPr>
          <p:grpSpPr bwMode="auto">
            <a:xfrm>
              <a:off x="768" y="789"/>
              <a:ext cx="1980" cy="2256"/>
              <a:chOff x="792" y="789"/>
              <a:chExt cx="1980" cy="2256"/>
            </a:xfrm>
          </p:grpSpPr>
          <p:sp>
            <p:nvSpPr>
              <p:cNvPr id="195619" name="Line 42"/>
              <p:cNvSpPr>
                <a:spLocks noChangeShapeType="1"/>
              </p:cNvSpPr>
              <p:nvPr/>
            </p:nvSpPr>
            <p:spPr bwMode="auto">
              <a:xfrm rot="-4040739">
                <a:off x="624" y="957"/>
                <a:ext cx="2256" cy="192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0" name="Text Box 43"/>
              <p:cNvSpPr txBox="1">
                <a:spLocks noChangeArrowheads="1"/>
              </p:cNvSpPr>
              <p:nvPr/>
            </p:nvSpPr>
            <p:spPr bwMode="auto">
              <a:xfrm rot="-1460769">
                <a:off x="2486" y="1454"/>
                <a:ext cx="28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Times New Roman" pitchFamily="18" charset="0"/>
                  </a:rPr>
                  <a:t>TL</a:t>
                </a:r>
              </a:p>
            </p:txBody>
          </p:sp>
        </p:grpSp>
      </p:grpSp>
      <p:sp>
        <p:nvSpPr>
          <p:cNvPr id="218156" name="Text Box 44"/>
          <p:cNvSpPr txBox="1">
            <a:spLocks noChangeArrowheads="1"/>
          </p:cNvSpPr>
          <p:nvPr/>
        </p:nvSpPr>
        <p:spPr bwMode="auto">
          <a:xfrm rot="2461868">
            <a:off x="3343275" y="5556250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TL</a:t>
            </a:r>
          </a:p>
        </p:txBody>
      </p:sp>
      <p:sp>
        <p:nvSpPr>
          <p:cNvPr id="195596" name="Oval 46"/>
          <p:cNvSpPr>
            <a:spLocks noChangeArrowheads="1"/>
          </p:cNvSpPr>
          <p:nvPr/>
        </p:nvSpPr>
        <p:spPr bwMode="auto">
          <a:xfrm>
            <a:off x="5181600" y="2147888"/>
            <a:ext cx="3773488" cy="242411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7" name="Text Box 47"/>
          <p:cNvSpPr txBox="1">
            <a:spLocks noChangeArrowheads="1"/>
          </p:cNvSpPr>
          <p:nvPr/>
        </p:nvSpPr>
        <p:spPr bwMode="auto">
          <a:xfrm>
            <a:off x="5340350" y="2465388"/>
            <a:ext cx="35337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Then from point  v &amp; HT </a:t>
            </a:r>
          </a:p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angles                can be drawn.</a:t>
            </a:r>
          </a:p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&amp;</a:t>
            </a:r>
          </a:p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From point VT’ &amp; h’ </a:t>
            </a:r>
          </a:p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angles                 can be drawn</a:t>
            </a:r>
            <a:r>
              <a:rPr lang="en-US" sz="1200">
                <a:solidFill>
                  <a:schemeClr val="accent2"/>
                </a:solidFill>
                <a:latin typeface="Arial" charset="0"/>
              </a:rPr>
              <a:t>. </a:t>
            </a:r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6213475" y="3581400"/>
            <a:ext cx="946150" cy="396875"/>
            <a:chOff x="1230" y="1872"/>
            <a:chExt cx="590" cy="250"/>
          </a:xfrm>
        </p:grpSpPr>
        <p:sp>
          <p:nvSpPr>
            <p:cNvPr id="195614" name="Text Box 49"/>
            <p:cNvSpPr txBox="1">
              <a:spLocks noChangeArrowheads="1"/>
            </p:cNvSpPr>
            <p:nvPr/>
          </p:nvSpPr>
          <p:spPr bwMode="auto">
            <a:xfrm>
              <a:off x="1623" y="1872"/>
              <a:ext cx="1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195615" name="Text Box 50"/>
            <p:cNvSpPr txBox="1">
              <a:spLocks noChangeArrowheads="1"/>
            </p:cNvSpPr>
            <p:nvPr/>
          </p:nvSpPr>
          <p:spPr bwMode="auto">
            <a:xfrm>
              <a:off x="1230" y="1872"/>
              <a:ext cx="20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5616" name="Text Box 51"/>
            <p:cNvSpPr txBox="1">
              <a:spLocks noChangeArrowheads="1"/>
            </p:cNvSpPr>
            <p:nvPr/>
          </p:nvSpPr>
          <p:spPr bwMode="auto">
            <a:xfrm>
              <a:off x="1413" y="1895"/>
              <a:ext cx="2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solidFill>
                    <a:srgbClr val="FF0066"/>
                  </a:solidFill>
                  <a:latin typeface="Times New Roman" pitchFamily="18" charset="0"/>
                </a:rPr>
                <a:t>&amp;</a:t>
              </a:r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6218238" y="2752725"/>
            <a:ext cx="960437" cy="376238"/>
            <a:chOff x="573" y="2499"/>
            <a:chExt cx="599" cy="237"/>
          </a:xfrm>
        </p:grpSpPr>
        <p:sp>
          <p:nvSpPr>
            <p:cNvPr id="195611" name="Text Box 53"/>
            <p:cNvSpPr txBox="1">
              <a:spLocks noChangeArrowheads="1"/>
            </p:cNvSpPr>
            <p:nvPr/>
          </p:nvSpPr>
          <p:spPr bwMode="auto">
            <a:xfrm>
              <a:off x="960" y="2518"/>
              <a:ext cx="2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009999"/>
                  </a:solidFill>
                  <a:latin typeface="Arial" charset="0"/>
                  <a:sym typeface="Symbol" pitchFamily="18" charset="2"/>
                </a:rPr>
                <a:t></a:t>
              </a:r>
            </a:p>
          </p:txBody>
        </p:sp>
        <p:sp>
          <p:nvSpPr>
            <p:cNvPr id="195612" name="Text Box 54"/>
            <p:cNvSpPr txBox="1">
              <a:spLocks noChangeArrowheads="1"/>
            </p:cNvSpPr>
            <p:nvPr/>
          </p:nvSpPr>
          <p:spPr bwMode="auto">
            <a:xfrm>
              <a:off x="573" y="2499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9999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  <p:sp>
          <p:nvSpPr>
            <p:cNvPr id="195613" name="Text Box 55"/>
            <p:cNvSpPr txBox="1">
              <a:spLocks noChangeArrowheads="1"/>
            </p:cNvSpPr>
            <p:nvPr/>
          </p:nvSpPr>
          <p:spPr bwMode="auto">
            <a:xfrm>
              <a:off x="768" y="2544"/>
              <a:ext cx="2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009999"/>
                  </a:solidFill>
                  <a:latin typeface="Times New Roman" pitchFamily="18" charset="0"/>
                </a:rPr>
                <a:t>&amp;</a:t>
              </a:r>
            </a:p>
          </p:txBody>
        </p:sp>
      </p:grpSp>
      <p:sp>
        <p:nvSpPr>
          <p:cNvPr id="195600" name="AutoShape 57"/>
          <p:cNvSpPr>
            <a:spLocks noChangeArrowheads="1"/>
          </p:cNvSpPr>
          <p:nvPr/>
        </p:nvSpPr>
        <p:spPr bwMode="auto">
          <a:xfrm>
            <a:off x="228600" y="228600"/>
            <a:ext cx="8763000" cy="1143000"/>
          </a:xfrm>
          <a:prstGeom prst="wedgeRoundRectCallout">
            <a:avLst>
              <a:gd name="adj1" fmla="val 30472"/>
              <a:gd name="adj2" fmla="val 86389"/>
              <a:gd name="adj3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400" b="0">
              <a:latin typeface="Times New Roman" pitchFamily="18" charset="0"/>
            </a:endParaRPr>
          </a:p>
        </p:txBody>
      </p:sp>
      <p:sp>
        <p:nvSpPr>
          <p:cNvPr id="195601" name="Text Box 58"/>
          <p:cNvSpPr txBox="1">
            <a:spLocks noChangeArrowheads="1"/>
          </p:cNvSpPr>
          <p:nvPr/>
        </p:nvSpPr>
        <p:spPr bwMode="auto">
          <a:xfrm>
            <a:off x="531813" y="381000"/>
            <a:ext cx="83073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i="1">
                <a:solidFill>
                  <a:srgbClr val="FF3300"/>
                </a:solidFill>
              </a:rPr>
              <a:t>Instead of considering a &amp; a’ as projections of first point,</a:t>
            </a:r>
          </a:p>
          <a:p>
            <a:pPr algn="ctr" eaLnBrk="1" hangingPunct="1"/>
            <a:r>
              <a:rPr lang="en-US" i="1">
                <a:solidFill>
                  <a:srgbClr val="FF3300"/>
                </a:solidFill>
              </a:rPr>
              <a:t>if  v &amp; VT’ are considered as first point , then true inclinations of line with </a:t>
            </a:r>
          </a:p>
          <a:p>
            <a:pPr algn="ctr" eaLnBrk="1" hangingPunct="1"/>
            <a:r>
              <a:rPr lang="en-US" i="1">
                <a:solidFill>
                  <a:srgbClr val="FF3300"/>
                </a:solidFill>
              </a:rPr>
              <a:t>Hp &amp; Vp i.e. angles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b="0">
                <a:solidFill>
                  <a:schemeClr val="accent2"/>
                </a:solidFill>
                <a:latin typeface="Times New Roman" pitchFamily="18" charset="0"/>
              </a:rPr>
              <a:t>  &amp; </a:t>
            </a:r>
            <a:r>
              <a:rPr lang="en-US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</a:t>
            </a:r>
            <a:r>
              <a:rPr lang="en-US" i="1">
                <a:solidFill>
                  <a:srgbClr val="FF3300"/>
                </a:solidFill>
              </a:rPr>
              <a:t> can be constructed with points VT’ &amp; V respectively.              </a:t>
            </a:r>
          </a:p>
        </p:txBody>
      </p:sp>
      <p:sp>
        <p:nvSpPr>
          <p:cNvPr id="218175" name="Text Box 63"/>
          <p:cNvSpPr txBox="1">
            <a:spLocks noChangeArrowheads="1"/>
          </p:cNvSpPr>
          <p:nvPr/>
        </p:nvSpPr>
        <p:spPr bwMode="auto">
          <a:xfrm>
            <a:off x="4471988" y="4806950"/>
            <a:ext cx="462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solidFill>
                  <a:srgbClr val="FF3300"/>
                </a:solidFill>
              </a:rPr>
              <a:t>THIS  CONCEPT IS USED TO SOLVE</a:t>
            </a:r>
          </a:p>
          <a:p>
            <a:pPr algn="ctr" eaLnBrk="1" hangingPunct="1"/>
            <a:r>
              <a:rPr lang="en-US" sz="2000">
                <a:solidFill>
                  <a:srgbClr val="FF3300"/>
                </a:solidFill>
              </a:rPr>
              <a:t> NEXT </a:t>
            </a:r>
            <a:r>
              <a:rPr lang="en-US" sz="2000" i="1">
                <a:solidFill>
                  <a:schemeClr val="accent2"/>
                </a:solidFill>
              </a:rPr>
              <a:t>THREE</a:t>
            </a:r>
            <a:r>
              <a:rPr lang="en-US" sz="2000">
                <a:solidFill>
                  <a:srgbClr val="FF3300"/>
                </a:solidFill>
              </a:rPr>
              <a:t>  PROBLEMS.</a:t>
            </a:r>
          </a:p>
        </p:txBody>
      </p:sp>
      <p:sp>
        <p:nvSpPr>
          <p:cNvPr id="195603" name="Text Box 64"/>
          <p:cNvSpPr txBox="1">
            <a:spLocks noChangeArrowheads="1"/>
          </p:cNvSpPr>
          <p:nvPr/>
        </p:nvSpPr>
        <p:spPr bwMode="auto">
          <a:xfrm>
            <a:off x="1279525" y="5903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  </a:t>
            </a:r>
          </a:p>
        </p:txBody>
      </p: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5605" name="AutoShape 81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6" name="AutoShape 8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7" name="AutoShape 8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8" name="AutoShape 8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09" name="AutoShape 8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10" name="AutoShape 8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218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  <p:bldP spid="218115" grpId="0" animBg="1"/>
      <p:bldP spid="218116" grpId="0" animBg="1"/>
      <p:bldP spid="218117" grpId="0" animBg="1"/>
      <p:bldP spid="218118" grpId="0" autoUpdateAnimBg="0"/>
      <p:bldP spid="218156" grpId="0" autoUpdateAnimBg="0"/>
      <p:bldP spid="21817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136525" y="239713"/>
            <a:ext cx="5318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9 :-</a:t>
            </a:r>
            <a:r>
              <a:rPr lang="en-US" sz="1400" b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Line AB 100 mm long is 30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and 45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inclined to Hp &amp; Vp respectively.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End A is 10 mm above Hp and  it’s VT is 20 mm below Hp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.Draw projections of the line and it’s HT.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08325" y="2449513"/>
            <a:ext cx="5799138" cy="381000"/>
            <a:chOff x="614" y="1735"/>
            <a:chExt cx="3653" cy="240"/>
          </a:xfrm>
        </p:grpSpPr>
        <p:sp>
          <p:nvSpPr>
            <p:cNvPr id="196684" name="Line 4"/>
            <p:cNvSpPr>
              <a:spLocks noChangeShapeType="1"/>
            </p:cNvSpPr>
            <p:nvPr/>
          </p:nvSpPr>
          <p:spPr bwMode="auto">
            <a:xfrm>
              <a:off x="816" y="1872"/>
              <a:ext cx="326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85" name="Text Box 5"/>
            <p:cNvSpPr txBox="1">
              <a:spLocks noChangeArrowheads="1"/>
            </p:cNvSpPr>
            <p:nvPr/>
          </p:nvSpPr>
          <p:spPr bwMode="auto">
            <a:xfrm>
              <a:off x="614" y="1735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6686" name="Text Box 6"/>
            <p:cNvSpPr txBox="1">
              <a:spLocks noChangeArrowheads="1"/>
            </p:cNvSpPr>
            <p:nvPr/>
          </p:nvSpPr>
          <p:spPr bwMode="auto">
            <a:xfrm>
              <a:off x="4070" y="1783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220167" name="Line 7"/>
          <p:cNvSpPr>
            <a:spLocks noChangeShapeType="1"/>
          </p:cNvSpPr>
          <p:nvPr/>
        </p:nvSpPr>
        <p:spPr bwMode="auto">
          <a:xfrm>
            <a:off x="3990975" y="16764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68" name="Oval 8"/>
          <p:cNvSpPr>
            <a:spLocks noChangeArrowheads="1"/>
          </p:cNvSpPr>
          <p:nvPr/>
        </p:nvSpPr>
        <p:spPr bwMode="auto">
          <a:xfrm>
            <a:off x="39624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69" name="Oval 9"/>
          <p:cNvSpPr>
            <a:spLocks noChangeArrowheads="1"/>
          </p:cNvSpPr>
          <p:nvPr/>
        </p:nvSpPr>
        <p:spPr bwMode="auto">
          <a:xfrm>
            <a:off x="39624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0" name="Text Box 10"/>
          <p:cNvSpPr txBox="1">
            <a:spLocks noChangeArrowheads="1"/>
          </p:cNvSpPr>
          <p:nvPr/>
        </p:nvSpPr>
        <p:spPr bwMode="auto">
          <a:xfrm>
            <a:off x="3505200" y="3276600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VT</a:t>
            </a:r>
            <a:r>
              <a:rPr lang="en-US" sz="1400" b="0">
                <a:latin typeface="Times New Roman" pitchFamily="18" charset="0"/>
              </a:rPr>
              <a:t>’</a:t>
            </a:r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3636963" y="23876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2971800" y="3324225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2971800" y="22098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3124200" y="2209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175" name="Line 15"/>
          <p:cNvSpPr>
            <a:spLocks noChangeShapeType="1"/>
          </p:cNvSpPr>
          <p:nvPr/>
        </p:nvSpPr>
        <p:spPr bwMode="auto">
          <a:xfrm>
            <a:off x="3124200" y="2667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176" name="Text Box 16"/>
          <p:cNvSpPr txBox="1">
            <a:spLocks noChangeArrowheads="1"/>
          </p:cNvSpPr>
          <p:nvPr/>
        </p:nvSpPr>
        <p:spPr bwMode="auto">
          <a:xfrm>
            <a:off x="2819400" y="22860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330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220177" name="Text Box 17"/>
          <p:cNvSpPr txBox="1">
            <a:spLocks noChangeArrowheads="1"/>
          </p:cNvSpPr>
          <p:nvPr/>
        </p:nvSpPr>
        <p:spPr bwMode="auto">
          <a:xfrm>
            <a:off x="2819400" y="28194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33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20178" name="Text Box 18"/>
          <p:cNvSpPr txBox="1">
            <a:spLocks noChangeArrowheads="1"/>
          </p:cNvSpPr>
          <p:nvPr/>
        </p:nvSpPr>
        <p:spPr bwMode="auto">
          <a:xfrm>
            <a:off x="2595563" y="192881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Times New Roman" pitchFamily="18" charset="0"/>
              </a:rPr>
              <a:t>Locus of a  &amp; a</a:t>
            </a:r>
            <a:r>
              <a:rPr lang="en-US" sz="1400" b="0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1400" b="0">
                <a:solidFill>
                  <a:schemeClr val="accent2"/>
                </a:solidFill>
                <a:latin typeface="Times New Roman" pitchFamily="18" charset="0"/>
              </a:rPr>
              <a:t>’</a:t>
            </a:r>
          </a:p>
        </p:txBody>
      </p:sp>
      <p:sp>
        <p:nvSpPr>
          <p:cNvPr id="220179" name="Line 19"/>
          <p:cNvSpPr>
            <a:spLocks noChangeShapeType="1"/>
          </p:cNvSpPr>
          <p:nvPr/>
        </p:nvSpPr>
        <p:spPr bwMode="auto">
          <a:xfrm flipV="1">
            <a:off x="3962400" y="838200"/>
            <a:ext cx="5029200" cy="2514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0" name="Text Box 20"/>
          <p:cNvSpPr txBox="1">
            <a:spLocks noChangeArrowheads="1"/>
          </p:cNvSpPr>
          <p:nvPr/>
        </p:nvSpPr>
        <p:spPr bwMode="auto">
          <a:xfrm>
            <a:off x="4533900" y="2971800"/>
            <a:ext cx="67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 (30</a:t>
            </a:r>
            <a:r>
              <a:rPr lang="en-US" sz="1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sp>
        <p:nvSpPr>
          <p:cNvPr id="220181" name="Text Box 21"/>
          <p:cNvSpPr txBox="1">
            <a:spLocks noChangeArrowheads="1"/>
          </p:cNvSpPr>
          <p:nvPr/>
        </p:nvSpPr>
        <p:spPr bwMode="auto">
          <a:xfrm>
            <a:off x="4038600" y="2624138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(45</a:t>
            </a:r>
            <a:r>
              <a:rPr lang="en-US" sz="1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en-US" sz="1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19800" y="1905000"/>
            <a:ext cx="379413" cy="381000"/>
            <a:chOff x="2448" y="1392"/>
            <a:chExt cx="239" cy="240"/>
          </a:xfrm>
        </p:grpSpPr>
        <p:sp>
          <p:nvSpPr>
            <p:cNvPr id="196682" name="Oval 23"/>
            <p:cNvSpPr>
              <a:spLocks noChangeArrowheads="1"/>
            </p:cNvSpPr>
            <p:nvPr/>
          </p:nvSpPr>
          <p:spPr bwMode="auto">
            <a:xfrm>
              <a:off x="2544" y="15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83" name="Rectangle 24"/>
            <p:cNvSpPr>
              <a:spLocks noChangeArrowheads="1"/>
            </p:cNvSpPr>
            <p:nvPr/>
          </p:nvSpPr>
          <p:spPr bwMode="auto">
            <a:xfrm>
              <a:off x="2448" y="1392"/>
              <a:ext cx="2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>
                  <a:latin typeface="Times New Roman" pitchFamily="18" charset="0"/>
                </a:rPr>
                <a:t>’</a:t>
              </a:r>
            </a:p>
          </p:txBody>
        </p:sp>
      </p:grpSp>
      <p:sp>
        <p:nvSpPr>
          <p:cNvPr id="220185" name="Line 25"/>
          <p:cNvSpPr>
            <a:spLocks noChangeShapeType="1"/>
          </p:cNvSpPr>
          <p:nvPr/>
        </p:nvSpPr>
        <p:spPr bwMode="auto">
          <a:xfrm flipV="1">
            <a:off x="6248400" y="914400"/>
            <a:ext cx="2590800" cy="1295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6" name="Text Box 26"/>
          <p:cNvSpPr txBox="1">
            <a:spLocks noChangeArrowheads="1"/>
          </p:cNvSpPr>
          <p:nvPr/>
        </p:nvSpPr>
        <p:spPr bwMode="auto">
          <a:xfrm rot="-1583430">
            <a:off x="7377113" y="1404938"/>
            <a:ext cx="77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100 mm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610600" y="533400"/>
            <a:ext cx="388938" cy="381000"/>
            <a:chOff x="4080" y="528"/>
            <a:chExt cx="245" cy="240"/>
          </a:xfrm>
        </p:grpSpPr>
        <p:sp>
          <p:nvSpPr>
            <p:cNvPr id="196680" name="Rectangle 28"/>
            <p:cNvSpPr>
              <a:spLocks noChangeArrowheads="1"/>
            </p:cNvSpPr>
            <p:nvPr/>
          </p:nvSpPr>
          <p:spPr bwMode="auto">
            <a:xfrm>
              <a:off x="4080" y="528"/>
              <a:ext cx="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>
                  <a:latin typeface="Times New Roman" pitchFamily="18" charset="0"/>
                </a:rPr>
                <a:t>’</a:t>
              </a:r>
            </a:p>
          </p:txBody>
        </p:sp>
        <p:sp>
          <p:nvSpPr>
            <p:cNvPr id="196681" name="Oval 29"/>
            <p:cNvSpPr>
              <a:spLocks noChangeArrowheads="1"/>
            </p:cNvSpPr>
            <p:nvPr/>
          </p:nvSpPr>
          <p:spPr bwMode="auto">
            <a:xfrm>
              <a:off x="4224" y="7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90" name="Line 30"/>
          <p:cNvSpPr>
            <a:spLocks noChangeShapeType="1"/>
          </p:cNvSpPr>
          <p:nvPr/>
        </p:nvSpPr>
        <p:spPr bwMode="auto">
          <a:xfrm>
            <a:off x="3962400" y="2590800"/>
            <a:ext cx="3505200" cy="31099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91" name="Line 31"/>
          <p:cNvSpPr>
            <a:spLocks noChangeShapeType="1"/>
          </p:cNvSpPr>
          <p:nvPr/>
        </p:nvSpPr>
        <p:spPr bwMode="auto">
          <a:xfrm rot="4253091" flipV="1">
            <a:off x="5570537" y="4427538"/>
            <a:ext cx="2346325" cy="1295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467600" y="5815013"/>
            <a:ext cx="330200" cy="304800"/>
            <a:chOff x="2064" y="2592"/>
            <a:chExt cx="208" cy="192"/>
          </a:xfrm>
        </p:grpSpPr>
        <p:sp>
          <p:nvSpPr>
            <p:cNvPr id="196678" name="Oval 33"/>
            <p:cNvSpPr>
              <a:spLocks noChangeArrowheads="1"/>
            </p:cNvSpPr>
            <p:nvPr/>
          </p:nvSpPr>
          <p:spPr bwMode="auto">
            <a:xfrm>
              <a:off x="2208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79" name="Rectangle 34"/>
            <p:cNvSpPr>
              <a:spLocks noChangeArrowheads="1"/>
            </p:cNvSpPr>
            <p:nvPr/>
          </p:nvSpPr>
          <p:spPr bwMode="auto">
            <a:xfrm>
              <a:off x="2064" y="2592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524500" y="4067175"/>
            <a:ext cx="320675" cy="304800"/>
            <a:chOff x="2136" y="2646"/>
            <a:chExt cx="202" cy="192"/>
          </a:xfrm>
        </p:grpSpPr>
        <p:sp>
          <p:nvSpPr>
            <p:cNvPr id="196676" name="Rectangle 36"/>
            <p:cNvSpPr>
              <a:spLocks noChangeArrowheads="1"/>
            </p:cNvSpPr>
            <p:nvPr/>
          </p:nvSpPr>
          <p:spPr bwMode="auto">
            <a:xfrm>
              <a:off x="2136" y="2646"/>
              <a:ext cx="2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endParaRPr lang="en-US" sz="1400" b="0">
                <a:latin typeface="Times New Roman" pitchFamily="18" charset="0"/>
              </a:endParaRPr>
            </a:p>
          </p:txBody>
        </p:sp>
        <p:sp>
          <p:nvSpPr>
            <p:cNvPr id="196677" name="Oval 37"/>
            <p:cNvSpPr>
              <a:spLocks noChangeArrowheads="1"/>
            </p:cNvSpPr>
            <p:nvPr/>
          </p:nvSpPr>
          <p:spPr bwMode="auto">
            <a:xfrm>
              <a:off x="2256" y="26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198" name="Text Box 38"/>
          <p:cNvSpPr txBox="1">
            <a:spLocks noChangeArrowheads="1"/>
          </p:cNvSpPr>
          <p:nvPr/>
        </p:nvSpPr>
        <p:spPr bwMode="auto">
          <a:xfrm rot="2356824">
            <a:off x="6619875" y="4953000"/>
            <a:ext cx="77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100 mm</a:t>
            </a:r>
          </a:p>
        </p:txBody>
      </p:sp>
      <p:sp>
        <p:nvSpPr>
          <p:cNvPr id="220199" name="Line 39"/>
          <p:cNvSpPr>
            <a:spLocks noChangeShapeType="1"/>
          </p:cNvSpPr>
          <p:nvPr/>
        </p:nvSpPr>
        <p:spPr bwMode="auto">
          <a:xfrm>
            <a:off x="6096000" y="5943600"/>
            <a:ext cx="1828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00" name="Line 40"/>
          <p:cNvSpPr>
            <a:spLocks noChangeShapeType="1"/>
          </p:cNvSpPr>
          <p:nvPr/>
        </p:nvSpPr>
        <p:spPr bwMode="auto">
          <a:xfrm flipH="1">
            <a:off x="6324600" y="885825"/>
            <a:ext cx="2743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01" name="Line 41"/>
          <p:cNvSpPr>
            <a:spLocks noChangeShapeType="1"/>
          </p:cNvSpPr>
          <p:nvPr/>
        </p:nvSpPr>
        <p:spPr bwMode="auto">
          <a:xfrm flipV="1">
            <a:off x="7772400" y="3276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202" name="Arc 42"/>
          <p:cNvSpPr>
            <a:spLocks/>
          </p:cNvSpPr>
          <p:nvPr/>
        </p:nvSpPr>
        <p:spPr bwMode="auto">
          <a:xfrm rot="198268">
            <a:off x="4957763" y="858838"/>
            <a:ext cx="2895600" cy="2416175"/>
          </a:xfrm>
          <a:custGeom>
            <a:avLst/>
            <a:gdLst>
              <a:gd name="T0" fmla="*/ 2147483647 w 21600"/>
              <a:gd name="T1" fmla="*/ 0 h 18022"/>
              <a:gd name="T2" fmla="*/ 2147483647 w 21600"/>
              <a:gd name="T3" fmla="*/ 2147483647 h 18022"/>
              <a:gd name="T4" fmla="*/ 0 w 21600"/>
              <a:gd name="T5" fmla="*/ 2147483647 h 18022"/>
              <a:gd name="T6" fmla="*/ 0 60000 65536"/>
              <a:gd name="T7" fmla="*/ 0 60000 65536"/>
              <a:gd name="T8" fmla="*/ 0 60000 65536"/>
              <a:gd name="T9" fmla="*/ 0 w 21600"/>
              <a:gd name="T10" fmla="*/ 0 h 18022"/>
              <a:gd name="T11" fmla="*/ 21600 w 21600"/>
              <a:gd name="T12" fmla="*/ 18022 h 18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22" fill="none" extrusionOk="0">
                <a:moveTo>
                  <a:pt x="11906" y="0"/>
                </a:moveTo>
                <a:cubicBezTo>
                  <a:pt x="17959" y="3998"/>
                  <a:pt x="21600" y="10768"/>
                  <a:pt x="21600" y="18022"/>
                </a:cubicBezTo>
              </a:path>
              <a:path w="21600" h="18022" stroke="0" extrusionOk="0">
                <a:moveTo>
                  <a:pt x="11906" y="0"/>
                </a:moveTo>
                <a:cubicBezTo>
                  <a:pt x="17959" y="3998"/>
                  <a:pt x="21600" y="10768"/>
                  <a:pt x="21600" y="18022"/>
                </a:cubicBezTo>
                <a:lnTo>
                  <a:pt x="0" y="180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348413" y="609600"/>
            <a:ext cx="331787" cy="304800"/>
            <a:chOff x="2682" y="576"/>
            <a:chExt cx="209" cy="192"/>
          </a:xfrm>
        </p:grpSpPr>
        <p:sp>
          <p:nvSpPr>
            <p:cNvPr id="196674" name="Rectangle 44"/>
            <p:cNvSpPr>
              <a:spLocks noChangeArrowheads="1"/>
            </p:cNvSpPr>
            <p:nvPr/>
          </p:nvSpPr>
          <p:spPr bwMode="auto">
            <a:xfrm>
              <a:off x="2682" y="576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196675" name="Oval 45"/>
            <p:cNvSpPr>
              <a:spLocks noChangeArrowheads="1"/>
            </p:cNvSpPr>
            <p:nvPr/>
          </p:nvSpPr>
          <p:spPr bwMode="auto">
            <a:xfrm>
              <a:off x="2832" y="7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206" name="Line 46"/>
          <p:cNvSpPr>
            <a:spLocks noChangeShapeType="1"/>
          </p:cNvSpPr>
          <p:nvPr/>
        </p:nvSpPr>
        <p:spPr bwMode="auto">
          <a:xfrm flipH="1">
            <a:off x="3962400" y="914400"/>
            <a:ext cx="2667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4962525" y="1905000"/>
            <a:ext cx="322263" cy="304800"/>
            <a:chOff x="1782" y="1392"/>
            <a:chExt cx="203" cy="192"/>
          </a:xfrm>
        </p:grpSpPr>
        <p:sp>
          <p:nvSpPr>
            <p:cNvPr id="196672" name="Oval 48"/>
            <p:cNvSpPr>
              <a:spLocks noChangeArrowheads="1"/>
            </p:cNvSpPr>
            <p:nvPr/>
          </p:nvSpPr>
          <p:spPr bwMode="auto">
            <a:xfrm>
              <a:off x="1920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73" name="Rectangle 49"/>
            <p:cNvSpPr>
              <a:spLocks noChangeArrowheads="1"/>
            </p:cNvSpPr>
            <p:nvPr/>
          </p:nvSpPr>
          <p:spPr bwMode="auto">
            <a:xfrm>
              <a:off x="1782" y="139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</p:grpSp>
      <p:sp>
        <p:nvSpPr>
          <p:cNvPr id="220210" name="Line 50"/>
          <p:cNvSpPr>
            <a:spLocks noChangeShapeType="1"/>
          </p:cNvSpPr>
          <p:nvPr/>
        </p:nvSpPr>
        <p:spPr bwMode="auto">
          <a:xfrm>
            <a:off x="6629400" y="914400"/>
            <a:ext cx="0" cy="5029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6424613" y="5867400"/>
            <a:ext cx="280987" cy="328613"/>
            <a:chOff x="2703" y="3888"/>
            <a:chExt cx="177" cy="207"/>
          </a:xfrm>
        </p:grpSpPr>
        <p:sp>
          <p:nvSpPr>
            <p:cNvPr id="196670" name="Rectangle 52"/>
            <p:cNvSpPr>
              <a:spLocks noChangeArrowheads="1"/>
            </p:cNvSpPr>
            <p:nvPr/>
          </p:nvSpPr>
          <p:spPr bwMode="auto">
            <a:xfrm>
              <a:off x="2703" y="390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96671" name="Oval 53"/>
            <p:cNvSpPr>
              <a:spLocks noChangeArrowheads="1"/>
            </p:cNvSpPr>
            <p:nvPr/>
          </p:nvSpPr>
          <p:spPr bwMode="auto">
            <a:xfrm>
              <a:off x="2832" y="38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214" name="Line 54"/>
          <p:cNvSpPr>
            <a:spLocks noChangeShapeType="1"/>
          </p:cNvSpPr>
          <p:nvPr/>
        </p:nvSpPr>
        <p:spPr bwMode="auto">
          <a:xfrm>
            <a:off x="5224463" y="2090738"/>
            <a:ext cx="0" cy="225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4953000" y="4062413"/>
            <a:ext cx="304800" cy="304800"/>
            <a:chOff x="1776" y="2643"/>
            <a:chExt cx="192" cy="192"/>
          </a:xfrm>
        </p:grpSpPr>
        <p:sp>
          <p:nvSpPr>
            <p:cNvPr id="196668" name="Rectangle 56"/>
            <p:cNvSpPr>
              <a:spLocks noChangeArrowheads="1"/>
            </p:cNvSpPr>
            <p:nvPr/>
          </p:nvSpPr>
          <p:spPr bwMode="auto">
            <a:xfrm>
              <a:off x="1776" y="2643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96669" name="Oval 57"/>
            <p:cNvSpPr>
              <a:spLocks noChangeArrowheads="1"/>
            </p:cNvSpPr>
            <p:nvPr/>
          </p:nvSpPr>
          <p:spPr bwMode="auto">
            <a:xfrm>
              <a:off x="1920" y="26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0218" name="Line 58"/>
          <p:cNvSpPr>
            <a:spLocks noChangeShapeType="1"/>
          </p:cNvSpPr>
          <p:nvPr/>
        </p:nvSpPr>
        <p:spPr bwMode="auto">
          <a:xfrm>
            <a:off x="4800600" y="41814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5257800" y="914400"/>
            <a:ext cx="1371600" cy="1295400"/>
            <a:chOff x="1968" y="768"/>
            <a:chExt cx="864" cy="816"/>
          </a:xfrm>
        </p:grpSpPr>
        <p:sp>
          <p:nvSpPr>
            <p:cNvPr id="196666" name="Line 60"/>
            <p:cNvSpPr>
              <a:spLocks noChangeShapeType="1"/>
            </p:cNvSpPr>
            <p:nvPr/>
          </p:nvSpPr>
          <p:spPr bwMode="auto">
            <a:xfrm flipH="1">
              <a:off x="1968" y="768"/>
              <a:ext cx="864" cy="8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7" name="Text Box 61"/>
            <p:cNvSpPr txBox="1">
              <a:spLocks noChangeArrowheads="1"/>
            </p:cNvSpPr>
            <p:nvPr/>
          </p:nvSpPr>
          <p:spPr bwMode="auto">
            <a:xfrm>
              <a:off x="2208" y="960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FV</a:t>
              </a:r>
            </a:p>
          </p:txBody>
        </p:sp>
      </p:grpSp>
      <p:sp>
        <p:nvSpPr>
          <p:cNvPr id="220222" name="Line 62"/>
          <p:cNvSpPr>
            <a:spLocks noChangeShapeType="1"/>
          </p:cNvSpPr>
          <p:nvPr/>
        </p:nvSpPr>
        <p:spPr bwMode="auto">
          <a:xfrm>
            <a:off x="3962400" y="2667000"/>
            <a:ext cx="2667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5272088" y="4254500"/>
            <a:ext cx="1371600" cy="1671638"/>
            <a:chOff x="1977" y="2724"/>
            <a:chExt cx="864" cy="1200"/>
          </a:xfrm>
        </p:grpSpPr>
        <p:sp>
          <p:nvSpPr>
            <p:cNvPr id="196664" name="Line 64"/>
            <p:cNvSpPr>
              <a:spLocks noChangeShapeType="1"/>
            </p:cNvSpPr>
            <p:nvPr/>
          </p:nvSpPr>
          <p:spPr bwMode="auto">
            <a:xfrm flipH="1" flipV="1">
              <a:off x="1977" y="2724"/>
              <a:ext cx="864" cy="1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665" name="Text Box 65"/>
            <p:cNvSpPr txBox="1">
              <a:spLocks noChangeArrowheads="1"/>
            </p:cNvSpPr>
            <p:nvPr/>
          </p:nvSpPr>
          <p:spPr bwMode="auto">
            <a:xfrm>
              <a:off x="2064" y="3119"/>
              <a:ext cx="26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TV</a:t>
              </a:r>
            </a:p>
          </p:txBody>
        </p:sp>
      </p:grpSp>
      <p:sp>
        <p:nvSpPr>
          <p:cNvPr id="220226" name="Oval 66"/>
          <p:cNvSpPr>
            <a:spLocks noChangeArrowheads="1"/>
          </p:cNvSpPr>
          <p:nvPr/>
        </p:nvSpPr>
        <p:spPr bwMode="auto">
          <a:xfrm>
            <a:off x="4676775" y="2624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227" name="Line 67"/>
          <p:cNvSpPr>
            <a:spLocks noChangeShapeType="1"/>
          </p:cNvSpPr>
          <p:nvPr/>
        </p:nvSpPr>
        <p:spPr bwMode="auto">
          <a:xfrm>
            <a:off x="4724400" y="2590800"/>
            <a:ext cx="0" cy="1066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28" name="Oval 68"/>
          <p:cNvSpPr>
            <a:spLocks noChangeArrowheads="1"/>
          </p:cNvSpPr>
          <p:nvPr/>
        </p:nvSpPr>
        <p:spPr bwMode="auto">
          <a:xfrm>
            <a:off x="4676775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229" name="Text Box 69"/>
          <p:cNvSpPr txBox="1">
            <a:spLocks noChangeArrowheads="1"/>
          </p:cNvSpPr>
          <p:nvPr/>
        </p:nvSpPr>
        <p:spPr bwMode="auto">
          <a:xfrm>
            <a:off x="4348163" y="3609975"/>
            <a:ext cx="441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HT</a:t>
            </a:r>
          </a:p>
        </p:txBody>
      </p:sp>
      <p:sp>
        <p:nvSpPr>
          <p:cNvPr id="220230" name="Text Box 70"/>
          <p:cNvSpPr txBox="1">
            <a:spLocks noChangeArrowheads="1"/>
          </p:cNvSpPr>
          <p:nvPr/>
        </p:nvSpPr>
        <p:spPr bwMode="auto">
          <a:xfrm>
            <a:off x="4479925" y="2392363"/>
            <a:ext cx="341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h’</a:t>
            </a:r>
          </a:p>
        </p:txBody>
      </p:sp>
      <p:sp>
        <p:nvSpPr>
          <p:cNvPr id="220231" name="Text Box 71"/>
          <p:cNvSpPr txBox="1">
            <a:spLocks noChangeArrowheads="1"/>
          </p:cNvSpPr>
          <p:nvPr/>
        </p:nvSpPr>
        <p:spPr bwMode="auto">
          <a:xfrm>
            <a:off x="87313" y="2286000"/>
            <a:ext cx="494188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SOLUTION STEPS:-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xy, one projector </a:t>
            </a:r>
          </a:p>
          <a:p>
            <a:pPr eaLnBrk="1" hangingPunct="1"/>
            <a:r>
              <a:rPr lang="en-US" sz="1400" b="0">
                <a:latin typeface="Arial" charset="0"/>
              </a:rPr>
              <a:t>and locate on it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VT and V.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locus of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a’</a:t>
            </a:r>
            <a:r>
              <a:rPr lang="en-US" sz="1400" b="0">
                <a:latin typeface="Arial" charset="0"/>
              </a:rPr>
              <a:t> 10 mm above xy.</a:t>
            </a:r>
          </a:p>
          <a:p>
            <a:pPr eaLnBrk="1" hangingPunct="1"/>
            <a:r>
              <a:rPr lang="en-US" sz="1400" b="0">
                <a:latin typeface="Arial" charset="0"/>
              </a:rPr>
              <a:t>Take 30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 from VT and draw a line.</a:t>
            </a:r>
          </a:p>
          <a:p>
            <a:pPr eaLnBrk="1" hangingPunct="1"/>
            <a:r>
              <a:rPr lang="en-US" sz="1400" b="0">
                <a:latin typeface="Arial" charset="0"/>
              </a:rPr>
              <a:t>Where it intersects with locus of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a’ </a:t>
            </a:r>
          </a:p>
          <a:p>
            <a:pPr eaLnBrk="1" hangingPunct="1"/>
            <a:r>
              <a:rPr lang="en-US" sz="1400" b="0">
                <a:latin typeface="Arial" charset="0"/>
              </a:rPr>
              <a:t>name it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’ </a:t>
            </a:r>
            <a:r>
              <a:rPr lang="en-US" sz="1400" b="0">
                <a:latin typeface="Arial" charset="0"/>
              </a:rPr>
              <a:t>as it is TL of that part.</a:t>
            </a:r>
          </a:p>
          <a:p>
            <a:pPr eaLnBrk="1" hangingPunct="1"/>
            <a:r>
              <a:rPr lang="en-US" sz="1400" b="0">
                <a:latin typeface="Arial" charset="0"/>
              </a:rPr>
              <a:t>From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’</a:t>
            </a:r>
            <a:r>
              <a:rPr lang="en-US" sz="1400" b="0">
                <a:latin typeface="Arial" charset="0"/>
              </a:rPr>
              <a:t> cut 100 mm (TL) on it and locate point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’</a:t>
            </a:r>
          </a:p>
          <a:p>
            <a:pPr eaLnBrk="1" hangingPunct="1"/>
            <a:r>
              <a:rPr lang="en-US" sz="1400" b="0">
                <a:latin typeface="Arial" charset="0"/>
              </a:rPr>
              <a:t>Now from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</a:t>
            </a:r>
            <a:r>
              <a:rPr lang="en-US" sz="1400" b="0">
                <a:latin typeface="Arial" charset="0"/>
              </a:rPr>
              <a:t> take 45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 and draw a line downwards </a:t>
            </a:r>
          </a:p>
          <a:p>
            <a:pPr eaLnBrk="1" hangingPunct="1"/>
            <a:r>
              <a:rPr lang="en-US" sz="1400" b="0">
                <a:latin typeface="Arial" charset="0"/>
              </a:rPr>
              <a:t>&amp; Mark on it distance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VT-a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’</a:t>
            </a:r>
            <a:r>
              <a:rPr lang="en-US" sz="1400" b="0">
                <a:latin typeface="Arial" charset="0"/>
              </a:rPr>
              <a:t> I.e.TL of extension &amp; name it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1400" b="0">
                <a:latin typeface="Arial" charset="0"/>
              </a:rPr>
              <a:t>Extend this line by 100 mm and mark point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 b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  <a:r>
              <a:rPr lang="en-US" sz="1400" b="0" baseline="-25000">
                <a:latin typeface="Arial" charset="0"/>
              </a:rPr>
              <a:t>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it’s component on locus of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VT’</a:t>
            </a:r>
            <a:r>
              <a:rPr lang="en-US" sz="1400" b="0">
                <a:latin typeface="Arial" charset="0"/>
              </a:rPr>
              <a:t> </a:t>
            </a:r>
          </a:p>
          <a:p>
            <a:pPr eaLnBrk="1" hangingPunct="1"/>
            <a:r>
              <a:rPr lang="en-US" sz="1400" b="0">
                <a:latin typeface="Arial" charset="0"/>
              </a:rPr>
              <a:t>&amp; further rotate to get other end of Fv i.e.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b’</a:t>
            </a:r>
          </a:p>
          <a:p>
            <a:pPr eaLnBrk="1" hangingPunct="1"/>
            <a:r>
              <a:rPr lang="en-US" sz="1400" b="0">
                <a:latin typeface="Arial" charset="0"/>
              </a:rPr>
              <a:t>Join it with VT’ and mark intersection point </a:t>
            </a:r>
          </a:p>
          <a:p>
            <a:pPr eaLnBrk="1" hangingPunct="1"/>
            <a:r>
              <a:rPr lang="en-US" sz="1400" b="0">
                <a:latin typeface="Arial" charset="0"/>
              </a:rPr>
              <a:t>(with locus of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</a:t>
            </a:r>
            <a:r>
              <a:rPr lang="en-US" sz="1400" b="0" baseline="-25000">
                <a:solidFill>
                  <a:srgbClr val="FF0066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’</a:t>
            </a:r>
            <a:r>
              <a:rPr lang="en-US" sz="1400" b="0">
                <a:latin typeface="Arial" charset="0"/>
              </a:rPr>
              <a:t> ) and name it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a’</a:t>
            </a:r>
          </a:p>
          <a:p>
            <a:pPr eaLnBrk="1" hangingPunct="1"/>
            <a:r>
              <a:rPr lang="en-US" sz="1400" b="0">
                <a:latin typeface="Arial" charset="0"/>
              </a:rPr>
              <a:t>Now as usual locate points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a</a:t>
            </a:r>
            <a:r>
              <a:rPr lang="en-US" sz="1400" b="0">
                <a:latin typeface="Arial" charset="0"/>
              </a:rPr>
              <a:t> and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b</a:t>
            </a:r>
            <a:r>
              <a:rPr lang="en-US" sz="1400" b="0">
                <a:latin typeface="Arial" charset="0"/>
              </a:rPr>
              <a:t> and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 h’</a:t>
            </a:r>
            <a:r>
              <a:rPr lang="en-US" sz="1400" b="0">
                <a:latin typeface="Arial" charset="0"/>
              </a:rPr>
              <a:t> and </a:t>
            </a:r>
            <a:r>
              <a:rPr lang="en-US" sz="1400" b="0">
                <a:solidFill>
                  <a:srgbClr val="FF0066"/>
                </a:solidFill>
                <a:latin typeface="Arial" charset="0"/>
              </a:rPr>
              <a:t>HT.</a:t>
            </a: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6658" name="AutoShape 88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59" name="AutoShape 8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0" name="AutoShape 9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1" name="AutoShape 9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2" name="AutoShape 9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63" name="AutoShape 9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0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22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8" dur="5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500"/>
                                        <p:tgtEl>
                                          <p:spTgt spid="22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22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22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2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2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2" dur="500"/>
                                        <p:tgtEl>
                                          <p:spTgt spid="2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22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2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8" dur="500"/>
                                        <p:tgtEl>
                                          <p:spTgt spid="220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20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2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20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20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utoUpdateAnimBg="0"/>
      <p:bldP spid="220167" grpId="0" animBg="1"/>
      <p:bldP spid="220168" grpId="0" animBg="1"/>
      <p:bldP spid="220169" grpId="0" animBg="1"/>
      <p:bldP spid="220170" grpId="0" autoUpdateAnimBg="0"/>
      <p:bldP spid="220171" grpId="0" autoUpdateAnimBg="0"/>
      <p:bldP spid="220172" grpId="0" animBg="1"/>
      <p:bldP spid="220173" grpId="0" animBg="1"/>
      <p:bldP spid="220174" grpId="0" animBg="1"/>
      <p:bldP spid="220175" grpId="0" animBg="1"/>
      <p:bldP spid="220176" grpId="0" autoUpdateAnimBg="0"/>
      <p:bldP spid="220177" grpId="0" autoUpdateAnimBg="0"/>
      <p:bldP spid="220178" grpId="0" autoUpdateAnimBg="0"/>
      <p:bldP spid="220179" grpId="0" animBg="1"/>
      <p:bldP spid="220180" grpId="0" autoUpdateAnimBg="0"/>
      <p:bldP spid="220181" grpId="0" autoUpdateAnimBg="0"/>
      <p:bldP spid="220185" grpId="0" animBg="1"/>
      <p:bldP spid="220186" grpId="0" autoUpdateAnimBg="0"/>
      <p:bldP spid="220190" grpId="0" animBg="1"/>
      <p:bldP spid="220191" grpId="0" animBg="1"/>
      <p:bldP spid="220198" grpId="0" autoUpdateAnimBg="0"/>
      <p:bldP spid="220199" grpId="0" animBg="1"/>
      <p:bldP spid="220200" grpId="0" animBg="1"/>
      <p:bldP spid="220201" grpId="0" animBg="1"/>
      <p:bldP spid="220202" grpId="0" animBg="1"/>
      <p:bldP spid="220206" grpId="0" animBg="1"/>
      <p:bldP spid="220210" grpId="0" animBg="1"/>
      <p:bldP spid="220214" grpId="0" animBg="1"/>
      <p:bldP spid="220218" grpId="0" animBg="1"/>
      <p:bldP spid="220222" grpId="0" animBg="1"/>
      <p:bldP spid="220226" grpId="0" animBg="1"/>
      <p:bldP spid="220227" grpId="0" animBg="1"/>
      <p:bldP spid="220228" grpId="0" animBg="1"/>
      <p:bldP spid="220229" grpId="0" autoUpdateAnimBg="0"/>
      <p:bldP spid="220230" grpId="0" autoUpdateAnimBg="0"/>
      <p:bldP spid="22023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441325" y="239713"/>
            <a:ext cx="6502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10 :-</a:t>
            </a:r>
            <a:r>
              <a:rPr lang="en-US" sz="1400" b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A line AB is 75 mm long. It’s Fv &amp; Tv make 45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and 60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inclinations with X-Y line resp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End A is 15 mm above Hp and VT is 20 mm below Xy line.  Line is in first quadrant.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Draw projections, find inclinations with Hp &amp; Vp. Also locate HT.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03525" y="2754313"/>
            <a:ext cx="5799138" cy="381000"/>
            <a:chOff x="614" y="1735"/>
            <a:chExt cx="3653" cy="240"/>
          </a:xfrm>
        </p:grpSpPr>
        <p:sp>
          <p:nvSpPr>
            <p:cNvPr id="197718" name="Line 4"/>
            <p:cNvSpPr>
              <a:spLocks noChangeShapeType="1"/>
            </p:cNvSpPr>
            <p:nvPr/>
          </p:nvSpPr>
          <p:spPr bwMode="auto">
            <a:xfrm>
              <a:off x="816" y="1872"/>
              <a:ext cx="326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19" name="Text Box 5"/>
            <p:cNvSpPr txBox="1">
              <a:spLocks noChangeArrowheads="1"/>
            </p:cNvSpPr>
            <p:nvPr/>
          </p:nvSpPr>
          <p:spPr bwMode="auto">
            <a:xfrm>
              <a:off x="614" y="1735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7720" name="Text Box 6"/>
            <p:cNvSpPr txBox="1">
              <a:spLocks noChangeArrowheads="1"/>
            </p:cNvSpPr>
            <p:nvPr/>
          </p:nvSpPr>
          <p:spPr bwMode="auto">
            <a:xfrm>
              <a:off x="4070" y="1783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3686175" y="1981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16" name="Oval 8"/>
          <p:cNvSpPr>
            <a:spLocks noChangeArrowheads="1"/>
          </p:cNvSpPr>
          <p:nvPr/>
        </p:nvSpPr>
        <p:spPr bwMode="auto">
          <a:xfrm>
            <a:off x="36576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Oval 9"/>
          <p:cNvSpPr>
            <a:spLocks noChangeArrowheads="1"/>
          </p:cNvSpPr>
          <p:nvPr/>
        </p:nvSpPr>
        <p:spPr bwMode="auto">
          <a:xfrm>
            <a:off x="36576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3200400" y="3581400"/>
            <a:ext cx="49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VT</a:t>
            </a:r>
            <a:r>
              <a:rPr lang="en-US" sz="1400" b="0">
                <a:latin typeface="Times New Roman" pitchFamily="18" charset="0"/>
              </a:rPr>
              <a:t>’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3332163" y="2692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v</a:t>
            </a: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2667000" y="3629025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2667000" y="25146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28194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23" name="Line 15"/>
          <p:cNvSpPr>
            <a:spLocks noChangeShapeType="1"/>
          </p:cNvSpPr>
          <p:nvPr/>
        </p:nvSpPr>
        <p:spPr bwMode="auto">
          <a:xfrm>
            <a:off x="2819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24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3300"/>
                </a:solidFill>
                <a:latin typeface="Times New Roman" pitchFamily="18" charset="0"/>
              </a:rPr>
              <a:t>15</a:t>
            </a:r>
          </a:p>
        </p:txBody>
      </p:sp>
      <p:sp>
        <p:nvSpPr>
          <p:cNvPr id="222225" name="Text Box 17"/>
          <p:cNvSpPr txBox="1">
            <a:spLocks noChangeArrowheads="1"/>
          </p:cNvSpPr>
          <p:nvPr/>
        </p:nvSpPr>
        <p:spPr bwMode="auto">
          <a:xfrm>
            <a:off x="2514600" y="3124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3300"/>
                </a:solidFill>
                <a:latin typeface="Times New Roman" pitchFamily="18" charset="0"/>
              </a:rPr>
              <a:t>20</a:t>
            </a:r>
          </a:p>
        </p:txBody>
      </p:sp>
      <p:sp>
        <p:nvSpPr>
          <p:cNvPr id="222226" name="Text Box 18"/>
          <p:cNvSpPr txBox="1">
            <a:spLocks noChangeArrowheads="1"/>
          </p:cNvSpPr>
          <p:nvPr/>
        </p:nvSpPr>
        <p:spPr bwMode="auto">
          <a:xfrm>
            <a:off x="2290763" y="2233613"/>
            <a:ext cx="140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chemeClr val="accent2"/>
                </a:solidFill>
                <a:latin typeface="Times New Roman" pitchFamily="18" charset="0"/>
              </a:rPr>
              <a:t>Locus of a  &amp; a</a:t>
            </a:r>
            <a:r>
              <a:rPr lang="en-US" sz="1400" b="0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1400" b="0">
                <a:solidFill>
                  <a:schemeClr val="accent2"/>
                </a:solidFill>
                <a:latin typeface="Times New Roman" pitchFamily="18" charset="0"/>
              </a:rPr>
              <a:t>’</a:t>
            </a:r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 flipV="1">
            <a:off x="3657600" y="1143000"/>
            <a:ext cx="5029200" cy="2514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715000" y="2209800"/>
            <a:ext cx="379413" cy="381000"/>
            <a:chOff x="2448" y="1392"/>
            <a:chExt cx="239" cy="240"/>
          </a:xfrm>
        </p:grpSpPr>
        <p:sp>
          <p:nvSpPr>
            <p:cNvPr id="197716" name="Oval 21"/>
            <p:cNvSpPr>
              <a:spLocks noChangeArrowheads="1"/>
            </p:cNvSpPr>
            <p:nvPr/>
          </p:nvSpPr>
          <p:spPr bwMode="auto">
            <a:xfrm>
              <a:off x="2544" y="15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7" name="Rectangle 22"/>
            <p:cNvSpPr>
              <a:spLocks noChangeArrowheads="1"/>
            </p:cNvSpPr>
            <p:nvPr/>
          </p:nvSpPr>
          <p:spPr bwMode="auto">
            <a:xfrm>
              <a:off x="2448" y="1392"/>
              <a:ext cx="2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>
                  <a:latin typeface="Times New Roman" pitchFamily="18" charset="0"/>
                </a:rPr>
                <a:t>’</a:t>
              </a:r>
            </a:p>
          </p:txBody>
        </p:sp>
      </p:grpSp>
      <p:sp>
        <p:nvSpPr>
          <p:cNvPr id="222231" name="Line 23"/>
          <p:cNvSpPr>
            <a:spLocks noChangeShapeType="1"/>
          </p:cNvSpPr>
          <p:nvPr/>
        </p:nvSpPr>
        <p:spPr bwMode="auto">
          <a:xfrm flipV="1">
            <a:off x="5943600" y="1219200"/>
            <a:ext cx="2590800" cy="1295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2" name="Text Box 24"/>
          <p:cNvSpPr txBox="1">
            <a:spLocks noChangeArrowheads="1"/>
          </p:cNvSpPr>
          <p:nvPr/>
        </p:nvSpPr>
        <p:spPr bwMode="auto">
          <a:xfrm rot="-1583430">
            <a:off x="7077075" y="1728788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75 mm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8305800" y="838200"/>
            <a:ext cx="388938" cy="381000"/>
            <a:chOff x="4080" y="528"/>
            <a:chExt cx="245" cy="240"/>
          </a:xfrm>
        </p:grpSpPr>
        <p:sp>
          <p:nvSpPr>
            <p:cNvPr id="197714" name="Rectangle 26"/>
            <p:cNvSpPr>
              <a:spLocks noChangeArrowheads="1"/>
            </p:cNvSpPr>
            <p:nvPr/>
          </p:nvSpPr>
          <p:spPr bwMode="auto">
            <a:xfrm>
              <a:off x="4080" y="528"/>
              <a:ext cx="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>
                  <a:latin typeface="Times New Roman" pitchFamily="18" charset="0"/>
                </a:rPr>
                <a:t>’</a:t>
              </a:r>
            </a:p>
          </p:txBody>
        </p:sp>
        <p:sp>
          <p:nvSpPr>
            <p:cNvPr id="197715" name="Oval 27"/>
            <p:cNvSpPr>
              <a:spLocks noChangeArrowheads="1"/>
            </p:cNvSpPr>
            <p:nvPr/>
          </p:nvSpPr>
          <p:spPr bwMode="auto">
            <a:xfrm>
              <a:off x="4224" y="7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36" name="Line 28"/>
          <p:cNvSpPr>
            <a:spLocks noChangeShapeType="1"/>
          </p:cNvSpPr>
          <p:nvPr/>
        </p:nvSpPr>
        <p:spPr bwMode="auto">
          <a:xfrm>
            <a:off x="3657600" y="2895600"/>
            <a:ext cx="3505200" cy="31099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7" name="Line 29"/>
          <p:cNvSpPr>
            <a:spLocks noChangeShapeType="1"/>
          </p:cNvSpPr>
          <p:nvPr/>
        </p:nvSpPr>
        <p:spPr bwMode="auto">
          <a:xfrm rot="4253091" flipV="1">
            <a:off x="5265737" y="4732338"/>
            <a:ext cx="2346325" cy="1295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162800" y="6119813"/>
            <a:ext cx="330200" cy="304800"/>
            <a:chOff x="2064" y="2592"/>
            <a:chExt cx="208" cy="192"/>
          </a:xfrm>
        </p:grpSpPr>
        <p:sp>
          <p:nvSpPr>
            <p:cNvPr id="197712" name="Oval 31"/>
            <p:cNvSpPr>
              <a:spLocks noChangeArrowheads="1"/>
            </p:cNvSpPr>
            <p:nvPr/>
          </p:nvSpPr>
          <p:spPr bwMode="auto">
            <a:xfrm>
              <a:off x="2208" y="26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3" name="Rectangle 32"/>
            <p:cNvSpPr>
              <a:spLocks noChangeArrowheads="1"/>
            </p:cNvSpPr>
            <p:nvPr/>
          </p:nvSpPr>
          <p:spPr bwMode="auto">
            <a:xfrm>
              <a:off x="2064" y="2592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219700" y="4371975"/>
            <a:ext cx="320675" cy="304800"/>
            <a:chOff x="2136" y="2646"/>
            <a:chExt cx="202" cy="192"/>
          </a:xfrm>
        </p:grpSpPr>
        <p:sp>
          <p:nvSpPr>
            <p:cNvPr id="197710" name="Rectangle 34"/>
            <p:cNvSpPr>
              <a:spLocks noChangeArrowheads="1"/>
            </p:cNvSpPr>
            <p:nvPr/>
          </p:nvSpPr>
          <p:spPr bwMode="auto">
            <a:xfrm>
              <a:off x="2136" y="2646"/>
              <a:ext cx="2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endParaRPr lang="en-US" sz="1400" b="0">
                <a:latin typeface="Times New Roman" pitchFamily="18" charset="0"/>
              </a:endParaRPr>
            </a:p>
          </p:txBody>
        </p:sp>
        <p:sp>
          <p:nvSpPr>
            <p:cNvPr id="197711" name="Oval 35"/>
            <p:cNvSpPr>
              <a:spLocks noChangeArrowheads="1"/>
            </p:cNvSpPr>
            <p:nvPr/>
          </p:nvSpPr>
          <p:spPr bwMode="auto">
            <a:xfrm>
              <a:off x="2256" y="26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44" name="Text Box 36"/>
          <p:cNvSpPr txBox="1">
            <a:spLocks noChangeArrowheads="1"/>
          </p:cNvSpPr>
          <p:nvPr/>
        </p:nvSpPr>
        <p:spPr bwMode="auto">
          <a:xfrm rot="2356824">
            <a:off x="6324600" y="5229225"/>
            <a:ext cx="68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75 mm</a:t>
            </a:r>
          </a:p>
        </p:txBody>
      </p:sp>
      <p:sp>
        <p:nvSpPr>
          <p:cNvPr id="222245" name="Line 37"/>
          <p:cNvSpPr>
            <a:spLocks noChangeShapeType="1"/>
          </p:cNvSpPr>
          <p:nvPr/>
        </p:nvSpPr>
        <p:spPr bwMode="auto">
          <a:xfrm>
            <a:off x="5791200" y="6248400"/>
            <a:ext cx="1828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6" name="Line 38"/>
          <p:cNvSpPr>
            <a:spLocks noChangeShapeType="1"/>
          </p:cNvSpPr>
          <p:nvPr/>
        </p:nvSpPr>
        <p:spPr bwMode="auto">
          <a:xfrm flipH="1">
            <a:off x="6019800" y="1190625"/>
            <a:ext cx="27432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47" name="Line 39"/>
          <p:cNvSpPr>
            <a:spLocks noChangeShapeType="1"/>
          </p:cNvSpPr>
          <p:nvPr/>
        </p:nvSpPr>
        <p:spPr bwMode="auto">
          <a:xfrm flipV="1">
            <a:off x="7467600" y="35814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48" name="Arc 40"/>
          <p:cNvSpPr>
            <a:spLocks/>
          </p:cNvSpPr>
          <p:nvPr/>
        </p:nvSpPr>
        <p:spPr bwMode="auto">
          <a:xfrm rot="198268">
            <a:off x="4652963" y="1163638"/>
            <a:ext cx="2895600" cy="2416175"/>
          </a:xfrm>
          <a:custGeom>
            <a:avLst/>
            <a:gdLst>
              <a:gd name="T0" fmla="*/ 2147483647 w 21600"/>
              <a:gd name="T1" fmla="*/ 0 h 18022"/>
              <a:gd name="T2" fmla="*/ 2147483647 w 21600"/>
              <a:gd name="T3" fmla="*/ 2147483647 h 18022"/>
              <a:gd name="T4" fmla="*/ 0 w 21600"/>
              <a:gd name="T5" fmla="*/ 2147483647 h 18022"/>
              <a:gd name="T6" fmla="*/ 0 60000 65536"/>
              <a:gd name="T7" fmla="*/ 0 60000 65536"/>
              <a:gd name="T8" fmla="*/ 0 60000 65536"/>
              <a:gd name="T9" fmla="*/ 0 w 21600"/>
              <a:gd name="T10" fmla="*/ 0 h 18022"/>
              <a:gd name="T11" fmla="*/ 21600 w 21600"/>
              <a:gd name="T12" fmla="*/ 18022 h 18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022" fill="none" extrusionOk="0">
                <a:moveTo>
                  <a:pt x="11906" y="0"/>
                </a:moveTo>
                <a:cubicBezTo>
                  <a:pt x="17959" y="3998"/>
                  <a:pt x="21600" y="10768"/>
                  <a:pt x="21600" y="18022"/>
                </a:cubicBezTo>
              </a:path>
              <a:path w="21600" h="18022" stroke="0" extrusionOk="0">
                <a:moveTo>
                  <a:pt x="11906" y="0"/>
                </a:moveTo>
                <a:cubicBezTo>
                  <a:pt x="17959" y="3998"/>
                  <a:pt x="21600" y="10768"/>
                  <a:pt x="21600" y="18022"/>
                </a:cubicBezTo>
                <a:lnTo>
                  <a:pt x="0" y="180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6043613" y="914400"/>
            <a:ext cx="331787" cy="304800"/>
            <a:chOff x="2682" y="576"/>
            <a:chExt cx="209" cy="192"/>
          </a:xfrm>
        </p:grpSpPr>
        <p:sp>
          <p:nvSpPr>
            <p:cNvPr id="197708" name="Rectangle 42"/>
            <p:cNvSpPr>
              <a:spLocks noChangeArrowheads="1"/>
            </p:cNvSpPr>
            <p:nvPr/>
          </p:nvSpPr>
          <p:spPr bwMode="auto">
            <a:xfrm>
              <a:off x="2682" y="576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197709" name="Oval 43"/>
            <p:cNvSpPr>
              <a:spLocks noChangeArrowheads="1"/>
            </p:cNvSpPr>
            <p:nvPr/>
          </p:nvSpPr>
          <p:spPr bwMode="auto">
            <a:xfrm>
              <a:off x="2832" y="7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52" name="Line 44"/>
          <p:cNvSpPr>
            <a:spLocks noChangeShapeType="1"/>
          </p:cNvSpPr>
          <p:nvPr/>
        </p:nvSpPr>
        <p:spPr bwMode="auto">
          <a:xfrm flipH="1">
            <a:off x="3657600" y="1219200"/>
            <a:ext cx="26670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4657725" y="2209800"/>
            <a:ext cx="322263" cy="304800"/>
            <a:chOff x="1782" y="1392"/>
            <a:chExt cx="203" cy="192"/>
          </a:xfrm>
        </p:grpSpPr>
        <p:sp>
          <p:nvSpPr>
            <p:cNvPr id="197706" name="Oval 46"/>
            <p:cNvSpPr>
              <a:spLocks noChangeArrowheads="1"/>
            </p:cNvSpPr>
            <p:nvPr/>
          </p:nvSpPr>
          <p:spPr bwMode="auto">
            <a:xfrm>
              <a:off x="1920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7" name="Rectangle 47"/>
            <p:cNvSpPr>
              <a:spLocks noChangeArrowheads="1"/>
            </p:cNvSpPr>
            <p:nvPr/>
          </p:nvSpPr>
          <p:spPr bwMode="auto">
            <a:xfrm>
              <a:off x="1782" y="139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</p:grpSp>
      <p:sp>
        <p:nvSpPr>
          <p:cNvPr id="222256" name="Line 48"/>
          <p:cNvSpPr>
            <a:spLocks noChangeShapeType="1"/>
          </p:cNvSpPr>
          <p:nvPr/>
        </p:nvSpPr>
        <p:spPr bwMode="auto">
          <a:xfrm>
            <a:off x="6324600" y="1219200"/>
            <a:ext cx="0" cy="5029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6115050" y="6172200"/>
            <a:ext cx="280988" cy="328613"/>
            <a:chOff x="2703" y="3888"/>
            <a:chExt cx="177" cy="207"/>
          </a:xfrm>
        </p:grpSpPr>
        <p:sp>
          <p:nvSpPr>
            <p:cNvPr id="197704" name="Rectangle 50"/>
            <p:cNvSpPr>
              <a:spLocks noChangeArrowheads="1"/>
            </p:cNvSpPr>
            <p:nvPr/>
          </p:nvSpPr>
          <p:spPr bwMode="auto">
            <a:xfrm>
              <a:off x="2703" y="3903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97705" name="Oval 51"/>
            <p:cNvSpPr>
              <a:spLocks noChangeArrowheads="1"/>
            </p:cNvSpPr>
            <p:nvPr/>
          </p:nvSpPr>
          <p:spPr bwMode="auto">
            <a:xfrm>
              <a:off x="2832" y="38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60" name="Line 52"/>
          <p:cNvSpPr>
            <a:spLocks noChangeShapeType="1"/>
          </p:cNvSpPr>
          <p:nvPr/>
        </p:nvSpPr>
        <p:spPr bwMode="auto">
          <a:xfrm>
            <a:off x="4919663" y="2395538"/>
            <a:ext cx="0" cy="225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648200" y="4367213"/>
            <a:ext cx="304800" cy="304800"/>
            <a:chOff x="1776" y="2643"/>
            <a:chExt cx="192" cy="192"/>
          </a:xfrm>
        </p:grpSpPr>
        <p:sp>
          <p:nvSpPr>
            <p:cNvPr id="197702" name="Rectangle 54"/>
            <p:cNvSpPr>
              <a:spLocks noChangeArrowheads="1"/>
            </p:cNvSpPr>
            <p:nvPr/>
          </p:nvSpPr>
          <p:spPr bwMode="auto">
            <a:xfrm>
              <a:off x="1776" y="2643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97703" name="Oval 55"/>
            <p:cNvSpPr>
              <a:spLocks noChangeArrowheads="1"/>
            </p:cNvSpPr>
            <p:nvPr/>
          </p:nvSpPr>
          <p:spPr bwMode="auto">
            <a:xfrm>
              <a:off x="1920" y="26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64" name="Line 56"/>
          <p:cNvSpPr>
            <a:spLocks noChangeShapeType="1"/>
          </p:cNvSpPr>
          <p:nvPr/>
        </p:nvSpPr>
        <p:spPr bwMode="auto">
          <a:xfrm>
            <a:off x="4495800" y="448627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953000" y="1219200"/>
            <a:ext cx="1371600" cy="1295400"/>
            <a:chOff x="1968" y="768"/>
            <a:chExt cx="864" cy="816"/>
          </a:xfrm>
        </p:grpSpPr>
        <p:sp>
          <p:nvSpPr>
            <p:cNvPr id="197700" name="Line 58"/>
            <p:cNvSpPr>
              <a:spLocks noChangeShapeType="1"/>
            </p:cNvSpPr>
            <p:nvPr/>
          </p:nvSpPr>
          <p:spPr bwMode="auto">
            <a:xfrm flipH="1">
              <a:off x="1968" y="768"/>
              <a:ext cx="864" cy="8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701" name="Text Box 59"/>
            <p:cNvSpPr txBox="1">
              <a:spLocks noChangeArrowheads="1"/>
            </p:cNvSpPr>
            <p:nvPr/>
          </p:nvSpPr>
          <p:spPr bwMode="auto">
            <a:xfrm>
              <a:off x="2208" y="960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FV</a:t>
              </a:r>
            </a:p>
          </p:txBody>
        </p:sp>
      </p:grpSp>
      <p:sp>
        <p:nvSpPr>
          <p:cNvPr id="222268" name="Line 60"/>
          <p:cNvSpPr>
            <a:spLocks noChangeShapeType="1"/>
          </p:cNvSpPr>
          <p:nvPr/>
        </p:nvSpPr>
        <p:spPr bwMode="auto">
          <a:xfrm>
            <a:off x="3657600" y="2971800"/>
            <a:ext cx="2667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4967288" y="4559300"/>
            <a:ext cx="1371600" cy="1671638"/>
            <a:chOff x="1977" y="2724"/>
            <a:chExt cx="864" cy="1200"/>
          </a:xfrm>
        </p:grpSpPr>
        <p:sp>
          <p:nvSpPr>
            <p:cNvPr id="197698" name="Line 62"/>
            <p:cNvSpPr>
              <a:spLocks noChangeShapeType="1"/>
            </p:cNvSpPr>
            <p:nvPr/>
          </p:nvSpPr>
          <p:spPr bwMode="auto">
            <a:xfrm flipH="1" flipV="1">
              <a:off x="1977" y="2724"/>
              <a:ext cx="864" cy="1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99" name="Text Box 63"/>
            <p:cNvSpPr txBox="1">
              <a:spLocks noChangeArrowheads="1"/>
            </p:cNvSpPr>
            <p:nvPr/>
          </p:nvSpPr>
          <p:spPr bwMode="auto">
            <a:xfrm>
              <a:off x="2064" y="3119"/>
              <a:ext cx="265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TV</a:t>
              </a:r>
            </a:p>
          </p:txBody>
        </p:sp>
      </p:grpSp>
      <p:sp>
        <p:nvSpPr>
          <p:cNvPr id="222272" name="Line 64"/>
          <p:cNvSpPr>
            <a:spLocks noChangeShapeType="1"/>
          </p:cNvSpPr>
          <p:nvPr/>
        </p:nvSpPr>
        <p:spPr bwMode="auto">
          <a:xfrm>
            <a:off x="4419600" y="2895600"/>
            <a:ext cx="0" cy="1066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4043363" y="3886200"/>
            <a:ext cx="441325" cy="333375"/>
            <a:chOff x="1395" y="2448"/>
            <a:chExt cx="278" cy="210"/>
          </a:xfrm>
        </p:grpSpPr>
        <p:sp>
          <p:nvSpPr>
            <p:cNvPr id="197696" name="Oval 66"/>
            <p:cNvSpPr>
              <a:spLocks noChangeArrowheads="1"/>
            </p:cNvSpPr>
            <p:nvPr/>
          </p:nvSpPr>
          <p:spPr bwMode="auto">
            <a:xfrm>
              <a:off x="1602" y="244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97" name="Text Box 67"/>
            <p:cNvSpPr txBox="1">
              <a:spLocks noChangeArrowheads="1"/>
            </p:cNvSpPr>
            <p:nvPr/>
          </p:nvSpPr>
          <p:spPr bwMode="auto">
            <a:xfrm>
              <a:off x="1395" y="2466"/>
              <a:ext cx="2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HT</a:t>
              </a:r>
            </a:p>
          </p:txBody>
        </p:sp>
      </p:grpSp>
      <p:grpSp>
        <p:nvGrpSpPr>
          <p:cNvPr id="14" name="Group 68"/>
          <p:cNvGrpSpPr>
            <a:grpSpLocks/>
          </p:cNvGrpSpPr>
          <p:nvPr/>
        </p:nvGrpSpPr>
        <p:grpSpPr bwMode="auto">
          <a:xfrm>
            <a:off x="4175125" y="2697163"/>
            <a:ext cx="341313" cy="307975"/>
            <a:chOff x="1478" y="1699"/>
            <a:chExt cx="215" cy="194"/>
          </a:xfrm>
        </p:grpSpPr>
        <p:sp>
          <p:nvSpPr>
            <p:cNvPr id="197694" name="Oval 69"/>
            <p:cNvSpPr>
              <a:spLocks noChangeArrowheads="1"/>
            </p:cNvSpPr>
            <p:nvPr/>
          </p:nvSpPr>
          <p:spPr bwMode="auto">
            <a:xfrm>
              <a:off x="1602" y="1845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95" name="Text Box 70"/>
            <p:cNvSpPr txBox="1">
              <a:spLocks noChangeArrowheads="1"/>
            </p:cNvSpPr>
            <p:nvPr/>
          </p:nvSpPr>
          <p:spPr bwMode="auto">
            <a:xfrm>
              <a:off x="1478" y="1699"/>
              <a:ext cx="2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imes New Roman" pitchFamily="18" charset="0"/>
                </a:rPr>
                <a:t>h’</a:t>
              </a:r>
            </a:p>
          </p:txBody>
        </p:sp>
      </p:grpSp>
      <p:sp>
        <p:nvSpPr>
          <p:cNvPr id="222279" name="Text Box 71"/>
          <p:cNvSpPr txBox="1">
            <a:spLocks noChangeArrowheads="1"/>
          </p:cNvSpPr>
          <p:nvPr/>
        </p:nvSpPr>
        <p:spPr bwMode="auto">
          <a:xfrm>
            <a:off x="3795713" y="3381375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45</a:t>
            </a:r>
            <a:r>
              <a:rPr lang="en-US" sz="1400" b="0" baseline="30000">
                <a:latin typeface="Times New Roman" pitchFamily="18" charset="0"/>
              </a:rPr>
              <a:t>0</a:t>
            </a:r>
          </a:p>
        </p:txBody>
      </p:sp>
      <p:sp>
        <p:nvSpPr>
          <p:cNvPr id="222280" name="Text Box 72"/>
          <p:cNvSpPr txBox="1">
            <a:spLocks noChangeArrowheads="1"/>
          </p:cNvSpPr>
          <p:nvPr/>
        </p:nvSpPr>
        <p:spPr bwMode="auto">
          <a:xfrm>
            <a:off x="3733800" y="2928938"/>
            <a:ext cx="419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60</a:t>
            </a:r>
            <a:r>
              <a:rPr lang="en-US" sz="1400" b="0" baseline="30000">
                <a:latin typeface="Times New Roman" pitchFamily="18" charset="0"/>
              </a:rPr>
              <a:t>0</a:t>
            </a:r>
          </a:p>
        </p:txBody>
      </p:sp>
      <p:sp>
        <p:nvSpPr>
          <p:cNvPr id="222281" name="Arc 73"/>
          <p:cNvSpPr>
            <a:spLocks/>
          </p:cNvSpPr>
          <p:nvPr/>
        </p:nvSpPr>
        <p:spPr bwMode="auto">
          <a:xfrm rot="16800568" flipV="1">
            <a:off x="4197351" y="2387600"/>
            <a:ext cx="1281112" cy="1436687"/>
          </a:xfrm>
          <a:custGeom>
            <a:avLst/>
            <a:gdLst>
              <a:gd name="T0" fmla="*/ 2147483647 w 19131"/>
              <a:gd name="T1" fmla="*/ 0 h 21439"/>
              <a:gd name="T2" fmla="*/ 2147483647 w 19131"/>
              <a:gd name="T3" fmla="*/ 2147483647 h 21439"/>
              <a:gd name="T4" fmla="*/ 0 w 19131"/>
              <a:gd name="T5" fmla="*/ 2147483647 h 21439"/>
              <a:gd name="T6" fmla="*/ 0 60000 65536"/>
              <a:gd name="T7" fmla="*/ 0 60000 65536"/>
              <a:gd name="T8" fmla="*/ 0 60000 65536"/>
              <a:gd name="T9" fmla="*/ 0 w 19131"/>
              <a:gd name="T10" fmla="*/ 0 h 21439"/>
              <a:gd name="T11" fmla="*/ 19131 w 19131"/>
              <a:gd name="T12" fmla="*/ 21439 h 214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31" h="21439" fill="none" extrusionOk="0">
                <a:moveTo>
                  <a:pt x="2628" y="-1"/>
                </a:moveTo>
                <a:cubicBezTo>
                  <a:pt x="9669" y="862"/>
                  <a:pt x="15837" y="5127"/>
                  <a:pt x="19131" y="11410"/>
                </a:cubicBezTo>
              </a:path>
              <a:path w="19131" h="21439" stroke="0" extrusionOk="0">
                <a:moveTo>
                  <a:pt x="2628" y="-1"/>
                </a:moveTo>
                <a:cubicBezTo>
                  <a:pt x="9669" y="862"/>
                  <a:pt x="15837" y="5127"/>
                  <a:pt x="19131" y="11410"/>
                </a:cubicBezTo>
                <a:lnTo>
                  <a:pt x="0" y="214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82" name="Line 74"/>
          <p:cNvSpPr>
            <a:spLocks noChangeShapeType="1"/>
          </p:cNvSpPr>
          <p:nvPr/>
        </p:nvSpPr>
        <p:spPr bwMode="auto">
          <a:xfrm>
            <a:off x="5472113" y="36576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4519613" y="3124200"/>
            <a:ext cx="328612" cy="509588"/>
            <a:chOff x="1695" y="1968"/>
            <a:chExt cx="207" cy="321"/>
          </a:xfrm>
        </p:grpSpPr>
        <p:sp>
          <p:nvSpPr>
            <p:cNvPr id="197692" name="Text Box 76"/>
            <p:cNvSpPr txBox="1">
              <a:spLocks noChangeArrowheads="1"/>
            </p:cNvSpPr>
            <p:nvPr/>
          </p:nvSpPr>
          <p:spPr bwMode="auto">
            <a:xfrm>
              <a:off x="1695" y="2064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197693" name="Arc 77"/>
            <p:cNvSpPr>
              <a:spLocks/>
            </p:cNvSpPr>
            <p:nvPr/>
          </p:nvSpPr>
          <p:spPr bwMode="auto">
            <a:xfrm>
              <a:off x="1776" y="1968"/>
              <a:ext cx="126" cy="321"/>
            </a:xfrm>
            <a:custGeom>
              <a:avLst/>
              <a:gdLst>
                <a:gd name="T0" fmla="*/ 0 w 21600"/>
                <a:gd name="T1" fmla="*/ 0 h 34323"/>
                <a:gd name="T2" fmla="*/ 0 w 21600"/>
                <a:gd name="T3" fmla="*/ 0 h 34323"/>
                <a:gd name="T4" fmla="*/ 0 w 21600"/>
                <a:gd name="T5" fmla="*/ 0 h 3432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4323"/>
                <a:gd name="T11" fmla="*/ 21600 w 21600"/>
                <a:gd name="T12" fmla="*/ 34323 h 34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432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172"/>
                    <a:pt x="20148" y="30627"/>
                    <a:pt x="17455" y="34323"/>
                  </a:cubicBezTo>
                </a:path>
                <a:path w="21600" h="3432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172"/>
                    <a:pt x="20148" y="30627"/>
                    <a:pt x="17455" y="343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8"/>
          <p:cNvGrpSpPr>
            <a:grpSpLocks/>
          </p:cNvGrpSpPr>
          <p:nvPr/>
        </p:nvGrpSpPr>
        <p:grpSpPr bwMode="auto">
          <a:xfrm>
            <a:off x="4114800" y="2971800"/>
            <a:ext cx="428625" cy="598488"/>
            <a:chOff x="1440" y="1872"/>
            <a:chExt cx="270" cy="377"/>
          </a:xfrm>
        </p:grpSpPr>
        <p:sp>
          <p:nvSpPr>
            <p:cNvPr id="197690" name="Text Box 79"/>
            <p:cNvSpPr txBox="1">
              <a:spLocks noChangeArrowheads="1"/>
            </p:cNvSpPr>
            <p:nvPr/>
          </p:nvSpPr>
          <p:spPr bwMode="auto">
            <a:xfrm>
              <a:off x="1440" y="1920"/>
              <a:ext cx="2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</a:t>
              </a:r>
            </a:p>
          </p:txBody>
        </p:sp>
        <p:sp>
          <p:nvSpPr>
            <p:cNvPr id="197691" name="Arc 80"/>
            <p:cNvSpPr>
              <a:spLocks/>
            </p:cNvSpPr>
            <p:nvPr/>
          </p:nvSpPr>
          <p:spPr bwMode="auto">
            <a:xfrm rot="1668629">
              <a:off x="1584" y="1872"/>
              <a:ext cx="126" cy="377"/>
            </a:xfrm>
            <a:custGeom>
              <a:avLst/>
              <a:gdLst>
                <a:gd name="T0" fmla="*/ 0 w 21600"/>
                <a:gd name="T1" fmla="*/ 0 h 40396"/>
                <a:gd name="T2" fmla="*/ 0 w 21600"/>
                <a:gd name="T3" fmla="*/ 0 h 40396"/>
                <a:gd name="T4" fmla="*/ 0 w 21600"/>
                <a:gd name="T5" fmla="*/ 0 h 403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396"/>
                <a:gd name="T11" fmla="*/ 21600 w 21600"/>
                <a:gd name="T12" fmla="*/ 40396 h 40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3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381"/>
                    <a:pt x="17414" y="36562"/>
                    <a:pt x="10642" y="40396"/>
                  </a:cubicBezTo>
                </a:path>
                <a:path w="21600" h="403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381"/>
                    <a:pt x="17414" y="36562"/>
                    <a:pt x="10642" y="403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289" name="Text Box 81"/>
          <p:cNvSpPr txBox="1">
            <a:spLocks noChangeArrowheads="1"/>
          </p:cNvSpPr>
          <p:nvPr/>
        </p:nvSpPr>
        <p:spPr bwMode="auto">
          <a:xfrm>
            <a:off x="228600" y="3708400"/>
            <a:ext cx="34258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SOLUTION STEPS:-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Similar to the previous only change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is instead of line’s inclinations,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views inclinations are given.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So first take those angles from VT &amp; v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Properly, construct Fv &amp; Tv of extension, 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then determine it’s TL( V-a</a:t>
            </a:r>
            <a:r>
              <a:rPr lang="en-US" sz="1400" b="0" baseline="-25000">
                <a:solidFill>
                  <a:srgbClr val="CC0066"/>
                </a:solidFill>
                <a:latin typeface="Arial" charset="0"/>
              </a:rPr>
              <a:t>1</a:t>
            </a:r>
            <a:r>
              <a:rPr lang="en-US" sz="1400" b="0">
                <a:solidFill>
                  <a:srgbClr val="CC0066"/>
                </a:solidFill>
                <a:latin typeface="Arial" charset="0"/>
              </a:rPr>
              <a:t>)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and on it’s extension mark TL of line 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and proceed and complete it.</a:t>
            </a:r>
          </a:p>
        </p:txBody>
      </p:sp>
      <p:grpSp>
        <p:nvGrpSpPr>
          <p:cNvPr id="17" name="Group 104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7684" name="AutoShape 105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5" name="AutoShape 10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6" name="AutoShape 107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7" name="AutoShape 108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8" name="AutoShape 109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9" name="AutoShape 110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2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22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2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500"/>
                                        <p:tgtEl>
                                          <p:spTgt spid="22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2" dur="500"/>
                                        <p:tgtEl>
                                          <p:spTgt spid="22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22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1" dur="500"/>
                                        <p:tgtEl>
                                          <p:spTgt spid="22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6" dur="500"/>
                                        <p:tgtEl>
                                          <p:spTgt spid="2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8" dur="500"/>
                                        <p:tgtEl>
                                          <p:spTgt spid="22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3" dur="500"/>
                                        <p:tgtEl>
                                          <p:spTgt spid="22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8" dur="500"/>
                                        <p:tgtEl>
                                          <p:spTgt spid="22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autoUpdateAnimBg="0"/>
      <p:bldP spid="222215" grpId="0" animBg="1"/>
      <p:bldP spid="222216" grpId="0" animBg="1"/>
      <p:bldP spid="222217" grpId="0" animBg="1"/>
      <p:bldP spid="222218" grpId="0" autoUpdateAnimBg="0"/>
      <p:bldP spid="222219" grpId="0" autoUpdateAnimBg="0"/>
      <p:bldP spid="222220" grpId="0" animBg="1"/>
      <p:bldP spid="222221" grpId="0" animBg="1"/>
      <p:bldP spid="222222" grpId="0" animBg="1"/>
      <p:bldP spid="222223" grpId="0" animBg="1"/>
      <p:bldP spid="222224" grpId="0" autoUpdateAnimBg="0"/>
      <p:bldP spid="222225" grpId="0" autoUpdateAnimBg="0"/>
      <p:bldP spid="222226" grpId="0" autoUpdateAnimBg="0"/>
      <p:bldP spid="222227" grpId="0" animBg="1"/>
      <p:bldP spid="222231" grpId="0" animBg="1"/>
      <p:bldP spid="222232" grpId="0" autoUpdateAnimBg="0"/>
      <p:bldP spid="222236" grpId="0" animBg="1"/>
      <p:bldP spid="222237" grpId="0" animBg="1"/>
      <p:bldP spid="222244" grpId="0" autoUpdateAnimBg="0"/>
      <p:bldP spid="222245" grpId="0" animBg="1"/>
      <p:bldP spid="222246" grpId="0" animBg="1"/>
      <p:bldP spid="222247" grpId="0" animBg="1"/>
      <p:bldP spid="222248" grpId="0" animBg="1"/>
      <p:bldP spid="222252" grpId="0" animBg="1"/>
      <p:bldP spid="222256" grpId="0" animBg="1"/>
      <p:bldP spid="222260" grpId="0" animBg="1"/>
      <p:bldP spid="222264" grpId="0" animBg="1"/>
      <p:bldP spid="222268" grpId="0" animBg="1"/>
      <p:bldP spid="222272" grpId="0" animBg="1"/>
      <p:bldP spid="222279" grpId="0" autoUpdateAnimBg="0"/>
      <p:bldP spid="222280" grpId="0" autoUpdateAnimBg="0"/>
      <p:bldP spid="222281" grpId="0" animBg="1"/>
      <p:bldP spid="222282" grpId="0" animBg="1"/>
      <p:bldP spid="22228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64722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11 :-</a:t>
            </a:r>
            <a:r>
              <a:rPr lang="en-US" sz="1400" b="0">
                <a:latin typeface="Times New Roman" pitchFamily="18" charset="0"/>
              </a:rPr>
              <a:t> The projectors drawn from VT  &amp; end A of line AB are 40mm apart.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End A is 15mm above Hp and 25 mm in front of Vp. VT of line is 20 mm below Hp.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If line is 75mm long, draw it’s projections, find inclinations with HP &amp; Vp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22625" y="3363913"/>
            <a:ext cx="5387975" cy="304800"/>
            <a:chOff x="1910" y="1687"/>
            <a:chExt cx="2599" cy="192"/>
          </a:xfrm>
        </p:grpSpPr>
        <p:sp>
          <p:nvSpPr>
            <p:cNvPr id="198736" name="Line 4"/>
            <p:cNvSpPr>
              <a:spLocks noChangeShapeType="1"/>
            </p:cNvSpPr>
            <p:nvPr/>
          </p:nvSpPr>
          <p:spPr bwMode="auto">
            <a:xfrm>
              <a:off x="2064" y="1824"/>
              <a:ext cx="23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37" name="Text Box 5"/>
            <p:cNvSpPr txBox="1">
              <a:spLocks noChangeArrowheads="1"/>
            </p:cNvSpPr>
            <p:nvPr/>
          </p:nvSpPr>
          <p:spPr bwMode="auto">
            <a:xfrm>
              <a:off x="1910" y="1687"/>
              <a:ext cx="1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8738" name="Text Box 6"/>
            <p:cNvSpPr txBox="1">
              <a:spLocks noChangeArrowheads="1"/>
            </p:cNvSpPr>
            <p:nvPr/>
          </p:nvSpPr>
          <p:spPr bwMode="auto">
            <a:xfrm>
              <a:off x="4358" y="1687"/>
              <a:ext cx="15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224263" name="Line 7"/>
          <p:cNvSpPr>
            <a:spLocks noChangeShapeType="1"/>
          </p:cNvSpPr>
          <p:nvPr/>
        </p:nvSpPr>
        <p:spPr bwMode="auto">
          <a:xfrm>
            <a:off x="4670425" y="3429000"/>
            <a:ext cx="0" cy="1600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64" name="Line 8"/>
          <p:cNvSpPr>
            <a:spLocks noChangeShapeType="1"/>
          </p:cNvSpPr>
          <p:nvPr/>
        </p:nvSpPr>
        <p:spPr bwMode="auto">
          <a:xfrm>
            <a:off x="5737225" y="2590800"/>
            <a:ext cx="0" cy="2514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4670425" y="4953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4883150" y="4887913"/>
            <a:ext cx="638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40mm</a:t>
            </a:r>
          </a:p>
        </p:txBody>
      </p:sp>
      <p:sp>
        <p:nvSpPr>
          <p:cNvPr id="224267" name="Line 11"/>
          <p:cNvSpPr>
            <a:spLocks noChangeShapeType="1"/>
          </p:cNvSpPr>
          <p:nvPr/>
        </p:nvSpPr>
        <p:spPr bwMode="auto">
          <a:xfrm flipH="1">
            <a:off x="3603625" y="3124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68" name="Line 12"/>
          <p:cNvSpPr>
            <a:spLocks noChangeShapeType="1"/>
          </p:cNvSpPr>
          <p:nvPr/>
        </p:nvSpPr>
        <p:spPr bwMode="auto">
          <a:xfrm flipH="1">
            <a:off x="3832225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69" name="Line 13"/>
          <p:cNvSpPr>
            <a:spLocks noChangeShapeType="1"/>
          </p:cNvSpPr>
          <p:nvPr/>
        </p:nvSpPr>
        <p:spPr bwMode="auto">
          <a:xfrm flipH="1">
            <a:off x="3603625" y="4419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765550" y="3124200"/>
            <a:ext cx="361950" cy="457200"/>
            <a:chOff x="1686" y="1536"/>
            <a:chExt cx="228" cy="288"/>
          </a:xfrm>
        </p:grpSpPr>
        <p:sp>
          <p:nvSpPr>
            <p:cNvPr id="198734" name="Line 15"/>
            <p:cNvSpPr>
              <a:spLocks noChangeShapeType="1"/>
            </p:cNvSpPr>
            <p:nvPr/>
          </p:nvSpPr>
          <p:spPr bwMode="auto">
            <a:xfrm>
              <a:off x="1872" y="1536"/>
              <a:ext cx="0" cy="28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35" name="Text Box 16"/>
            <p:cNvSpPr txBox="1">
              <a:spLocks noChangeArrowheads="1"/>
            </p:cNvSpPr>
            <p:nvPr/>
          </p:nvSpPr>
          <p:spPr bwMode="auto">
            <a:xfrm>
              <a:off x="1686" y="157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15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75075" y="3581400"/>
            <a:ext cx="361950" cy="533400"/>
            <a:chOff x="1692" y="1824"/>
            <a:chExt cx="228" cy="336"/>
          </a:xfrm>
        </p:grpSpPr>
        <p:sp>
          <p:nvSpPr>
            <p:cNvPr id="198732" name="Line 18"/>
            <p:cNvSpPr>
              <a:spLocks noChangeShapeType="1"/>
            </p:cNvSpPr>
            <p:nvPr/>
          </p:nvSpPr>
          <p:spPr bwMode="auto">
            <a:xfrm>
              <a:off x="1872" y="1824"/>
              <a:ext cx="0" cy="336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33" name="Text Box 19"/>
            <p:cNvSpPr txBox="1">
              <a:spLocks noChangeArrowheads="1"/>
            </p:cNvSpPr>
            <p:nvPr/>
          </p:nvSpPr>
          <p:spPr bwMode="auto">
            <a:xfrm>
              <a:off x="1692" y="189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20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489325" y="3581400"/>
            <a:ext cx="361950" cy="838200"/>
            <a:chOff x="1512" y="1824"/>
            <a:chExt cx="228" cy="528"/>
          </a:xfrm>
        </p:grpSpPr>
        <p:sp>
          <p:nvSpPr>
            <p:cNvPr id="198730" name="Line 21"/>
            <p:cNvSpPr>
              <a:spLocks noChangeShapeType="1"/>
            </p:cNvSpPr>
            <p:nvPr/>
          </p:nvSpPr>
          <p:spPr bwMode="auto">
            <a:xfrm>
              <a:off x="1680" y="1824"/>
              <a:ext cx="0" cy="528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31" name="Text Box 22"/>
            <p:cNvSpPr txBox="1">
              <a:spLocks noChangeArrowheads="1"/>
            </p:cNvSpPr>
            <p:nvPr/>
          </p:nvSpPr>
          <p:spPr bwMode="auto">
            <a:xfrm>
              <a:off x="1512" y="1968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25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4254500" y="3287713"/>
            <a:ext cx="479425" cy="895350"/>
            <a:chOff x="1994" y="1639"/>
            <a:chExt cx="302" cy="564"/>
          </a:xfrm>
        </p:grpSpPr>
        <p:sp>
          <p:nvSpPr>
            <p:cNvPr id="198726" name="Oval 24"/>
            <p:cNvSpPr>
              <a:spLocks noChangeArrowheads="1"/>
            </p:cNvSpPr>
            <p:nvPr/>
          </p:nvSpPr>
          <p:spPr bwMode="auto">
            <a:xfrm>
              <a:off x="2232" y="21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7" name="Oval 25"/>
            <p:cNvSpPr>
              <a:spLocks noChangeArrowheads="1"/>
            </p:cNvSpPr>
            <p:nvPr/>
          </p:nvSpPr>
          <p:spPr bwMode="auto">
            <a:xfrm>
              <a:off x="2232" y="179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8" name="Text Box 26"/>
            <p:cNvSpPr txBox="1">
              <a:spLocks noChangeArrowheads="1"/>
            </p:cNvSpPr>
            <p:nvPr/>
          </p:nvSpPr>
          <p:spPr bwMode="auto">
            <a:xfrm>
              <a:off x="2102" y="16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198729" name="Text Box 27"/>
            <p:cNvSpPr txBox="1">
              <a:spLocks noChangeArrowheads="1"/>
            </p:cNvSpPr>
            <p:nvPr/>
          </p:nvSpPr>
          <p:spPr bwMode="auto">
            <a:xfrm>
              <a:off x="1994" y="2011"/>
              <a:ext cx="3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VT’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492750" y="2897188"/>
            <a:ext cx="350838" cy="1619250"/>
            <a:chOff x="2774" y="1393"/>
            <a:chExt cx="221" cy="1020"/>
          </a:xfrm>
        </p:grpSpPr>
        <p:sp>
          <p:nvSpPr>
            <p:cNvPr id="198721" name="Oval 29"/>
            <p:cNvSpPr>
              <a:spLocks noChangeArrowheads="1"/>
            </p:cNvSpPr>
            <p:nvPr/>
          </p:nvSpPr>
          <p:spPr bwMode="auto">
            <a:xfrm>
              <a:off x="2904" y="22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792" y="1393"/>
              <a:ext cx="203" cy="192"/>
              <a:chOff x="2792" y="1393"/>
              <a:chExt cx="203" cy="192"/>
            </a:xfrm>
          </p:grpSpPr>
          <p:sp>
            <p:nvSpPr>
              <p:cNvPr id="198724" name="Oval 31"/>
              <p:cNvSpPr>
                <a:spLocks noChangeArrowheads="1"/>
              </p:cNvSpPr>
              <p:nvPr/>
            </p:nvSpPr>
            <p:spPr bwMode="auto">
              <a:xfrm>
                <a:off x="2910" y="15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25" name="Text Box 32"/>
              <p:cNvSpPr txBox="1">
                <a:spLocks noChangeArrowheads="1"/>
              </p:cNvSpPr>
              <p:nvPr/>
            </p:nvSpPr>
            <p:spPr bwMode="auto">
              <a:xfrm>
                <a:off x="2792" y="1393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a’</a:t>
                </a:r>
              </a:p>
            </p:txBody>
          </p:sp>
        </p:grpSp>
        <p:sp>
          <p:nvSpPr>
            <p:cNvPr id="198723" name="Text Box 33"/>
            <p:cNvSpPr txBox="1">
              <a:spLocks noChangeArrowheads="1"/>
            </p:cNvSpPr>
            <p:nvPr/>
          </p:nvSpPr>
          <p:spPr bwMode="auto">
            <a:xfrm>
              <a:off x="2774" y="2221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224290" name="Line 34"/>
          <p:cNvSpPr>
            <a:spLocks noChangeShapeType="1"/>
          </p:cNvSpPr>
          <p:nvPr/>
        </p:nvSpPr>
        <p:spPr bwMode="auto">
          <a:xfrm flipV="1">
            <a:off x="4670425" y="3124200"/>
            <a:ext cx="106680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91" name="Line 35"/>
          <p:cNvSpPr>
            <a:spLocks noChangeShapeType="1"/>
          </p:cNvSpPr>
          <p:nvPr/>
        </p:nvSpPr>
        <p:spPr bwMode="auto">
          <a:xfrm>
            <a:off x="4670425" y="3581400"/>
            <a:ext cx="1066800" cy="838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92" name="Arc 36"/>
          <p:cNvSpPr>
            <a:spLocks/>
          </p:cNvSpPr>
          <p:nvPr/>
        </p:nvSpPr>
        <p:spPr bwMode="auto">
          <a:xfrm rot="20943315" flipV="1">
            <a:off x="5670550" y="3643313"/>
            <a:ext cx="523875" cy="6858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293" name="Line 37"/>
          <p:cNvSpPr>
            <a:spLocks noChangeShapeType="1"/>
          </p:cNvSpPr>
          <p:nvPr/>
        </p:nvSpPr>
        <p:spPr bwMode="auto">
          <a:xfrm flipV="1">
            <a:off x="6137275" y="31051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294" name="Line 38"/>
          <p:cNvSpPr>
            <a:spLocks noChangeShapeType="1"/>
          </p:cNvSpPr>
          <p:nvPr/>
        </p:nvSpPr>
        <p:spPr bwMode="auto">
          <a:xfrm>
            <a:off x="5737225" y="313372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95" name="Line 39"/>
          <p:cNvSpPr>
            <a:spLocks noChangeShapeType="1"/>
          </p:cNvSpPr>
          <p:nvPr/>
        </p:nvSpPr>
        <p:spPr bwMode="auto">
          <a:xfrm flipV="1">
            <a:off x="4670425" y="3124200"/>
            <a:ext cx="144780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96" name="Text Box 40"/>
          <p:cNvSpPr txBox="1">
            <a:spLocks noChangeArrowheads="1"/>
          </p:cNvSpPr>
          <p:nvPr/>
        </p:nvSpPr>
        <p:spPr bwMode="auto">
          <a:xfrm>
            <a:off x="5965825" y="2819400"/>
            <a:ext cx="379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  <a:r>
              <a:rPr lang="en-US" sz="1400" b="0" baseline="-25000">
                <a:latin typeface="Times New Roman" pitchFamily="18" charset="0"/>
              </a:rPr>
              <a:t>1</a:t>
            </a:r>
            <a:r>
              <a:rPr lang="en-US" sz="1400" b="0">
                <a:latin typeface="Times New Roman" pitchFamily="18" charset="0"/>
              </a:rPr>
              <a:t>’</a:t>
            </a:r>
          </a:p>
        </p:txBody>
      </p:sp>
      <p:sp>
        <p:nvSpPr>
          <p:cNvPr id="224297" name="Line 41"/>
          <p:cNvSpPr>
            <a:spLocks noChangeShapeType="1"/>
          </p:cNvSpPr>
          <p:nvPr/>
        </p:nvSpPr>
        <p:spPr bwMode="auto">
          <a:xfrm flipH="1">
            <a:off x="6270625" y="1905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98" name="Line 42"/>
          <p:cNvSpPr>
            <a:spLocks noChangeShapeType="1"/>
          </p:cNvSpPr>
          <p:nvPr/>
        </p:nvSpPr>
        <p:spPr bwMode="auto">
          <a:xfrm>
            <a:off x="7032625" y="18288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7613650" y="1657350"/>
            <a:ext cx="388938" cy="323850"/>
            <a:chOff x="4110" y="612"/>
            <a:chExt cx="245" cy="204"/>
          </a:xfrm>
        </p:grpSpPr>
        <p:sp>
          <p:nvSpPr>
            <p:cNvPr id="198719" name="Oval 44"/>
            <p:cNvSpPr>
              <a:spLocks noChangeArrowheads="1"/>
            </p:cNvSpPr>
            <p:nvPr/>
          </p:nvSpPr>
          <p:spPr bwMode="auto">
            <a:xfrm>
              <a:off x="4176" y="7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0" name="Text Box 45"/>
            <p:cNvSpPr txBox="1">
              <a:spLocks noChangeArrowheads="1"/>
            </p:cNvSpPr>
            <p:nvPr/>
          </p:nvSpPr>
          <p:spPr bwMode="auto">
            <a:xfrm>
              <a:off x="4110" y="612"/>
              <a:ext cx="2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>
                  <a:latin typeface="Times New Roman" pitchFamily="18" charset="0"/>
                </a:rPr>
                <a:t>’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6784975" y="1676400"/>
            <a:ext cx="331788" cy="304800"/>
            <a:chOff x="3588" y="624"/>
            <a:chExt cx="209" cy="192"/>
          </a:xfrm>
        </p:grpSpPr>
        <p:sp>
          <p:nvSpPr>
            <p:cNvPr id="198717" name="Oval 47"/>
            <p:cNvSpPr>
              <a:spLocks noChangeArrowheads="1"/>
            </p:cNvSpPr>
            <p:nvPr/>
          </p:nvSpPr>
          <p:spPr bwMode="auto">
            <a:xfrm>
              <a:off x="3744" y="7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8" name="Text Box 48"/>
            <p:cNvSpPr txBox="1">
              <a:spLocks noChangeArrowheads="1"/>
            </p:cNvSpPr>
            <p:nvPr/>
          </p:nvSpPr>
          <p:spPr bwMode="auto">
            <a:xfrm>
              <a:off x="3588" y="624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6784975" y="5229225"/>
            <a:ext cx="273050" cy="304800"/>
            <a:chOff x="3588" y="2862"/>
            <a:chExt cx="172" cy="192"/>
          </a:xfrm>
        </p:grpSpPr>
        <p:sp>
          <p:nvSpPr>
            <p:cNvPr id="198715" name="Oval 50"/>
            <p:cNvSpPr>
              <a:spLocks noChangeArrowheads="1"/>
            </p:cNvSpPr>
            <p:nvPr/>
          </p:nvSpPr>
          <p:spPr bwMode="auto">
            <a:xfrm>
              <a:off x="3696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6" name="Text Box 51"/>
            <p:cNvSpPr txBox="1">
              <a:spLocks noChangeArrowheads="1"/>
            </p:cNvSpPr>
            <p:nvPr/>
          </p:nvSpPr>
          <p:spPr bwMode="auto">
            <a:xfrm>
              <a:off x="3588" y="286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5661025" y="4343400"/>
            <a:ext cx="1371600" cy="990600"/>
            <a:chOff x="2880" y="2304"/>
            <a:chExt cx="864" cy="624"/>
          </a:xfrm>
        </p:grpSpPr>
        <p:sp>
          <p:nvSpPr>
            <p:cNvPr id="198713" name="Line 53"/>
            <p:cNvSpPr>
              <a:spLocks noChangeShapeType="1"/>
            </p:cNvSpPr>
            <p:nvPr/>
          </p:nvSpPr>
          <p:spPr bwMode="auto">
            <a:xfrm>
              <a:off x="2880" y="2304"/>
              <a:ext cx="864" cy="62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14" name="Text Box 54"/>
            <p:cNvSpPr txBox="1">
              <a:spLocks noChangeArrowheads="1"/>
            </p:cNvSpPr>
            <p:nvPr/>
          </p:nvSpPr>
          <p:spPr bwMode="auto">
            <a:xfrm rot="2224906">
              <a:off x="3239" y="2640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5737225" y="1905000"/>
            <a:ext cx="1295400" cy="1219200"/>
            <a:chOff x="2928" y="768"/>
            <a:chExt cx="816" cy="768"/>
          </a:xfrm>
        </p:grpSpPr>
        <p:sp>
          <p:nvSpPr>
            <p:cNvPr id="198711" name="Line 56"/>
            <p:cNvSpPr>
              <a:spLocks noChangeShapeType="1"/>
            </p:cNvSpPr>
            <p:nvPr/>
          </p:nvSpPr>
          <p:spPr bwMode="auto">
            <a:xfrm flipV="1">
              <a:off x="2928" y="768"/>
              <a:ext cx="816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12" name="Text Box 57"/>
            <p:cNvSpPr txBox="1">
              <a:spLocks noChangeArrowheads="1"/>
            </p:cNvSpPr>
            <p:nvPr/>
          </p:nvSpPr>
          <p:spPr bwMode="auto">
            <a:xfrm rot="-2404981">
              <a:off x="3264" y="912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FV</a:t>
              </a:r>
            </a:p>
          </p:txBody>
        </p:sp>
      </p:grpSp>
      <p:grpSp>
        <p:nvGrpSpPr>
          <p:cNvPr id="14" name="Group 58"/>
          <p:cNvGrpSpPr>
            <a:grpSpLocks/>
          </p:cNvGrpSpPr>
          <p:nvPr/>
        </p:nvGrpSpPr>
        <p:grpSpPr bwMode="auto">
          <a:xfrm>
            <a:off x="6118225" y="1905000"/>
            <a:ext cx="1600200" cy="1219200"/>
            <a:chOff x="3168" y="768"/>
            <a:chExt cx="1008" cy="768"/>
          </a:xfrm>
        </p:grpSpPr>
        <p:sp>
          <p:nvSpPr>
            <p:cNvPr id="198709" name="Line 59"/>
            <p:cNvSpPr>
              <a:spLocks noChangeShapeType="1"/>
            </p:cNvSpPr>
            <p:nvPr/>
          </p:nvSpPr>
          <p:spPr bwMode="auto">
            <a:xfrm flipV="1">
              <a:off x="3168" y="768"/>
              <a:ext cx="1008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10" name="Text Box 60"/>
            <p:cNvSpPr txBox="1">
              <a:spLocks noChangeArrowheads="1"/>
            </p:cNvSpPr>
            <p:nvPr/>
          </p:nvSpPr>
          <p:spPr bwMode="auto">
            <a:xfrm rot="-2460145">
              <a:off x="3402" y="1182"/>
              <a:ext cx="4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75mm</a:t>
              </a:r>
            </a:p>
          </p:txBody>
        </p:sp>
      </p:grpSp>
      <p:sp>
        <p:nvSpPr>
          <p:cNvPr id="224317" name="Arc 61"/>
          <p:cNvSpPr>
            <a:spLocks/>
          </p:cNvSpPr>
          <p:nvPr/>
        </p:nvSpPr>
        <p:spPr bwMode="auto">
          <a:xfrm rot="1043481">
            <a:off x="5703888" y="1935163"/>
            <a:ext cx="2632075" cy="2568575"/>
          </a:xfrm>
          <a:custGeom>
            <a:avLst/>
            <a:gdLst>
              <a:gd name="T0" fmla="*/ 2147483647 w 20721"/>
              <a:gd name="T1" fmla="*/ 0 h 20224"/>
              <a:gd name="T2" fmla="*/ 2147483647 w 20721"/>
              <a:gd name="T3" fmla="*/ 2147483647 h 20224"/>
              <a:gd name="T4" fmla="*/ 0 w 20721"/>
              <a:gd name="T5" fmla="*/ 2147483647 h 20224"/>
              <a:gd name="T6" fmla="*/ 0 60000 65536"/>
              <a:gd name="T7" fmla="*/ 0 60000 65536"/>
              <a:gd name="T8" fmla="*/ 0 60000 65536"/>
              <a:gd name="T9" fmla="*/ 0 w 20721"/>
              <a:gd name="T10" fmla="*/ 0 h 20224"/>
              <a:gd name="T11" fmla="*/ 20721 w 20721"/>
              <a:gd name="T12" fmla="*/ 20224 h 20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21" h="20224" fill="none" extrusionOk="0">
                <a:moveTo>
                  <a:pt x="7586" y="-1"/>
                </a:moveTo>
                <a:cubicBezTo>
                  <a:pt x="13939" y="2383"/>
                  <a:pt x="18803" y="7613"/>
                  <a:pt x="20720" y="14123"/>
                </a:cubicBezTo>
              </a:path>
              <a:path w="20721" h="20224" stroke="0" extrusionOk="0">
                <a:moveTo>
                  <a:pt x="7586" y="-1"/>
                </a:moveTo>
                <a:cubicBezTo>
                  <a:pt x="13939" y="2383"/>
                  <a:pt x="18803" y="7613"/>
                  <a:pt x="20720" y="14123"/>
                </a:cubicBezTo>
                <a:lnTo>
                  <a:pt x="0" y="202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318" name="Line 62"/>
          <p:cNvSpPr>
            <a:spLocks noChangeShapeType="1"/>
          </p:cNvSpPr>
          <p:nvPr/>
        </p:nvSpPr>
        <p:spPr bwMode="auto">
          <a:xfrm>
            <a:off x="4670425" y="41148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19" name="Line 63"/>
          <p:cNvSpPr>
            <a:spLocks noChangeShapeType="1"/>
          </p:cNvSpPr>
          <p:nvPr/>
        </p:nvSpPr>
        <p:spPr bwMode="auto">
          <a:xfrm>
            <a:off x="6423025" y="52959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20" name="Line 64"/>
          <p:cNvSpPr>
            <a:spLocks noChangeShapeType="1"/>
          </p:cNvSpPr>
          <p:nvPr/>
        </p:nvSpPr>
        <p:spPr bwMode="auto">
          <a:xfrm>
            <a:off x="8128000" y="4038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4321" name="Line 65"/>
          <p:cNvSpPr>
            <a:spLocks noChangeShapeType="1"/>
          </p:cNvSpPr>
          <p:nvPr/>
        </p:nvSpPr>
        <p:spPr bwMode="auto">
          <a:xfrm>
            <a:off x="4670425" y="3581400"/>
            <a:ext cx="3429000" cy="1676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22" name="Text Box 66"/>
          <p:cNvSpPr txBox="1">
            <a:spLocks noChangeArrowheads="1"/>
          </p:cNvSpPr>
          <p:nvPr/>
        </p:nvSpPr>
        <p:spPr bwMode="auto">
          <a:xfrm>
            <a:off x="7870825" y="52578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5260975" y="3609975"/>
            <a:ext cx="328613" cy="509588"/>
            <a:chOff x="1695" y="1968"/>
            <a:chExt cx="207" cy="321"/>
          </a:xfrm>
        </p:grpSpPr>
        <p:sp>
          <p:nvSpPr>
            <p:cNvPr id="198707" name="Text Box 68"/>
            <p:cNvSpPr txBox="1">
              <a:spLocks noChangeArrowheads="1"/>
            </p:cNvSpPr>
            <p:nvPr/>
          </p:nvSpPr>
          <p:spPr bwMode="auto">
            <a:xfrm>
              <a:off x="1695" y="2064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198708" name="Arc 69"/>
            <p:cNvSpPr>
              <a:spLocks/>
            </p:cNvSpPr>
            <p:nvPr/>
          </p:nvSpPr>
          <p:spPr bwMode="auto">
            <a:xfrm>
              <a:off x="1776" y="1968"/>
              <a:ext cx="126" cy="321"/>
            </a:xfrm>
            <a:custGeom>
              <a:avLst/>
              <a:gdLst>
                <a:gd name="T0" fmla="*/ 0 w 21600"/>
                <a:gd name="T1" fmla="*/ 0 h 34323"/>
                <a:gd name="T2" fmla="*/ 0 w 21600"/>
                <a:gd name="T3" fmla="*/ 0 h 34323"/>
                <a:gd name="T4" fmla="*/ 0 w 21600"/>
                <a:gd name="T5" fmla="*/ 0 h 3432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4323"/>
                <a:gd name="T11" fmla="*/ 21600 w 21600"/>
                <a:gd name="T12" fmla="*/ 34323 h 34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4323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172"/>
                    <a:pt x="20148" y="30627"/>
                    <a:pt x="17455" y="34323"/>
                  </a:cubicBezTo>
                </a:path>
                <a:path w="21600" h="34323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6172"/>
                    <a:pt x="20148" y="30627"/>
                    <a:pt x="17455" y="3432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5584825" y="3581400"/>
            <a:ext cx="428625" cy="598488"/>
            <a:chOff x="1440" y="1872"/>
            <a:chExt cx="270" cy="377"/>
          </a:xfrm>
        </p:grpSpPr>
        <p:sp>
          <p:nvSpPr>
            <p:cNvPr id="198705" name="Text Box 71"/>
            <p:cNvSpPr txBox="1">
              <a:spLocks noChangeArrowheads="1"/>
            </p:cNvSpPr>
            <p:nvPr/>
          </p:nvSpPr>
          <p:spPr bwMode="auto">
            <a:xfrm>
              <a:off x="1440" y="1920"/>
              <a:ext cx="2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</a:t>
              </a:r>
            </a:p>
          </p:txBody>
        </p:sp>
        <p:sp>
          <p:nvSpPr>
            <p:cNvPr id="198706" name="Arc 72"/>
            <p:cNvSpPr>
              <a:spLocks/>
            </p:cNvSpPr>
            <p:nvPr/>
          </p:nvSpPr>
          <p:spPr bwMode="auto">
            <a:xfrm rot="1668629">
              <a:off x="1584" y="1872"/>
              <a:ext cx="126" cy="377"/>
            </a:xfrm>
            <a:custGeom>
              <a:avLst/>
              <a:gdLst>
                <a:gd name="T0" fmla="*/ 0 w 21600"/>
                <a:gd name="T1" fmla="*/ 0 h 40396"/>
                <a:gd name="T2" fmla="*/ 0 w 21600"/>
                <a:gd name="T3" fmla="*/ 0 h 40396"/>
                <a:gd name="T4" fmla="*/ 0 w 21600"/>
                <a:gd name="T5" fmla="*/ 0 h 40396"/>
                <a:gd name="T6" fmla="*/ 0 60000 65536"/>
                <a:gd name="T7" fmla="*/ 0 60000 65536"/>
                <a:gd name="T8" fmla="*/ 0 60000 65536"/>
                <a:gd name="T9" fmla="*/ 0 w 21600"/>
                <a:gd name="T10" fmla="*/ 0 h 40396"/>
                <a:gd name="T11" fmla="*/ 21600 w 21600"/>
                <a:gd name="T12" fmla="*/ 40396 h 403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039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381"/>
                    <a:pt x="17414" y="36562"/>
                    <a:pt x="10642" y="40396"/>
                  </a:cubicBezTo>
                </a:path>
                <a:path w="21600" h="4039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381"/>
                    <a:pt x="17414" y="36562"/>
                    <a:pt x="10642" y="4039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228600" y="4953000"/>
            <a:ext cx="3657600" cy="1295400"/>
            <a:chOff x="192" y="2976"/>
            <a:chExt cx="2304" cy="816"/>
          </a:xfrm>
        </p:grpSpPr>
        <p:sp>
          <p:nvSpPr>
            <p:cNvPr id="198703" name="AutoShape 74"/>
            <p:cNvSpPr>
              <a:spLocks noChangeArrowheads="1"/>
            </p:cNvSpPr>
            <p:nvPr/>
          </p:nvSpPr>
          <p:spPr bwMode="auto">
            <a:xfrm>
              <a:off x="192" y="2976"/>
              <a:ext cx="2304" cy="816"/>
            </a:xfrm>
            <a:prstGeom prst="wedgeRoundRectCallout">
              <a:avLst>
                <a:gd name="adj1" fmla="val 68750"/>
                <a:gd name="adj2" fmla="val -55023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198704" name="Text Box 75"/>
            <p:cNvSpPr txBox="1">
              <a:spLocks noChangeArrowheads="1"/>
            </p:cNvSpPr>
            <p:nvPr/>
          </p:nvSpPr>
          <p:spPr bwMode="auto">
            <a:xfrm>
              <a:off x="288" y="2976"/>
              <a:ext cx="2019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0">
                  <a:latin typeface="Arial" charset="0"/>
                </a:rPr>
                <a:t>Draw two projectors for VT &amp; end A</a:t>
              </a:r>
            </a:p>
            <a:p>
              <a:pPr algn="ctr" eaLnBrk="1" hangingPunct="1"/>
              <a:r>
                <a:rPr lang="en-US" sz="1400" b="0">
                  <a:latin typeface="Arial" charset="0"/>
                </a:rPr>
                <a:t>Locate these points and then </a:t>
              </a:r>
            </a:p>
            <a:p>
              <a:pPr algn="ctr" eaLnBrk="1" hangingPunct="1"/>
              <a:r>
                <a:rPr lang="en-US" sz="2000" i="1">
                  <a:solidFill>
                    <a:srgbClr val="CC0066"/>
                  </a:solidFill>
                  <a:latin typeface="Arial" charset="0"/>
                </a:rPr>
                <a:t>YES !</a:t>
              </a:r>
            </a:p>
            <a:p>
              <a:pPr algn="ctr" eaLnBrk="1" hangingPunct="1"/>
              <a:r>
                <a:rPr lang="en-US" sz="2000" i="1">
                  <a:solidFill>
                    <a:srgbClr val="CC0066"/>
                  </a:solidFill>
                  <a:latin typeface="Arial" charset="0"/>
                </a:rPr>
                <a:t>YOU CAN COMPLETE IT.</a:t>
              </a:r>
            </a:p>
          </p:txBody>
        </p:sp>
      </p:grpSp>
      <p:grpSp>
        <p:nvGrpSpPr>
          <p:cNvPr id="18" name="Group 91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8697" name="AutoShape 92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8" name="AutoShape 93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9" name="AutoShape 94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0" name="AutoShape 95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1" name="AutoShape 96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2" name="AutoShape 97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4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4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9" dur="500"/>
                                        <p:tgtEl>
                                          <p:spTgt spid="22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22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7" dur="500"/>
                                        <p:tgtEl>
                                          <p:spTgt spid="2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2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6" dur="500"/>
                                        <p:tgtEl>
                                          <p:spTgt spid="2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4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24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4" dur="500"/>
                                        <p:tgtEl>
                                          <p:spTgt spid="22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4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2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3" dur="500"/>
                                        <p:tgtEl>
                                          <p:spTgt spid="22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utoUpdateAnimBg="0"/>
      <p:bldP spid="224263" grpId="0" animBg="1"/>
      <p:bldP spid="224264" grpId="0" animBg="1"/>
      <p:bldP spid="224265" grpId="0" animBg="1"/>
      <p:bldP spid="224266" grpId="0" autoUpdateAnimBg="0"/>
      <p:bldP spid="224267" grpId="0" animBg="1"/>
      <p:bldP spid="224268" grpId="0" animBg="1"/>
      <p:bldP spid="224269" grpId="0" animBg="1"/>
      <p:bldP spid="224290" grpId="0" animBg="1"/>
      <p:bldP spid="224291" grpId="0" animBg="1"/>
      <p:bldP spid="224292" grpId="0" animBg="1"/>
      <p:bldP spid="224293" grpId="0" animBg="1"/>
      <p:bldP spid="224294" grpId="0" animBg="1"/>
      <p:bldP spid="224295" grpId="0" animBg="1"/>
      <p:bldP spid="224296" grpId="0" autoUpdateAnimBg="0"/>
      <p:bldP spid="224297" grpId="0" animBg="1"/>
      <p:bldP spid="224298" grpId="0" animBg="1"/>
      <p:bldP spid="224317" grpId="0" animBg="1"/>
      <p:bldP spid="224318" grpId="0" animBg="1"/>
      <p:bldP spid="224319" grpId="0" animBg="1"/>
      <p:bldP spid="224320" grpId="0" animBg="1"/>
      <p:bldP spid="224321" grpId="0" animBg="1"/>
      <p:bldP spid="224322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Line 2"/>
          <p:cNvSpPr>
            <a:spLocks noChangeShapeType="1"/>
          </p:cNvSpPr>
          <p:nvPr/>
        </p:nvSpPr>
        <p:spPr bwMode="auto">
          <a:xfrm>
            <a:off x="3424238" y="3430588"/>
            <a:ext cx="472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3105150" y="318611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8077200" y="31718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05829" name="Line 5"/>
          <p:cNvSpPr>
            <a:spLocks noChangeShapeType="1"/>
          </p:cNvSpPr>
          <p:nvPr/>
        </p:nvSpPr>
        <p:spPr bwMode="auto">
          <a:xfrm>
            <a:off x="3744913" y="1830388"/>
            <a:ext cx="0" cy="388620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05830" name="Oval 6"/>
          <p:cNvSpPr>
            <a:spLocks noChangeArrowheads="1"/>
          </p:cNvSpPr>
          <p:nvPr/>
        </p:nvSpPr>
        <p:spPr bwMode="auto">
          <a:xfrm>
            <a:off x="3700463" y="3373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31" name="Oval 7"/>
          <p:cNvSpPr>
            <a:spLocks noChangeArrowheads="1"/>
          </p:cNvSpPr>
          <p:nvPr/>
        </p:nvSpPr>
        <p:spPr bwMode="auto">
          <a:xfrm>
            <a:off x="3716338" y="5621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3455988" y="3106738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c’</a:t>
            </a: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3452813" y="5454650"/>
            <a:ext cx="27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c</a:t>
            </a:r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3744913" y="3887788"/>
            <a:ext cx="4648200" cy="0"/>
          </a:xfrm>
          <a:prstGeom prst="line">
            <a:avLst/>
          </a:prstGeom>
          <a:noFill/>
          <a:ln w="9525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>
            <a:off x="7539038" y="3471863"/>
            <a:ext cx="1452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</a:t>
            </a:r>
            <a:r>
              <a:rPr lang="en-US" sz="2400" b="0">
                <a:latin typeface="Times New Roman" pitchFamily="18" charset="0"/>
              </a:rPr>
              <a:t> </a:t>
            </a:r>
            <a:r>
              <a:rPr lang="en-US" sz="1400" b="0">
                <a:latin typeface="Times New Roman" pitchFamily="18" charset="0"/>
              </a:rPr>
              <a:t>d &amp; d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 flipV="1">
            <a:off x="3744913" y="3887788"/>
            <a:ext cx="1981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7" name="Oval 13"/>
          <p:cNvSpPr>
            <a:spLocks noChangeArrowheads="1"/>
          </p:cNvSpPr>
          <p:nvPr/>
        </p:nvSpPr>
        <p:spPr bwMode="auto">
          <a:xfrm>
            <a:off x="5678488" y="38592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38" name="Line 14"/>
          <p:cNvSpPr>
            <a:spLocks noChangeShapeType="1"/>
          </p:cNvSpPr>
          <p:nvPr/>
        </p:nvSpPr>
        <p:spPr bwMode="auto">
          <a:xfrm flipV="1">
            <a:off x="3805238" y="3886200"/>
            <a:ext cx="3505200" cy="17526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9" name="Oval 15"/>
          <p:cNvSpPr>
            <a:spLocks noChangeArrowheads="1"/>
          </p:cNvSpPr>
          <p:nvPr/>
        </p:nvSpPr>
        <p:spPr bwMode="auto">
          <a:xfrm>
            <a:off x="7192963" y="38401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5649913" y="358298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d</a:t>
            </a: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>
            <a:off x="7234238" y="3505200"/>
            <a:ext cx="3222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 baseline="-25000">
                <a:latin typeface="Times New Roman" pitchFamily="18" charset="0"/>
              </a:rPr>
              <a:t>d1</a:t>
            </a:r>
          </a:p>
        </p:txBody>
      </p:sp>
      <p:sp>
        <p:nvSpPr>
          <p:cNvPr id="205842" name="Line 18"/>
          <p:cNvSpPr>
            <a:spLocks noChangeShapeType="1"/>
          </p:cNvSpPr>
          <p:nvPr/>
        </p:nvSpPr>
        <p:spPr bwMode="auto">
          <a:xfrm flipV="1">
            <a:off x="5726113" y="1295400"/>
            <a:ext cx="0" cy="2592388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05843" name="Oval 19"/>
          <p:cNvSpPr>
            <a:spLocks noChangeArrowheads="1"/>
          </p:cNvSpPr>
          <p:nvPr/>
        </p:nvSpPr>
        <p:spPr bwMode="auto">
          <a:xfrm>
            <a:off x="5678488" y="12588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>
            <a:off x="5440363" y="992188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d’</a:t>
            </a:r>
          </a:p>
        </p:txBody>
      </p:sp>
      <p:sp>
        <p:nvSpPr>
          <p:cNvPr id="205845" name="Line 21"/>
          <p:cNvSpPr>
            <a:spLocks noChangeShapeType="1"/>
          </p:cNvSpPr>
          <p:nvPr/>
        </p:nvSpPr>
        <p:spPr bwMode="auto">
          <a:xfrm flipH="1">
            <a:off x="3729038" y="1295400"/>
            <a:ext cx="1981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024438" y="1295400"/>
            <a:ext cx="2209800" cy="2133600"/>
            <a:chOff x="2705" y="992"/>
            <a:chExt cx="1351" cy="1411"/>
          </a:xfrm>
        </p:grpSpPr>
        <p:sp>
          <p:nvSpPr>
            <p:cNvPr id="189491" name="Arc 23"/>
            <p:cNvSpPr>
              <a:spLocks/>
            </p:cNvSpPr>
            <p:nvPr/>
          </p:nvSpPr>
          <p:spPr bwMode="auto">
            <a:xfrm>
              <a:off x="2705" y="992"/>
              <a:ext cx="1351" cy="1411"/>
            </a:xfrm>
            <a:custGeom>
              <a:avLst/>
              <a:gdLst>
                <a:gd name="T0" fmla="*/ 0 w 21600"/>
                <a:gd name="T1" fmla="*/ 0 h 20464"/>
                <a:gd name="T2" fmla="*/ 0 w 21600"/>
                <a:gd name="T3" fmla="*/ 0 h 20464"/>
                <a:gd name="T4" fmla="*/ 0 w 21600"/>
                <a:gd name="T5" fmla="*/ 0 h 20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64"/>
                <a:gd name="T11" fmla="*/ 21600 w 21600"/>
                <a:gd name="T12" fmla="*/ 20464 h 20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64" fill="none" extrusionOk="0">
                  <a:moveTo>
                    <a:pt x="6912" y="-1"/>
                  </a:moveTo>
                  <a:cubicBezTo>
                    <a:pt x="15690" y="2964"/>
                    <a:pt x="21600" y="11198"/>
                    <a:pt x="21600" y="20464"/>
                  </a:cubicBezTo>
                </a:path>
                <a:path w="21600" h="20464" stroke="0" extrusionOk="0">
                  <a:moveTo>
                    <a:pt x="6912" y="-1"/>
                  </a:moveTo>
                  <a:cubicBezTo>
                    <a:pt x="15690" y="2964"/>
                    <a:pt x="21600" y="11198"/>
                    <a:pt x="21600" y="20464"/>
                  </a:cubicBezTo>
                  <a:lnTo>
                    <a:pt x="0" y="20464"/>
                  </a:lnTo>
                  <a:close/>
                </a:path>
              </a:pathLst>
            </a:custGeom>
            <a:noFill/>
            <a:ln w="9525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492" name="Line 24"/>
            <p:cNvSpPr>
              <a:spLocks noChangeShapeType="1"/>
            </p:cNvSpPr>
            <p:nvPr/>
          </p:nvSpPr>
          <p:spPr bwMode="auto">
            <a:xfrm flipH="1" flipV="1">
              <a:off x="3454" y="1165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49" name="Line 25"/>
          <p:cNvSpPr>
            <a:spLocks noChangeShapeType="1"/>
          </p:cNvSpPr>
          <p:nvPr/>
        </p:nvSpPr>
        <p:spPr bwMode="auto">
          <a:xfrm>
            <a:off x="5287963" y="1296988"/>
            <a:ext cx="2743200" cy="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05850" name="Line 26"/>
          <p:cNvSpPr>
            <a:spLocks noChangeShapeType="1"/>
          </p:cNvSpPr>
          <p:nvPr/>
        </p:nvSpPr>
        <p:spPr bwMode="auto">
          <a:xfrm flipV="1">
            <a:off x="3729038" y="1295400"/>
            <a:ext cx="3276600" cy="213360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>
            <a:off x="6811963" y="992188"/>
            <a:ext cx="423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d’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05852" name="Line 28"/>
          <p:cNvSpPr>
            <a:spLocks noChangeShapeType="1"/>
          </p:cNvSpPr>
          <p:nvPr/>
        </p:nvSpPr>
        <p:spPr bwMode="auto">
          <a:xfrm>
            <a:off x="3581400" y="5638800"/>
            <a:ext cx="3886200" cy="0"/>
          </a:xfrm>
          <a:prstGeom prst="lin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IN"/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 rot="-2206479">
            <a:off x="4262438" y="44958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205854" name="Text Box 30"/>
          <p:cNvSpPr txBox="1">
            <a:spLocks noChangeArrowheads="1"/>
          </p:cNvSpPr>
          <p:nvPr/>
        </p:nvSpPr>
        <p:spPr bwMode="auto">
          <a:xfrm rot="-3101359">
            <a:off x="4546600" y="1801813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FV</a:t>
            </a:r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 rot="-1607487">
            <a:off x="5786438" y="41148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 rot="-1792448">
            <a:off x="5776913" y="1876425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>
            <a:off x="3924300" y="3152775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>
            <a:off x="4029075" y="537686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05859" name="Arc 35"/>
          <p:cNvSpPr>
            <a:spLocks/>
          </p:cNvSpPr>
          <p:nvPr/>
        </p:nvSpPr>
        <p:spPr bwMode="auto">
          <a:xfrm>
            <a:off x="3957638" y="3138488"/>
            <a:ext cx="304800" cy="320675"/>
          </a:xfrm>
          <a:custGeom>
            <a:avLst/>
            <a:gdLst>
              <a:gd name="T0" fmla="*/ 2147483647 w 21600"/>
              <a:gd name="T1" fmla="*/ 0 h 22819"/>
              <a:gd name="T2" fmla="*/ 2147483647 w 21600"/>
              <a:gd name="T3" fmla="*/ 2147483647 h 22819"/>
              <a:gd name="T4" fmla="*/ 0 w 21600"/>
              <a:gd name="T5" fmla="*/ 2147483647 h 22819"/>
              <a:gd name="T6" fmla="*/ 0 60000 65536"/>
              <a:gd name="T7" fmla="*/ 0 60000 65536"/>
              <a:gd name="T8" fmla="*/ 0 60000 65536"/>
              <a:gd name="T9" fmla="*/ 0 w 21600"/>
              <a:gd name="T10" fmla="*/ 0 h 22819"/>
              <a:gd name="T11" fmla="*/ 21600 w 21600"/>
              <a:gd name="T12" fmla="*/ 22819 h 22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19" fill="none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</a:path>
              <a:path w="21600" h="22819" stroke="0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  <a:lnTo>
                  <a:pt x="0" y="135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0" name="Arc 36"/>
          <p:cNvSpPr>
            <a:spLocks/>
          </p:cNvSpPr>
          <p:nvPr/>
        </p:nvSpPr>
        <p:spPr bwMode="auto">
          <a:xfrm>
            <a:off x="4186238" y="5334000"/>
            <a:ext cx="304800" cy="320675"/>
          </a:xfrm>
          <a:custGeom>
            <a:avLst/>
            <a:gdLst>
              <a:gd name="T0" fmla="*/ 2147483647 w 21600"/>
              <a:gd name="T1" fmla="*/ 0 h 22819"/>
              <a:gd name="T2" fmla="*/ 2147483647 w 21600"/>
              <a:gd name="T3" fmla="*/ 2147483647 h 22819"/>
              <a:gd name="T4" fmla="*/ 0 w 21600"/>
              <a:gd name="T5" fmla="*/ 2147483647 h 22819"/>
              <a:gd name="T6" fmla="*/ 0 60000 65536"/>
              <a:gd name="T7" fmla="*/ 0 60000 65536"/>
              <a:gd name="T8" fmla="*/ 0 60000 65536"/>
              <a:gd name="T9" fmla="*/ 0 w 21600"/>
              <a:gd name="T10" fmla="*/ 0 h 22819"/>
              <a:gd name="T11" fmla="*/ 21600 w 21600"/>
              <a:gd name="T12" fmla="*/ 22819 h 22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19" fill="none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</a:path>
              <a:path w="21600" h="22819" stroke="0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  <a:lnTo>
                  <a:pt x="0" y="135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>
            <a:off x="7158038" y="914400"/>
            <a:ext cx="157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</a:t>
            </a:r>
            <a:r>
              <a:rPr lang="en-US" sz="2400" b="0">
                <a:latin typeface="Times New Roman" pitchFamily="18" charset="0"/>
              </a:rPr>
              <a:t> </a:t>
            </a:r>
            <a:r>
              <a:rPr lang="en-US" sz="1400" b="0">
                <a:latin typeface="Times New Roman" pitchFamily="18" charset="0"/>
              </a:rPr>
              <a:t>d’ &amp; d’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05862" name="Text Box 38"/>
          <p:cNvSpPr txBox="1">
            <a:spLocks noChangeArrowheads="1"/>
          </p:cNvSpPr>
          <p:nvPr/>
        </p:nvSpPr>
        <p:spPr bwMode="auto">
          <a:xfrm>
            <a:off x="76200" y="23813"/>
            <a:ext cx="5195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5 :-</a:t>
            </a:r>
            <a:r>
              <a:rPr lang="en-US" b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b="0">
                <a:solidFill>
                  <a:srgbClr val="FF0000"/>
                </a:solidFill>
                <a:latin typeface="Arial" charset="0"/>
              </a:rPr>
              <a:t>T.V. of a 75 mm long Line CD, measures 50 mm.</a:t>
            </a:r>
          </a:p>
          <a:p>
            <a:pPr eaLnBrk="1" hangingPunct="1"/>
            <a:r>
              <a:rPr lang="en-US" b="0">
                <a:solidFill>
                  <a:srgbClr val="FF0000"/>
                </a:solidFill>
                <a:latin typeface="Arial" charset="0"/>
              </a:rPr>
              <a:t>End C is in Hp and 50 mm in front of Vp.</a:t>
            </a:r>
          </a:p>
          <a:p>
            <a:pPr eaLnBrk="1" hangingPunct="1"/>
            <a:r>
              <a:rPr lang="en-US" b="0">
                <a:solidFill>
                  <a:srgbClr val="FF0000"/>
                </a:solidFill>
                <a:latin typeface="Arial" charset="0"/>
              </a:rPr>
              <a:t>End D is 15 mm in front of Vp and it is above Hp.</a:t>
            </a:r>
          </a:p>
          <a:p>
            <a:pPr eaLnBrk="1" hangingPunct="1"/>
            <a:r>
              <a:rPr lang="en-US" b="0">
                <a:solidFill>
                  <a:srgbClr val="FF0000"/>
                </a:solidFill>
                <a:latin typeface="Arial" charset="0"/>
              </a:rPr>
              <a:t>Draw projections of CD and find angles with Hp and Vp.</a:t>
            </a:r>
          </a:p>
        </p:txBody>
      </p:sp>
      <p:sp>
        <p:nvSpPr>
          <p:cNvPr id="205863" name="Line 39"/>
          <p:cNvSpPr>
            <a:spLocks noChangeShapeType="1"/>
          </p:cNvSpPr>
          <p:nvPr/>
        </p:nvSpPr>
        <p:spPr bwMode="auto">
          <a:xfrm flipV="1">
            <a:off x="7234238" y="340995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0" y="1828800"/>
            <a:ext cx="3111500" cy="3962400"/>
            <a:chOff x="0" y="1152"/>
            <a:chExt cx="1960" cy="2496"/>
          </a:xfrm>
        </p:grpSpPr>
        <p:sp>
          <p:nvSpPr>
            <p:cNvPr id="189486" name="Text Box 41"/>
            <p:cNvSpPr txBox="1">
              <a:spLocks noChangeArrowheads="1"/>
            </p:cNvSpPr>
            <p:nvPr/>
          </p:nvSpPr>
          <p:spPr bwMode="auto">
            <a:xfrm>
              <a:off x="0" y="1152"/>
              <a:ext cx="1960" cy="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SOLUTION STEPS: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1.Draw xy line and one projector.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2.Locate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c’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on xy and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c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50mm below xy line.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3.Draw locus from these points.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4.Draw locus of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d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15 mm below xy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5.Cut 50mm  &amp; 75 mm distances on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locus of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d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from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 c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and mark points </a:t>
              </a:r>
            </a:p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   d &amp; d</a:t>
              </a:r>
              <a:r>
                <a:rPr lang="en-US" sz="1400" b="0" baseline="-25000">
                  <a:solidFill>
                    <a:srgbClr val="FF0000"/>
                  </a:solidFill>
                  <a:latin typeface="Arial" charset="0"/>
                </a:rPr>
                <a:t>1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as these are Tv and line CD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lengths resp.&amp; join both with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c.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6.From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d</a:t>
              </a:r>
              <a:r>
                <a:rPr lang="en-US" sz="1400" b="0" baseline="-25000">
                  <a:solidFill>
                    <a:srgbClr val="FF0000"/>
                  </a:solidFill>
                  <a:latin typeface="Arial" charset="0"/>
                </a:rPr>
                <a:t>1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draw a vertical line upward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up to xy I.e. up to locus of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c’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and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draw an arc as shown.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7 Then draw one projector from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d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to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 meet this arc in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d’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point &amp; join 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c’ d’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8. Draw locus of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 d’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and cut 75 mm 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   on it from 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c’</a:t>
              </a:r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 as TL</a:t>
              </a:r>
            </a:p>
            <a:p>
              <a:pPr eaLnBrk="1" hangingPunct="1"/>
              <a:r>
                <a:rPr lang="en-US" sz="1400" b="0">
                  <a:solidFill>
                    <a:schemeClr val="accent2"/>
                  </a:solidFill>
                  <a:latin typeface="Arial" charset="0"/>
                </a:rPr>
                <a:t>9.Measure  Angles </a:t>
              </a:r>
            </a:p>
          </p:txBody>
        </p:sp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1116" y="3435"/>
              <a:ext cx="576" cy="213"/>
              <a:chOff x="1536" y="3888"/>
              <a:chExt cx="576" cy="213"/>
            </a:xfrm>
          </p:grpSpPr>
          <p:sp>
            <p:nvSpPr>
              <p:cNvPr id="189488" name="Text Box 43"/>
              <p:cNvSpPr txBox="1">
                <a:spLocks noChangeArrowheads="1"/>
              </p:cNvSpPr>
              <p:nvPr/>
            </p:nvSpPr>
            <p:spPr bwMode="auto">
              <a:xfrm>
                <a:off x="1536" y="3888"/>
                <a:ext cx="1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</a:t>
                </a:r>
              </a:p>
            </p:txBody>
          </p:sp>
          <p:sp>
            <p:nvSpPr>
              <p:cNvPr id="189489" name="Text Box 44"/>
              <p:cNvSpPr txBox="1">
                <a:spLocks noChangeArrowheads="1"/>
              </p:cNvSpPr>
              <p:nvPr/>
            </p:nvSpPr>
            <p:spPr bwMode="auto">
              <a:xfrm>
                <a:off x="1898" y="3889"/>
                <a:ext cx="21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</a:t>
                </a:r>
              </a:p>
            </p:txBody>
          </p:sp>
          <p:sp>
            <p:nvSpPr>
              <p:cNvPr id="189490" name="Text Box 45"/>
              <p:cNvSpPr txBox="1">
                <a:spLocks noChangeArrowheads="1"/>
              </p:cNvSpPr>
              <p:nvPr/>
            </p:nvSpPr>
            <p:spPr bwMode="auto">
              <a:xfrm>
                <a:off x="1728" y="389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&amp;</a:t>
                </a:r>
              </a:p>
            </p:txBody>
          </p:sp>
        </p:grp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9480" name="AutoShape 62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1" name="AutoShape 63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2" name="AutoShape 64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3" name="AutoShape 65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4" name="AutoShape 66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485" name="AutoShape 67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0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20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7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5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0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0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2" dur="500"/>
                                        <p:tgtEl>
                                          <p:spTgt spid="20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0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3" dur="500"/>
                                        <p:tgtEl>
                                          <p:spTgt spid="2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27" grpId="0" autoUpdateAnimBg="0"/>
      <p:bldP spid="205828" grpId="0" autoUpdateAnimBg="0"/>
      <p:bldP spid="205830" grpId="0" animBg="1"/>
      <p:bldP spid="205831" grpId="0" animBg="1"/>
      <p:bldP spid="205832" grpId="0" autoUpdateAnimBg="0"/>
      <p:bldP spid="205835" grpId="0" autoUpdateAnimBg="0"/>
      <p:bldP spid="205836" grpId="0" animBg="1"/>
      <p:bldP spid="205837" grpId="0" animBg="1"/>
      <p:bldP spid="205838" grpId="0" animBg="1"/>
      <p:bldP spid="205839" grpId="0" animBg="1"/>
      <p:bldP spid="205840" grpId="0" autoUpdateAnimBg="0"/>
      <p:bldP spid="205841" grpId="0" autoUpdateAnimBg="0"/>
      <p:bldP spid="205843" grpId="0" animBg="1"/>
      <p:bldP spid="205844" grpId="0" autoUpdateAnimBg="0"/>
      <p:bldP spid="205845" grpId="0" animBg="1"/>
      <p:bldP spid="205850" grpId="0" animBg="1"/>
      <p:bldP spid="205851" grpId="0" autoUpdateAnimBg="0"/>
      <p:bldP spid="205853" grpId="0" autoUpdateAnimBg="0"/>
      <p:bldP spid="205854" grpId="0" autoUpdateAnimBg="0"/>
      <p:bldP spid="205855" grpId="0" autoUpdateAnimBg="0"/>
      <p:bldP spid="205856" grpId="0" autoUpdateAnimBg="0"/>
      <p:bldP spid="205857" grpId="0" autoUpdateAnimBg="0"/>
      <p:bldP spid="205858" grpId="0" autoUpdateAnimBg="0"/>
      <p:bldP spid="205859" grpId="0" animBg="1"/>
      <p:bldP spid="205860" grpId="0" animBg="1"/>
      <p:bldP spid="205861" grpId="0" autoUpdateAnimBg="0"/>
      <p:bldP spid="205862" grpId="0" autoUpdateAnimBg="0"/>
      <p:bldP spid="2058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67363" y="3505200"/>
            <a:ext cx="3276600" cy="2495550"/>
            <a:chOff x="3507" y="2208"/>
            <a:chExt cx="2064" cy="1572"/>
          </a:xfrm>
        </p:grpSpPr>
        <p:sp>
          <p:nvSpPr>
            <p:cNvPr id="29772" name="AutoShape 3"/>
            <p:cNvSpPr>
              <a:spLocks noChangeArrowheads="1"/>
            </p:cNvSpPr>
            <p:nvPr/>
          </p:nvSpPr>
          <p:spPr bwMode="auto">
            <a:xfrm rot="-1619946">
              <a:off x="3507" y="2450"/>
              <a:ext cx="1425" cy="712"/>
            </a:xfrm>
            <a:prstGeom prst="parallelogram">
              <a:avLst>
                <a:gd name="adj" fmla="val 50962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AutoShape 4"/>
            <p:cNvSpPr>
              <a:spLocks noChangeArrowheads="1"/>
            </p:cNvSpPr>
            <p:nvPr/>
          </p:nvSpPr>
          <p:spPr bwMode="auto">
            <a:xfrm rot="9241979" flipH="1">
              <a:off x="3823" y="3020"/>
              <a:ext cx="1748" cy="760"/>
            </a:xfrm>
            <a:prstGeom prst="parallelogram">
              <a:avLst>
                <a:gd name="adj" fmla="val 90999"/>
              </a:avLst>
            </a:prstGeom>
            <a:solidFill>
              <a:srgbClr val="99CC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700" name="Object 5"/>
            <p:cNvGraphicFramePr>
              <a:graphicFrameLocks noChangeAspect="1"/>
            </p:cNvGraphicFramePr>
            <p:nvPr/>
          </p:nvGraphicFramePr>
          <p:xfrm>
            <a:off x="5102" y="3400"/>
            <a:ext cx="297" cy="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CorelDRAW" r:id="rId4" imgW="668520" imgH="320400" progId="CorelDRAW.Graphic.11">
                    <p:embed/>
                  </p:oleObj>
                </mc:Choice>
                <mc:Fallback>
                  <p:oleObj name="CorelDRAW" r:id="rId4" imgW="668520" imgH="320400" progId="CorelDRAW.Graphic.11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2" y="3400"/>
                          <a:ext cx="297" cy="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01" name="Object 6"/>
            <p:cNvGraphicFramePr>
              <a:graphicFrameLocks noChangeAspect="1"/>
            </p:cNvGraphicFramePr>
            <p:nvPr/>
          </p:nvGraphicFramePr>
          <p:xfrm>
            <a:off x="4466" y="2208"/>
            <a:ext cx="185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3" name="CorelDRAW" r:id="rId6" imgW="417960" imgH="505440" progId="CorelDRAW.Graphic.11">
                    <p:embed/>
                  </p:oleObj>
                </mc:Choice>
                <mc:Fallback>
                  <p:oleObj name="CorelDRAW" r:id="rId6" imgW="417960" imgH="505440" progId="CorelDRAW.Graphic.11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6" y="2208"/>
                          <a:ext cx="185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990600"/>
            <a:ext cx="3254375" cy="2433638"/>
            <a:chOff x="0" y="624"/>
            <a:chExt cx="2050" cy="1533"/>
          </a:xfrm>
        </p:grpSpPr>
        <p:sp>
          <p:nvSpPr>
            <p:cNvPr id="29767" name="Text Box 8"/>
            <p:cNvSpPr txBox="1">
              <a:spLocks noChangeArrowheads="1"/>
            </p:cNvSpPr>
            <p:nvPr/>
          </p:nvSpPr>
          <p:spPr bwMode="auto">
            <a:xfrm rot="-1584631">
              <a:off x="60" y="1704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latin typeface="Times New Roman" pitchFamily="18" charset="0"/>
                </a:rPr>
                <a:t>X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02" y="1369"/>
              <a:ext cx="1748" cy="788"/>
              <a:chOff x="302" y="1369"/>
              <a:chExt cx="1748" cy="788"/>
            </a:xfrm>
          </p:grpSpPr>
          <p:sp>
            <p:nvSpPr>
              <p:cNvPr id="29771" name="AutoShape 10"/>
              <p:cNvSpPr>
                <a:spLocks noChangeArrowheads="1"/>
              </p:cNvSpPr>
              <p:nvPr/>
            </p:nvSpPr>
            <p:spPr bwMode="auto">
              <a:xfrm rot="9241979" flipH="1">
                <a:off x="302" y="1369"/>
                <a:ext cx="1714" cy="788"/>
              </a:xfrm>
              <a:prstGeom prst="parallelogram">
                <a:avLst>
                  <a:gd name="adj" fmla="val 86058"/>
                </a:avLst>
              </a:prstGeom>
              <a:solidFill>
                <a:srgbClr val="99CCFF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699" name="Object 11"/>
              <p:cNvGraphicFramePr>
                <a:graphicFrameLocks noChangeAspect="1"/>
              </p:cNvGraphicFramePr>
              <p:nvPr/>
            </p:nvGraphicFramePr>
            <p:xfrm>
              <a:off x="1764" y="1704"/>
              <a:ext cx="286" cy="1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4" name="CorelDRAW" r:id="rId8" imgW="668520" imgH="320400" progId="CorelDRAW.Graphic.11">
                      <p:embed/>
                    </p:oleObj>
                  </mc:Choice>
                  <mc:Fallback>
                    <p:oleObj name="CorelDRAW" r:id="rId8" imgW="668520" imgH="320400" progId="CorelDRAW.Graphic.11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4" y="1704"/>
                            <a:ext cx="286" cy="1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624"/>
              <a:ext cx="1367" cy="875"/>
              <a:chOff x="0" y="624"/>
              <a:chExt cx="1367" cy="875"/>
            </a:xfrm>
          </p:grpSpPr>
          <p:sp>
            <p:nvSpPr>
              <p:cNvPr id="29770" name="AutoShape 13"/>
              <p:cNvSpPr>
                <a:spLocks noChangeArrowheads="1"/>
              </p:cNvSpPr>
              <p:nvPr/>
            </p:nvSpPr>
            <p:spPr bwMode="auto">
              <a:xfrm rot="-1619946">
                <a:off x="0" y="816"/>
                <a:ext cx="1367" cy="683"/>
              </a:xfrm>
              <a:prstGeom prst="parallelogram">
                <a:avLst>
                  <a:gd name="adj" fmla="val 50963"/>
                </a:avLst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9698" name="Object 14"/>
              <p:cNvGraphicFramePr>
                <a:graphicFrameLocks noChangeAspect="1"/>
              </p:cNvGraphicFramePr>
              <p:nvPr/>
            </p:nvGraphicFramePr>
            <p:xfrm>
              <a:off x="912" y="624"/>
              <a:ext cx="179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65" name="CorelDRAW" r:id="rId9" imgW="417960" imgH="505440" progId="CorelDRAW.Graphic.11">
                      <p:embed/>
                    </p:oleObj>
                  </mc:Choice>
                  <mc:Fallback>
                    <p:oleObj name="CorelDRAW" r:id="rId9" imgW="417960" imgH="505440" progId="CorelDRAW.Graphic.11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624"/>
                            <a:ext cx="179" cy="2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1231900" y="1676400"/>
            <a:ext cx="1238250" cy="1462088"/>
            <a:chOff x="776" y="1056"/>
            <a:chExt cx="780" cy="921"/>
          </a:xfrm>
        </p:grpSpPr>
        <p:sp>
          <p:nvSpPr>
            <p:cNvPr id="29765" name="AutoShape 16"/>
            <p:cNvSpPr>
              <a:spLocks noChangeArrowheads="1"/>
            </p:cNvSpPr>
            <p:nvPr/>
          </p:nvSpPr>
          <p:spPr bwMode="auto">
            <a:xfrm rot="-4247190">
              <a:off x="730" y="1152"/>
              <a:ext cx="871" cy="780"/>
            </a:xfrm>
            <a:prstGeom prst="parallelogram">
              <a:avLst>
                <a:gd name="adj" fmla="val 10122"/>
              </a:avLst>
            </a:prstGeom>
            <a:solidFill>
              <a:srgbClr val="CCFF33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Text Box 17"/>
            <p:cNvSpPr txBox="1">
              <a:spLocks noChangeArrowheads="1"/>
            </p:cNvSpPr>
            <p:nvPr/>
          </p:nvSpPr>
          <p:spPr bwMode="auto">
            <a:xfrm rot="1323472">
              <a:off x="885" y="1056"/>
              <a:ext cx="38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/>
                <a:t>A.I.P.</a:t>
              </a:r>
            </a:p>
          </p:txBody>
        </p:sp>
      </p:grpSp>
      <p:sp>
        <p:nvSpPr>
          <p:cNvPr id="226322" name="AutoShape 18"/>
          <p:cNvSpPr>
            <a:spLocks noChangeArrowheads="1"/>
          </p:cNvSpPr>
          <p:nvPr/>
        </p:nvSpPr>
        <p:spPr bwMode="auto">
          <a:xfrm flipV="1">
            <a:off x="180975" y="5257800"/>
            <a:ext cx="5486400" cy="1143000"/>
          </a:xfrm>
          <a:prstGeom prst="wedgeRoundRectCallout">
            <a:avLst>
              <a:gd name="adj1" fmla="val 49764"/>
              <a:gd name="adj2" fmla="val 859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en-US" sz="1400" b="0">
              <a:latin typeface="Times New Roman" pitchFamily="18" charset="0"/>
            </a:endParaRPr>
          </a:p>
        </p:txBody>
      </p:sp>
      <p:sp>
        <p:nvSpPr>
          <p:cNvPr id="226323" name="Text Box 19"/>
          <p:cNvSpPr txBox="1">
            <a:spLocks noChangeArrowheads="1"/>
          </p:cNvSpPr>
          <p:nvPr/>
        </p:nvSpPr>
        <p:spPr bwMode="auto">
          <a:xfrm>
            <a:off x="762000" y="114300"/>
            <a:ext cx="714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rgbClr val="FF3300"/>
                </a:solidFill>
              </a:rPr>
              <a:t>GROUP (C)</a:t>
            </a:r>
          </a:p>
          <a:p>
            <a:pPr algn="ctr" eaLnBrk="1" hangingPunct="1"/>
            <a:r>
              <a:rPr lang="en-US" sz="1800">
                <a:solidFill>
                  <a:schemeClr val="accent2"/>
                </a:solidFill>
              </a:rPr>
              <a:t>CASES  OF  THE  LINES  IN  A.V.P., A.I.P. &amp;  PROFILE  PLANE.</a:t>
            </a:r>
          </a:p>
        </p:txBody>
      </p:sp>
      <p:sp>
        <p:nvSpPr>
          <p:cNvPr id="226324" name="Line 20"/>
          <p:cNvSpPr>
            <a:spLocks noChangeShapeType="1"/>
          </p:cNvSpPr>
          <p:nvPr/>
        </p:nvSpPr>
        <p:spPr bwMode="auto">
          <a:xfrm>
            <a:off x="3124200" y="2971800"/>
            <a:ext cx="685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5" name="Line 21"/>
          <p:cNvSpPr>
            <a:spLocks noChangeShapeType="1"/>
          </p:cNvSpPr>
          <p:nvPr/>
        </p:nvSpPr>
        <p:spPr bwMode="auto">
          <a:xfrm flipV="1">
            <a:off x="2241550" y="2824163"/>
            <a:ext cx="981075" cy="493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297113" y="2759075"/>
            <a:ext cx="344487" cy="423863"/>
            <a:chOff x="1207" y="1738"/>
            <a:chExt cx="217" cy="267"/>
          </a:xfrm>
        </p:grpSpPr>
        <p:sp>
          <p:nvSpPr>
            <p:cNvPr id="29763" name="Arc 23"/>
            <p:cNvSpPr>
              <a:spLocks/>
            </p:cNvSpPr>
            <p:nvPr/>
          </p:nvSpPr>
          <p:spPr bwMode="auto">
            <a:xfrm rot="-1678405">
              <a:off x="1261" y="1738"/>
              <a:ext cx="163" cy="244"/>
            </a:xfrm>
            <a:custGeom>
              <a:avLst/>
              <a:gdLst>
                <a:gd name="T0" fmla="*/ 0 w 21600"/>
                <a:gd name="T1" fmla="*/ 0 h 32355"/>
                <a:gd name="T2" fmla="*/ 0 w 21600"/>
                <a:gd name="T3" fmla="*/ 0 h 32355"/>
                <a:gd name="T4" fmla="*/ 0 w 21600"/>
                <a:gd name="T5" fmla="*/ 0 h 323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55"/>
                <a:gd name="T11" fmla="*/ 21600 w 21600"/>
                <a:gd name="T12" fmla="*/ 32355 h 32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55" fill="none" extrusionOk="0">
                  <a:moveTo>
                    <a:pt x="9924" y="-1"/>
                  </a:moveTo>
                  <a:cubicBezTo>
                    <a:pt x="17096" y="3709"/>
                    <a:pt x="21600" y="11110"/>
                    <a:pt x="21600" y="19185"/>
                  </a:cubicBezTo>
                  <a:cubicBezTo>
                    <a:pt x="21600" y="23948"/>
                    <a:pt x="20025" y="28578"/>
                    <a:pt x="17120" y="32354"/>
                  </a:cubicBezTo>
                </a:path>
                <a:path w="21600" h="32355" stroke="0" extrusionOk="0">
                  <a:moveTo>
                    <a:pt x="9924" y="-1"/>
                  </a:moveTo>
                  <a:cubicBezTo>
                    <a:pt x="17096" y="3709"/>
                    <a:pt x="21600" y="11110"/>
                    <a:pt x="21600" y="19185"/>
                  </a:cubicBezTo>
                  <a:cubicBezTo>
                    <a:pt x="21600" y="23948"/>
                    <a:pt x="20025" y="28578"/>
                    <a:pt x="17120" y="32354"/>
                  </a:cubicBezTo>
                  <a:lnTo>
                    <a:pt x="0" y="191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Text Box 24"/>
            <p:cNvSpPr txBox="1">
              <a:spLocks noChangeArrowheads="1"/>
            </p:cNvSpPr>
            <p:nvPr/>
          </p:nvSpPr>
          <p:spPr bwMode="auto">
            <a:xfrm>
              <a:off x="1207" y="1755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647700" y="2114550"/>
            <a:ext cx="344488" cy="423863"/>
            <a:chOff x="1207" y="1738"/>
            <a:chExt cx="217" cy="267"/>
          </a:xfrm>
        </p:grpSpPr>
        <p:sp>
          <p:nvSpPr>
            <p:cNvPr id="29761" name="Arc 26"/>
            <p:cNvSpPr>
              <a:spLocks/>
            </p:cNvSpPr>
            <p:nvPr/>
          </p:nvSpPr>
          <p:spPr bwMode="auto">
            <a:xfrm rot="-1678405">
              <a:off x="1261" y="1738"/>
              <a:ext cx="163" cy="244"/>
            </a:xfrm>
            <a:custGeom>
              <a:avLst/>
              <a:gdLst>
                <a:gd name="T0" fmla="*/ 0 w 21600"/>
                <a:gd name="T1" fmla="*/ 0 h 32355"/>
                <a:gd name="T2" fmla="*/ 0 w 21600"/>
                <a:gd name="T3" fmla="*/ 0 h 32355"/>
                <a:gd name="T4" fmla="*/ 0 w 21600"/>
                <a:gd name="T5" fmla="*/ 0 h 323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55"/>
                <a:gd name="T11" fmla="*/ 21600 w 21600"/>
                <a:gd name="T12" fmla="*/ 32355 h 32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55" fill="none" extrusionOk="0">
                  <a:moveTo>
                    <a:pt x="9924" y="-1"/>
                  </a:moveTo>
                  <a:cubicBezTo>
                    <a:pt x="17096" y="3709"/>
                    <a:pt x="21600" y="11110"/>
                    <a:pt x="21600" y="19185"/>
                  </a:cubicBezTo>
                  <a:cubicBezTo>
                    <a:pt x="21600" y="23948"/>
                    <a:pt x="20025" y="28578"/>
                    <a:pt x="17120" y="32354"/>
                  </a:cubicBezTo>
                </a:path>
                <a:path w="21600" h="32355" stroke="0" extrusionOk="0">
                  <a:moveTo>
                    <a:pt x="9924" y="-1"/>
                  </a:moveTo>
                  <a:cubicBezTo>
                    <a:pt x="17096" y="3709"/>
                    <a:pt x="21600" y="11110"/>
                    <a:pt x="21600" y="19185"/>
                  </a:cubicBezTo>
                  <a:cubicBezTo>
                    <a:pt x="21600" y="23948"/>
                    <a:pt x="20025" y="28578"/>
                    <a:pt x="17120" y="32354"/>
                  </a:cubicBezTo>
                  <a:lnTo>
                    <a:pt x="0" y="191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Text Box 27"/>
            <p:cNvSpPr txBox="1">
              <a:spLocks noChangeArrowheads="1"/>
            </p:cNvSpPr>
            <p:nvPr/>
          </p:nvSpPr>
          <p:spPr bwMode="auto">
            <a:xfrm>
              <a:off x="1207" y="1755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 rot="-906599">
            <a:off x="406400" y="1752600"/>
            <a:ext cx="660400" cy="990600"/>
            <a:chOff x="64" y="1104"/>
            <a:chExt cx="416" cy="624"/>
          </a:xfrm>
        </p:grpSpPr>
        <p:sp>
          <p:nvSpPr>
            <p:cNvPr id="29759" name="Line 29"/>
            <p:cNvSpPr>
              <a:spLocks noChangeShapeType="1"/>
            </p:cNvSpPr>
            <p:nvPr/>
          </p:nvSpPr>
          <p:spPr bwMode="auto">
            <a:xfrm flipH="1">
              <a:off x="192" y="1104"/>
              <a:ext cx="288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30"/>
            <p:cNvSpPr>
              <a:spLocks noChangeShapeType="1"/>
            </p:cNvSpPr>
            <p:nvPr/>
          </p:nvSpPr>
          <p:spPr bwMode="auto">
            <a:xfrm flipH="1">
              <a:off x="64" y="1536"/>
              <a:ext cx="1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38150" y="1419225"/>
            <a:ext cx="608013" cy="1057275"/>
            <a:chOff x="276" y="894"/>
            <a:chExt cx="383" cy="666"/>
          </a:xfrm>
        </p:grpSpPr>
        <p:sp>
          <p:nvSpPr>
            <p:cNvPr id="29757" name="Text Box 32"/>
            <p:cNvSpPr txBox="1">
              <a:spLocks noChangeArrowheads="1"/>
            </p:cNvSpPr>
            <p:nvPr/>
          </p:nvSpPr>
          <p:spPr bwMode="auto">
            <a:xfrm>
              <a:off x="276" y="1368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9758" name="Text Box 33"/>
            <p:cNvSpPr txBox="1">
              <a:spLocks noChangeArrowheads="1"/>
            </p:cNvSpPr>
            <p:nvPr/>
          </p:nvSpPr>
          <p:spPr bwMode="auto">
            <a:xfrm>
              <a:off x="450" y="894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638175" y="1638300"/>
            <a:ext cx="1571625" cy="1123950"/>
            <a:chOff x="402" y="1032"/>
            <a:chExt cx="990" cy="708"/>
          </a:xfrm>
        </p:grpSpPr>
        <p:sp>
          <p:nvSpPr>
            <p:cNvPr id="29753" name="Line 35"/>
            <p:cNvSpPr>
              <a:spLocks noChangeShapeType="1"/>
            </p:cNvSpPr>
            <p:nvPr/>
          </p:nvSpPr>
          <p:spPr bwMode="auto">
            <a:xfrm flipH="1" flipV="1">
              <a:off x="402" y="1524"/>
              <a:ext cx="43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36"/>
            <p:cNvSpPr>
              <a:spLocks noChangeShapeType="1"/>
            </p:cNvSpPr>
            <p:nvPr/>
          </p:nvSpPr>
          <p:spPr bwMode="auto">
            <a:xfrm flipH="1" flipV="1">
              <a:off x="576" y="1032"/>
              <a:ext cx="81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37"/>
            <p:cNvSpPr>
              <a:spLocks noChangeShapeType="1"/>
            </p:cNvSpPr>
            <p:nvPr/>
          </p:nvSpPr>
          <p:spPr bwMode="auto">
            <a:xfrm flipH="1" flipV="1">
              <a:off x="594" y="161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38"/>
            <p:cNvSpPr>
              <a:spLocks noChangeShapeType="1"/>
            </p:cNvSpPr>
            <p:nvPr/>
          </p:nvSpPr>
          <p:spPr bwMode="auto">
            <a:xfrm flipH="1" flipV="1">
              <a:off x="756" y="112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3333750" y="1295400"/>
            <a:ext cx="5519738" cy="1143000"/>
            <a:chOff x="2100" y="816"/>
            <a:chExt cx="3477" cy="720"/>
          </a:xfrm>
        </p:grpSpPr>
        <p:sp>
          <p:nvSpPr>
            <p:cNvPr id="29751" name="AutoShape 40"/>
            <p:cNvSpPr>
              <a:spLocks noChangeArrowheads="1"/>
            </p:cNvSpPr>
            <p:nvPr/>
          </p:nvSpPr>
          <p:spPr bwMode="auto">
            <a:xfrm>
              <a:off x="2100" y="816"/>
              <a:ext cx="3456" cy="720"/>
            </a:xfrm>
            <a:prstGeom prst="wedgeRoundRectCallout">
              <a:avLst>
                <a:gd name="adj1" fmla="val -44704"/>
                <a:gd name="adj2" fmla="val 78056"/>
                <a:gd name="adj3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Times New Roman" pitchFamily="18" charset="0"/>
              </a:endParaRPr>
            </a:p>
          </p:txBody>
        </p:sp>
        <p:sp>
          <p:nvSpPr>
            <p:cNvPr id="29752" name="Text Box 41"/>
            <p:cNvSpPr txBox="1">
              <a:spLocks noChangeArrowheads="1"/>
            </p:cNvSpPr>
            <p:nvPr/>
          </p:nvSpPr>
          <p:spPr bwMode="auto">
            <a:xfrm>
              <a:off x="2148" y="846"/>
              <a:ext cx="3429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0">
                  <a:latin typeface="Times New Roman" pitchFamily="18" charset="0"/>
                </a:rPr>
                <a:t>Line AB is in AIP as shown in above figure no 1.</a:t>
              </a:r>
            </a:p>
            <a:p>
              <a:pPr algn="ctr" eaLnBrk="1" hangingPunct="1"/>
              <a:r>
                <a:rPr lang="en-US" sz="1400" b="0">
                  <a:latin typeface="Times New Roman" pitchFamily="18" charset="0"/>
                </a:rPr>
                <a:t>It’s FV (a’b’) is shown projected on Vp.(Looking in arrow direction) </a:t>
              </a:r>
            </a:p>
            <a:p>
              <a:pPr algn="ctr" eaLnBrk="1" hangingPunct="1"/>
              <a:r>
                <a:rPr lang="en-US" sz="1400" b="0">
                  <a:latin typeface="Times New Roman" pitchFamily="18" charset="0"/>
                </a:rPr>
                <a:t>Here one can clearly see that the </a:t>
              </a:r>
            </a:p>
            <a:p>
              <a:pPr algn="ctr" eaLnBrk="1" hangingPunct="1"/>
              <a:r>
                <a:rPr lang="en-US" sz="1400">
                  <a:solidFill>
                    <a:srgbClr val="FF3300"/>
                  </a:solidFill>
                </a:rPr>
                <a:t>Inclination of AIP with HP = Inclination of FV with XY line</a:t>
              </a:r>
              <a:r>
                <a:rPr lang="en-US" sz="1400" b="0">
                  <a:solidFill>
                    <a:srgbClr val="FF3300"/>
                  </a:solidFill>
                </a:rPr>
                <a:t> </a:t>
              </a:r>
            </a:p>
          </p:txBody>
        </p:sp>
      </p:grpSp>
      <p:sp>
        <p:nvSpPr>
          <p:cNvPr id="226346" name="Text Box 42"/>
          <p:cNvSpPr txBox="1">
            <a:spLocks noChangeArrowheads="1"/>
          </p:cNvSpPr>
          <p:nvPr/>
        </p:nvSpPr>
        <p:spPr bwMode="auto">
          <a:xfrm>
            <a:off x="190500" y="5295900"/>
            <a:ext cx="54689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 b="0">
                <a:solidFill>
                  <a:schemeClr val="accent2"/>
                </a:solidFill>
                <a:latin typeface="Times New Roman" pitchFamily="18" charset="0"/>
              </a:rPr>
              <a:t>Line AB is in AVP as shown in above figure no 2..</a:t>
            </a:r>
          </a:p>
          <a:p>
            <a:pPr algn="ctr" eaLnBrk="1" hangingPunct="1"/>
            <a:r>
              <a:rPr lang="en-US" sz="1400" b="0">
                <a:solidFill>
                  <a:schemeClr val="accent2"/>
                </a:solidFill>
                <a:latin typeface="Times New Roman" pitchFamily="18" charset="0"/>
              </a:rPr>
              <a:t>It’s TV (a b) is shown projected on Hp.(Looking in arrow direction) </a:t>
            </a:r>
          </a:p>
          <a:p>
            <a:pPr algn="ctr" eaLnBrk="1" hangingPunct="1"/>
            <a:r>
              <a:rPr lang="en-US" sz="1400" b="0">
                <a:solidFill>
                  <a:schemeClr val="accent2"/>
                </a:solidFill>
                <a:latin typeface="Times New Roman" pitchFamily="18" charset="0"/>
              </a:rPr>
              <a:t>Here one can clearly see that the </a:t>
            </a:r>
          </a:p>
          <a:p>
            <a:pPr algn="ctr" eaLnBrk="1" hangingPunct="1"/>
            <a:r>
              <a:rPr lang="en-US" sz="1400">
                <a:solidFill>
                  <a:srgbClr val="FF3300"/>
                </a:solidFill>
              </a:rPr>
              <a:t>Inclination of AVP with VP = Inclination of TV with XY line</a:t>
            </a:r>
            <a:r>
              <a:rPr lang="en-US" sz="1400" b="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6161088" y="4000500"/>
            <a:ext cx="1644650" cy="1069975"/>
            <a:chOff x="3881" y="2520"/>
            <a:chExt cx="1036" cy="674"/>
          </a:xfrm>
        </p:grpSpPr>
        <p:sp>
          <p:nvSpPr>
            <p:cNvPr id="29749" name="Rectangle 44"/>
            <p:cNvSpPr>
              <a:spLocks noChangeArrowheads="1"/>
            </p:cNvSpPr>
            <p:nvPr/>
          </p:nvSpPr>
          <p:spPr bwMode="auto">
            <a:xfrm>
              <a:off x="3881" y="2583"/>
              <a:ext cx="983" cy="611"/>
            </a:xfrm>
            <a:prstGeom prst="rect">
              <a:avLst/>
            </a:prstGeom>
            <a:solidFill>
              <a:srgbClr val="CCFF33"/>
            </a:solidFill>
            <a:ln w="12700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Text Box 45"/>
            <p:cNvSpPr txBox="1">
              <a:spLocks noChangeArrowheads="1"/>
            </p:cNvSpPr>
            <p:nvPr/>
          </p:nvSpPr>
          <p:spPr bwMode="auto">
            <a:xfrm>
              <a:off x="4479" y="2520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Times New Roman" pitchFamily="18" charset="0"/>
                </a:rPr>
                <a:t>A.V.P</a:t>
              </a:r>
              <a:r>
                <a:rPr lang="en-US" sz="1800" b="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6542088" y="3751263"/>
            <a:ext cx="460375" cy="366712"/>
            <a:chOff x="4121" y="2363"/>
            <a:chExt cx="290" cy="231"/>
          </a:xfrm>
        </p:grpSpPr>
        <p:sp>
          <p:nvSpPr>
            <p:cNvPr id="29747" name="Arc 47"/>
            <p:cNvSpPr>
              <a:spLocks/>
            </p:cNvSpPr>
            <p:nvPr/>
          </p:nvSpPr>
          <p:spPr bwMode="auto">
            <a:xfrm>
              <a:off x="4265" y="2371"/>
              <a:ext cx="146" cy="212"/>
            </a:xfrm>
            <a:custGeom>
              <a:avLst/>
              <a:gdLst>
                <a:gd name="T0" fmla="*/ 0 w 21600"/>
                <a:gd name="T1" fmla="*/ 0 h 26493"/>
                <a:gd name="T2" fmla="*/ 0 w 21600"/>
                <a:gd name="T3" fmla="*/ 0 h 26493"/>
                <a:gd name="T4" fmla="*/ 0 w 21600"/>
                <a:gd name="T5" fmla="*/ 0 h 264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493"/>
                <a:gd name="T11" fmla="*/ 21600 w 21600"/>
                <a:gd name="T12" fmla="*/ 26493 h 2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493" fill="none" extrusionOk="0">
                  <a:moveTo>
                    <a:pt x="3375" y="0"/>
                  </a:moveTo>
                  <a:cubicBezTo>
                    <a:pt x="13871" y="1661"/>
                    <a:pt x="21600" y="10708"/>
                    <a:pt x="21600" y="21335"/>
                  </a:cubicBezTo>
                  <a:cubicBezTo>
                    <a:pt x="21600" y="23073"/>
                    <a:pt x="21390" y="24805"/>
                    <a:pt x="20975" y="26493"/>
                  </a:cubicBezTo>
                </a:path>
                <a:path w="21600" h="26493" stroke="0" extrusionOk="0">
                  <a:moveTo>
                    <a:pt x="3375" y="0"/>
                  </a:moveTo>
                  <a:cubicBezTo>
                    <a:pt x="13871" y="1661"/>
                    <a:pt x="21600" y="10708"/>
                    <a:pt x="21600" y="21335"/>
                  </a:cubicBezTo>
                  <a:cubicBezTo>
                    <a:pt x="21600" y="23073"/>
                    <a:pt x="21390" y="24805"/>
                    <a:pt x="20975" y="26493"/>
                  </a:cubicBezTo>
                  <a:lnTo>
                    <a:pt x="0" y="213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Text Box 48"/>
            <p:cNvSpPr txBox="1">
              <a:spLocks noChangeArrowheads="1"/>
            </p:cNvSpPr>
            <p:nvPr/>
          </p:nvSpPr>
          <p:spPr bwMode="auto">
            <a:xfrm>
              <a:off x="4121" y="2363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26353" name="Line 49"/>
          <p:cNvSpPr>
            <a:spLocks noChangeShapeType="1"/>
          </p:cNvSpPr>
          <p:nvPr/>
        </p:nvSpPr>
        <p:spPr bwMode="auto">
          <a:xfrm>
            <a:off x="6329363" y="4324350"/>
            <a:ext cx="1295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54" name="Text Box 50"/>
          <p:cNvSpPr txBox="1">
            <a:spLocks noChangeArrowheads="1"/>
          </p:cNvSpPr>
          <p:nvPr/>
        </p:nvSpPr>
        <p:spPr bwMode="auto">
          <a:xfrm>
            <a:off x="6234113" y="4067175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26355" name="Text Box 51"/>
          <p:cNvSpPr txBox="1">
            <a:spLocks noChangeArrowheads="1"/>
          </p:cNvSpPr>
          <p:nvPr/>
        </p:nvSpPr>
        <p:spPr bwMode="auto">
          <a:xfrm>
            <a:off x="7443788" y="4648200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</a:p>
        </p:txBody>
      </p: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6329363" y="4324350"/>
            <a:ext cx="1295400" cy="1143000"/>
            <a:chOff x="3987" y="2724"/>
            <a:chExt cx="816" cy="720"/>
          </a:xfrm>
        </p:grpSpPr>
        <p:sp>
          <p:nvSpPr>
            <p:cNvPr id="29743" name="Line 53"/>
            <p:cNvSpPr>
              <a:spLocks noChangeShapeType="1"/>
            </p:cNvSpPr>
            <p:nvPr/>
          </p:nvSpPr>
          <p:spPr bwMode="auto">
            <a:xfrm>
              <a:off x="3987" y="272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54"/>
            <p:cNvSpPr>
              <a:spLocks noChangeShapeType="1"/>
            </p:cNvSpPr>
            <p:nvPr/>
          </p:nvSpPr>
          <p:spPr bwMode="auto">
            <a:xfrm>
              <a:off x="4803" y="31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55"/>
            <p:cNvSpPr>
              <a:spLocks noChangeShapeType="1"/>
            </p:cNvSpPr>
            <p:nvPr/>
          </p:nvSpPr>
          <p:spPr bwMode="auto">
            <a:xfrm>
              <a:off x="3987" y="30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56"/>
            <p:cNvSpPr>
              <a:spLocks noChangeShapeType="1"/>
            </p:cNvSpPr>
            <p:nvPr/>
          </p:nvSpPr>
          <p:spPr bwMode="auto">
            <a:xfrm>
              <a:off x="4803" y="31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61" name="Line 57"/>
          <p:cNvSpPr>
            <a:spLocks noChangeShapeType="1"/>
          </p:cNvSpPr>
          <p:nvPr/>
        </p:nvSpPr>
        <p:spPr bwMode="auto">
          <a:xfrm flipH="1">
            <a:off x="6024563" y="54673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6376988" y="5156200"/>
            <a:ext cx="381000" cy="349250"/>
            <a:chOff x="3878" y="895"/>
            <a:chExt cx="290" cy="263"/>
          </a:xfrm>
        </p:grpSpPr>
        <p:sp>
          <p:nvSpPr>
            <p:cNvPr id="29741" name="Arc 59"/>
            <p:cNvSpPr>
              <a:spLocks/>
            </p:cNvSpPr>
            <p:nvPr/>
          </p:nvSpPr>
          <p:spPr bwMode="auto">
            <a:xfrm>
              <a:off x="4022" y="895"/>
              <a:ext cx="146" cy="212"/>
            </a:xfrm>
            <a:custGeom>
              <a:avLst/>
              <a:gdLst>
                <a:gd name="T0" fmla="*/ 0 w 21600"/>
                <a:gd name="T1" fmla="*/ 0 h 26493"/>
                <a:gd name="T2" fmla="*/ 0 w 21600"/>
                <a:gd name="T3" fmla="*/ 0 h 26493"/>
                <a:gd name="T4" fmla="*/ 0 w 21600"/>
                <a:gd name="T5" fmla="*/ 0 h 264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6493"/>
                <a:gd name="T11" fmla="*/ 21600 w 21600"/>
                <a:gd name="T12" fmla="*/ 26493 h 26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6493" fill="none" extrusionOk="0">
                  <a:moveTo>
                    <a:pt x="3375" y="0"/>
                  </a:moveTo>
                  <a:cubicBezTo>
                    <a:pt x="13871" y="1661"/>
                    <a:pt x="21600" y="10708"/>
                    <a:pt x="21600" y="21335"/>
                  </a:cubicBezTo>
                  <a:cubicBezTo>
                    <a:pt x="21600" y="23073"/>
                    <a:pt x="21390" y="24805"/>
                    <a:pt x="20975" y="26493"/>
                  </a:cubicBezTo>
                </a:path>
                <a:path w="21600" h="26493" stroke="0" extrusionOk="0">
                  <a:moveTo>
                    <a:pt x="3375" y="0"/>
                  </a:moveTo>
                  <a:cubicBezTo>
                    <a:pt x="13871" y="1661"/>
                    <a:pt x="21600" y="10708"/>
                    <a:pt x="21600" y="21335"/>
                  </a:cubicBezTo>
                  <a:cubicBezTo>
                    <a:pt x="21600" y="23073"/>
                    <a:pt x="21390" y="24805"/>
                    <a:pt x="20975" y="26493"/>
                  </a:cubicBezTo>
                  <a:lnTo>
                    <a:pt x="0" y="2133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Text Box 60"/>
            <p:cNvSpPr txBox="1">
              <a:spLocks noChangeArrowheads="1"/>
            </p:cNvSpPr>
            <p:nvPr/>
          </p:nvSpPr>
          <p:spPr bwMode="auto">
            <a:xfrm>
              <a:off x="3878" y="905"/>
              <a:ext cx="223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</a:t>
              </a:r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6243638" y="5391150"/>
            <a:ext cx="1501775" cy="323850"/>
            <a:chOff x="3933" y="3396"/>
            <a:chExt cx="946" cy="204"/>
          </a:xfrm>
        </p:grpSpPr>
        <p:sp>
          <p:nvSpPr>
            <p:cNvPr id="29738" name="Line 62"/>
            <p:cNvSpPr>
              <a:spLocks noChangeShapeType="1"/>
            </p:cNvSpPr>
            <p:nvPr/>
          </p:nvSpPr>
          <p:spPr bwMode="auto">
            <a:xfrm>
              <a:off x="3987" y="3444"/>
              <a:ext cx="81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Text Box 63"/>
            <p:cNvSpPr txBox="1">
              <a:spLocks noChangeArrowheads="1"/>
            </p:cNvSpPr>
            <p:nvPr/>
          </p:nvSpPr>
          <p:spPr bwMode="auto">
            <a:xfrm>
              <a:off x="3933" y="3396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9740" name="Text Box 64"/>
            <p:cNvSpPr txBox="1">
              <a:spLocks noChangeArrowheads="1"/>
            </p:cNvSpPr>
            <p:nvPr/>
          </p:nvSpPr>
          <p:spPr bwMode="auto">
            <a:xfrm>
              <a:off x="4707" y="340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226369" name="Line 65"/>
          <p:cNvSpPr>
            <a:spLocks noChangeShapeType="1"/>
          </p:cNvSpPr>
          <p:nvPr/>
        </p:nvSpPr>
        <p:spPr bwMode="auto">
          <a:xfrm>
            <a:off x="6934200" y="29718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66"/>
          <p:cNvGrpSpPr>
            <a:grpSpLocks/>
          </p:cNvGrpSpPr>
          <p:nvPr/>
        </p:nvGrpSpPr>
        <p:grpSpPr bwMode="auto">
          <a:xfrm>
            <a:off x="1238250" y="2247900"/>
            <a:ext cx="1241425" cy="693738"/>
            <a:chOff x="780" y="1416"/>
            <a:chExt cx="782" cy="437"/>
          </a:xfrm>
        </p:grpSpPr>
        <p:sp>
          <p:nvSpPr>
            <p:cNvPr id="29734" name="Line 67"/>
            <p:cNvSpPr>
              <a:spLocks noChangeShapeType="1"/>
            </p:cNvSpPr>
            <p:nvPr/>
          </p:nvSpPr>
          <p:spPr bwMode="auto">
            <a:xfrm flipV="1">
              <a:off x="816" y="1440"/>
              <a:ext cx="6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780" y="1416"/>
              <a:ext cx="782" cy="437"/>
              <a:chOff x="780" y="1416"/>
              <a:chExt cx="782" cy="437"/>
            </a:xfrm>
          </p:grpSpPr>
          <p:sp>
            <p:nvSpPr>
              <p:cNvPr id="29736" name="Text Box 69"/>
              <p:cNvSpPr txBox="1">
                <a:spLocks noChangeArrowheads="1"/>
              </p:cNvSpPr>
              <p:nvPr/>
            </p:nvSpPr>
            <p:spPr bwMode="auto">
              <a:xfrm rot="1323472">
                <a:off x="1380" y="1416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/>
                  <a:t>B</a:t>
                </a:r>
              </a:p>
            </p:txBody>
          </p:sp>
          <p:sp>
            <p:nvSpPr>
              <p:cNvPr id="29737" name="Text Box 70"/>
              <p:cNvSpPr txBox="1">
                <a:spLocks noChangeArrowheads="1"/>
              </p:cNvSpPr>
              <p:nvPr/>
            </p:nvSpPr>
            <p:spPr bwMode="auto">
              <a:xfrm rot="1323472">
                <a:off x="780" y="1680"/>
                <a:ext cx="18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200"/>
                  <a:t>A</a:t>
                </a:r>
              </a:p>
            </p:txBody>
          </p:sp>
        </p:grp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9728" name="AutoShape 87">
              <a:hlinkClick r:id="rId10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AutoShape 88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AutoShape 89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AutoShape 90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AutoShape 91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AutoShape 92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2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2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6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6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6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6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6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6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6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6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6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6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6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2" grpId="0" animBg="1" autoUpdateAnimBg="0"/>
      <p:bldP spid="226323" grpId="0" autoUpdateAnimBg="0"/>
      <p:bldP spid="226324" grpId="0" animBg="1"/>
      <p:bldP spid="226325" grpId="0" animBg="1"/>
      <p:bldP spid="226346" grpId="0" autoUpdateAnimBg="0"/>
      <p:bldP spid="226353" grpId="0" animBg="1"/>
      <p:bldP spid="226354" grpId="0" autoUpdateAnimBg="0"/>
      <p:bldP spid="226355" grpId="0" autoUpdateAnimBg="0"/>
      <p:bldP spid="226361" grpId="0" animBg="1"/>
      <p:bldP spid="2263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978650" y="1257300"/>
            <a:ext cx="2047875" cy="1590675"/>
            <a:chOff x="4320" y="630"/>
            <a:chExt cx="1290" cy="1002"/>
          </a:xfrm>
        </p:grpSpPr>
        <p:sp>
          <p:nvSpPr>
            <p:cNvPr id="30818" name="Rectangle 3"/>
            <p:cNvSpPr>
              <a:spLocks noChangeArrowheads="1"/>
            </p:cNvSpPr>
            <p:nvPr/>
          </p:nvSpPr>
          <p:spPr bwMode="auto">
            <a:xfrm>
              <a:off x="4320" y="672"/>
              <a:ext cx="1248" cy="960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9" name="Text Box 4"/>
            <p:cNvSpPr txBox="1">
              <a:spLocks noChangeArrowheads="1"/>
            </p:cNvSpPr>
            <p:nvPr/>
          </p:nvSpPr>
          <p:spPr bwMode="auto">
            <a:xfrm>
              <a:off x="5370" y="63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PP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930775" y="1257300"/>
            <a:ext cx="2047875" cy="1590675"/>
            <a:chOff x="3030" y="630"/>
            <a:chExt cx="1290" cy="1002"/>
          </a:xfrm>
        </p:grpSpPr>
        <p:sp>
          <p:nvSpPr>
            <p:cNvPr id="30816" name="Rectangle 6"/>
            <p:cNvSpPr>
              <a:spLocks noChangeArrowheads="1"/>
            </p:cNvSpPr>
            <p:nvPr/>
          </p:nvSpPr>
          <p:spPr bwMode="auto">
            <a:xfrm>
              <a:off x="3072" y="672"/>
              <a:ext cx="1248" cy="96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7" name="Text Box 7"/>
            <p:cNvSpPr txBox="1">
              <a:spLocks noChangeArrowheads="1"/>
            </p:cNvSpPr>
            <p:nvPr/>
          </p:nvSpPr>
          <p:spPr bwMode="auto">
            <a:xfrm>
              <a:off x="3030" y="630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VP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940300" y="2847975"/>
            <a:ext cx="2038350" cy="1571625"/>
            <a:chOff x="3036" y="1632"/>
            <a:chExt cx="1284" cy="990"/>
          </a:xfrm>
        </p:grpSpPr>
        <p:sp>
          <p:nvSpPr>
            <p:cNvPr id="30814" name="Rectangle 9"/>
            <p:cNvSpPr>
              <a:spLocks noChangeArrowheads="1"/>
            </p:cNvSpPr>
            <p:nvPr/>
          </p:nvSpPr>
          <p:spPr bwMode="auto">
            <a:xfrm>
              <a:off x="3072" y="1632"/>
              <a:ext cx="1248" cy="960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Text Box 10"/>
            <p:cNvSpPr txBox="1">
              <a:spLocks noChangeArrowheads="1"/>
            </p:cNvSpPr>
            <p:nvPr/>
          </p:nvSpPr>
          <p:spPr bwMode="auto">
            <a:xfrm>
              <a:off x="3036" y="2430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HP</a:t>
              </a:r>
            </a:p>
          </p:txBody>
        </p:sp>
      </p:grpSp>
      <p:sp>
        <p:nvSpPr>
          <p:cNvPr id="228363" name="AutoShape 11"/>
          <p:cNvSpPr>
            <a:spLocks noChangeArrowheads="1"/>
          </p:cNvSpPr>
          <p:nvPr/>
        </p:nvSpPr>
        <p:spPr bwMode="auto">
          <a:xfrm rot="-1619946">
            <a:off x="-152400" y="1535113"/>
            <a:ext cx="3508375" cy="1765300"/>
          </a:xfrm>
          <a:prstGeom prst="parallelogram">
            <a:avLst>
              <a:gd name="adj" fmla="val 50605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4" name="AutoShape 12"/>
          <p:cNvSpPr>
            <a:spLocks noChangeArrowheads="1"/>
          </p:cNvSpPr>
          <p:nvPr/>
        </p:nvSpPr>
        <p:spPr bwMode="auto">
          <a:xfrm rot="9241979" flipH="1">
            <a:off x="617538" y="3063875"/>
            <a:ext cx="3835400" cy="1706563"/>
          </a:xfrm>
          <a:prstGeom prst="parallelogram">
            <a:avLst>
              <a:gd name="adj" fmla="val 88920"/>
            </a:avLst>
          </a:prstGeom>
          <a:solidFill>
            <a:srgbClr val="99CC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8365" name="Object 13"/>
          <p:cNvGraphicFramePr>
            <a:graphicFrameLocks noChangeAspect="1"/>
          </p:cNvGraphicFramePr>
          <p:nvPr/>
        </p:nvGraphicFramePr>
        <p:xfrm>
          <a:off x="2341563" y="4495800"/>
          <a:ext cx="66833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CorelDRAW" r:id="rId4" imgW="668520" imgH="320400" progId="CorelDRAW.Graphic.11">
                  <p:embed/>
                </p:oleObj>
              </mc:Choice>
              <mc:Fallback>
                <p:oleObj name="CorelDRAW" r:id="rId4" imgW="668520" imgH="320400" progId="CorelDRAW.Graphic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4495800"/>
                        <a:ext cx="66833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366" name="Object 14"/>
          <p:cNvGraphicFramePr>
            <a:graphicFrameLocks noChangeAspect="1"/>
          </p:cNvGraphicFramePr>
          <p:nvPr/>
        </p:nvGraphicFramePr>
        <p:xfrm>
          <a:off x="476250" y="1841500"/>
          <a:ext cx="4175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orelDRAW" r:id="rId6" imgW="417960" imgH="505440" progId="CorelDRAW.Graphic.11">
                  <p:embed/>
                </p:oleObj>
              </mc:Choice>
              <mc:Fallback>
                <p:oleObj name="CorelDRAW" r:id="rId6" imgW="417960" imgH="505440" progId="CorelDRAW.Graphic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841500"/>
                        <a:ext cx="4175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6064250" y="1781175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6064250" y="3152775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69" name="Text Box 17"/>
          <p:cNvSpPr txBox="1">
            <a:spLocks noChangeArrowheads="1"/>
          </p:cNvSpPr>
          <p:nvPr/>
        </p:nvSpPr>
        <p:spPr bwMode="auto">
          <a:xfrm>
            <a:off x="5826125" y="3000375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28370" name="Text Box 18"/>
          <p:cNvSpPr txBox="1">
            <a:spLocks noChangeArrowheads="1"/>
          </p:cNvSpPr>
          <p:nvPr/>
        </p:nvSpPr>
        <p:spPr bwMode="auto">
          <a:xfrm>
            <a:off x="5835650" y="3867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845175" y="158115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807075" y="24384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</a:p>
        </p:txBody>
      </p:sp>
      <p:sp>
        <p:nvSpPr>
          <p:cNvPr id="228373" name="Line 21"/>
          <p:cNvSpPr>
            <a:spLocks noChangeShapeType="1"/>
          </p:cNvSpPr>
          <p:nvPr/>
        </p:nvSpPr>
        <p:spPr bwMode="auto">
          <a:xfrm>
            <a:off x="6064250" y="3152775"/>
            <a:ext cx="9144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8374" name="Line 22"/>
          <p:cNvSpPr>
            <a:spLocks noChangeShapeType="1"/>
          </p:cNvSpPr>
          <p:nvPr/>
        </p:nvSpPr>
        <p:spPr bwMode="auto">
          <a:xfrm>
            <a:off x="6064250" y="4067175"/>
            <a:ext cx="9144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8375" name="Arc 23"/>
          <p:cNvSpPr>
            <a:spLocks/>
          </p:cNvSpPr>
          <p:nvPr/>
        </p:nvSpPr>
        <p:spPr bwMode="auto">
          <a:xfrm rot="1297446">
            <a:off x="6964363" y="2757488"/>
            <a:ext cx="304800" cy="430212"/>
          </a:xfrm>
          <a:custGeom>
            <a:avLst/>
            <a:gdLst>
              <a:gd name="T0" fmla="*/ 2147483647 w 21600"/>
              <a:gd name="T1" fmla="*/ 0 h 30498"/>
              <a:gd name="T2" fmla="*/ 2147483647 w 21600"/>
              <a:gd name="T3" fmla="*/ 2147483647 h 30498"/>
              <a:gd name="T4" fmla="*/ 0 w 21600"/>
              <a:gd name="T5" fmla="*/ 2147483647 h 30498"/>
              <a:gd name="T6" fmla="*/ 0 60000 65536"/>
              <a:gd name="T7" fmla="*/ 0 60000 65536"/>
              <a:gd name="T8" fmla="*/ 0 60000 65536"/>
              <a:gd name="T9" fmla="*/ 0 w 21600"/>
              <a:gd name="T10" fmla="*/ 0 h 30498"/>
              <a:gd name="T11" fmla="*/ 21600 w 21600"/>
              <a:gd name="T12" fmla="*/ 30498 h 30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498" fill="none" extrusionOk="0">
                <a:moveTo>
                  <a:pt x="19142" y="0"/>
                </a:moveTo>
                <a:cubicBezTo>
                  <a:pt x="20756" y="3088"/>
                  <a:pt x="21600" y="6521"/>
                  <a:pt x="21600" y="10006"/>
                </a:cubicBezTo>
                <a:cubicBezTo>
                  <a:pt x="21600" y="19303"/>
                  <a:pt x="15650" y="27557"/>
                  <a:pt x="6830" y="30497"/>
                </a:cubicBezTo>
              </a:path>
              <a:path w="21600" h="30498" stroke="0" extrusionOk="0">
                <a:moveTo>
                  <a:pt x="19142" y="0"/>
                </a:moveTo>
                <a:cubicBezTo>
                  <a:pt x="20756" y="3088"/>
                  <a:pt x="21600" y="6521"/>
                  <a:pt x="21600" y="10006"/>
                </a:cubicBezTo>
                <a:cubicBezTo>
                  <a:pt x="21600" y="19303"/>
                  <a:pt x="15650" y="27557"/>
                  <a:pt x="6830" y="30497"/>
                </a:cubicBezTo>
                <a:lnTo>
                  <a:pt x="0" y="10006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76" name="Arc 24"/>
          <p:cNvSpPr>
            <a:spLocks/>
          </p:cNvSpPr>
          <p:nvPr/>
        </p:nvSpPr>
        <p:spPr bwMode="auto">
          <a:xfrm>
            <a:off x="6980238" y="2840038"/>
            <a:ext cx="1222375" cy="1228725"/>
          </a:xfrm>
          <a:custGeom>
            <a:avLst/>
            <a:gdLst>
              <a:gd name="T0" fmla="*/ 2147483647 w 21654"/>
              <a:gd name="T1" fmla="*/ 0 h 21769"/>
              <a:gd name="T2" fmla="*/ 0 w 21654"/>
              <a:gd name="T3" fmla="*/ 2147483647 h 21769"/>
              <a:gd name="T4" fmla="*/ 2147483647 w 21654"/>
              <a:gd name="T5" fmla="*/ 2147483647 h 21769"/>
              <a:gd name="T6" fmla="*/ 0 60000 65536"/>
              <a:gd name="T7" fmla="*/ 0 60000 65536"/>
              <a:gd name="T8" fmla="*/ 0 60000 65536"/>
              <a:gd name="T9" fmla="*/ 0 w 21654"/>
              <a:gd name="T10" fmla="*/ 0 h 21769"/>
              <a:gd name="T11" fmla="*/ 21654 w 21654"/>
              <a:gd name="T12" fmla="*/ 21769 h 217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54" h="21769" fill="none" extrusionOk="0">
                <a:moveTo>
                  <a:pt x="21653" y="-1"/>
                </a:moveTo>
                <a:cubicBezTo>
                  <a:pt x="21653" y="56"/>
                  <a:pt x="21654" y="112"/>
                  <a:pt x="21654" y="169"/>
                </a:cubicBezTo>
                <a:cubicBezTo>
                  <a:pt x="21654" y="12098"/>
                  <a:pt x="11983" y="21769"/>
                  <a:pt x="54" y="21769"/>
                </a:cubicBezTo>
                <a:cubicBezTo>
                  <a:pt x="36" y="21769"/>
                  <a:pt x="18" y="21768"/>
                  <a:pt x="0" y="21768"/>
                </a:cubicBezTo>
              </a:path>
              <a:path w="21654" h="21769" stroke="0" extrusionOk="0">
                <a:moveTo>
                  <a:pt x="21653" y="-1"/>
                </a:moveTo>
                <a:cubicBezTo>
                  <a:pt x="21653" y="56"/>
                  <a:pt x="21654" y="112"/>
                  <a:pt x="21654" y="169"/>
                </a:cubicBezTo>
                <a:cubicBezTo>
                  <a:pt x="21654" y="12098"/>
                  <a:pt x="11983" y="21769"/>
                  <a:pt x="54" y="21769"/>
                </a:cubicBezTo>
                <a:cubicBezTo>
                  <a:pt x="36" y="21769"/>
                  <a:pt x="18" y="21768"/>
                  <a:pt x="0" y="21768"/>
                </a:cubicBezTo>
                <a:lnTo>
                  <a:pt x="54" y="169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77" name="Line 25"/>
          <p:cNvSpPr>
            <a:spLocks noChangeShapeType="1"/>
          </p:cNvSpPr>
          <p:nvPr/>
        </p:nvSpPr>
        <p:spPr bwMode="auto">
          <a:xfrm>
            <a:off x="6064250" y="1781175"/>
            <a:ext cx="1524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78" name="Line 26"/>
          <p:cNvSpPr>
            <a:spLocks noChangeShapeType="1"/>
          </p:cNvSpPr>
          <p:nvPr/>
        </p:nvSpPr>
        <p:spPr bwMode="auto">
          <a:xfrm>
            <a:off x="6064250" y="2619375"/>
            <a:ext cx="21336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79" name="Line 27"/>
          <p:cNvSpPr>
            <a:spLocks noChangeShapeType="1"/>
          </p:cNvSpPr>
          <p:nvPr/>
        </p:nvSpPr>
        <p:spPr bwMode="auto">
          <a:xfrm flipV="1">
            <a:off x="7283450" y="1704975"/>
            <a:ext cx="0" cy="114300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80" name="Line 28"/>
          <p:cNvSpPr>
            <a:spLocks noChangeShapeType="1"/>
          </p:cNvSpPr>
          <p:nvPr/>
        </p:nvSpPr>
        <p:spPr bwMode="auto">
          <a:xfrm flipV="1">
            <a:off x="8197850" y="2543175"/>
            <a:ext cx="0" cy="30480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81" name="Line 29"/>
          <p:cNvSpPr>
            <a:spLocks noChangeShapeType="1"/>
          </p:cNvSpPr>
          <p:nvPr/>
        </p:nvSpPr>
        <p:spPr bwMode="auto">
          <a:xfrm>
            <a:off x="7283450" y="1781175"/>
            <a:ext cx="914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82" name="Text Box 30"/>
          <p:cNvSpPr txBox="1">
            <a:spLocks noChangeArrowheads="1"/>
          </p:cNvSpPr>
          <p:nvPr/>
        </p:nvSpPr>
        <p:spPr bwMode="auto">
          <a:xfrm>
            <a:off x="7235825" y="1552575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a”</a:t>
            </a:r>
          </a:p>
        </p:txBody>
      </p:sp>
      <p:sp>
        <p:nvSpPr>
          <p:cNvPr id="228383" name="Text Box 31"/>
          <p:cNvSpPr txBox="1">
            <a:spLocks noChangeArrowheads="1"/>
          </p:cNvSpPr>
          <p:nvPr/>
        </p:nvSpPr>
        <p:spPr bwMode="auto">
          <a:xfrm>
            <a:off x="8121650" y="2390775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b”</a:t>
            </a:r>
          </a:p>
        </p:txBody>
      </p:sp>
      <p:sp>
        <p:nvSpPr>
          <p:cNvPr id="228384" name="Text Box 32"/>
          <p:cNvSpPr txBox="1">
            <a:spLocks noChangeArrowheads="1"/>
          </p:cNvSpPr>
          <p:nvPr/>
        </p:nvSpPr>
        <p:spPr bwMode="auto">
          <a:xfrm>
            <a:off x="4724400" y="2678113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X</a:t>
            </a:r>
          </a:p>
        </p:txBody>
      </p:sp>
      <p:sp>
        <p:nvSpPr>
          <p:cNvPr id="228385" name="Text Box 33"/>
          <p:cNvSpPr txBox="1">
            <a:spLocks noChangeArrowheads="1"/>
          </p:cNvSpPr>
          <p:nvPr/>
        </p:nvSpPr>
        <p:spPr bwMode="auto">
          <a:xfrm>
            <a:off x="8905875" y="26685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Y</a:t>
            </a:r>
          </a:p>
        </p:txBody>
      </p:sp>
      <p:sp>
        <p:nvSpPr>
          <p:cNvPr id="228386" name="Text Box 34"/>
          <p:cNvSpPr txBox="1">
            <a:spLocks noChangeArrowheads="1"/>
          </p:cNvSpPr>
          <p:nvPr/>
        </p:nvSpPr>
        <p:spPr bwMode="auto">
          <a:xfrm>
            <a:off x="5530850" y="2058988"/>
            <a:ext cx="354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FV</a:t>
            </a:r>
          </a:p>
        </p:txBody>
      </p:sp>
      <p:sp>
        <p:nvSpPr>
          <p:cNvPr id="228387" name="Text Box 35"/>
          <p:cNvSpPr txBox="1">
            <a:spLocks noChangeArrowheads="1"/>
          </p:cNvSpPr>
          <p:nvPr/>
        </p:nvSpPr>
        <p:spPr bwMode="auto">
          <a:xfrm>
            <a:off x="5521325" y="34305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TV</a:t>
            </a:r>
          </a:p>
        </p:txBody>
      </p:sp>
      <p:sp>
        <p:nvSpPr>
          <p:cNvPr id="228388" name="Text Box 36"/>
          <p:cNvSpPr txBox="1">
            <a:spLocks noChangeArrowheads="1"/>
          </p:cNvSpPr>
          <p:nvPr/>
        </p:nvSpPr>
        <p:spPr bwMode="auto">
          <a:xfrm>
            <a:off x="7740650" y="2058988"/>
            <a:ext cx="430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Times New Roman" pitchFamily="18" charset="0"/>
              </a:rPr>
              <a:t>LSV</a:t>
            </a:r>
          </a:p>
        </p:txBody>
      </p:sp>
      <p:sp>
        <p:nvSpPr>
          <p:cNvPr id="228389" name="Line 37"/>
          <p:cNvSpPr>
            <a:spLocks noChangeShapeType="1"/>
          </p:cNvSpPr>
          <p:nvPr/>
        </p:nvSpPr>
        <p:spPr bwMode="auto">
          <a:xfrm>
            <a:off x="6064250" y="26193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655763" y="1752600"/>
            <a:ext cx="2819400" cy="1638300"/>
            <a:chOff x="1584" y="1056"/>
            <a:chExt cx="1776" cy="1032"/>
          </a:xfrm>
        </p:grpSpPr>
        <p:sp>
          <p:nvSpPr>
            <p:cNvPr id="30813" name="AutoShape 39"/>
            <p:cNvSpPr>
              <a:spLocks noChangeArrowheads="1"/>
            </p:cNvSpPr>
            <p:nvPr/>
          </p:nvSpPr>
          <p:spPr bwMode="auto">
            <a:xfrm rot="1619946" flipV="1">
              <a:off x="1584" y="1200"/>
              <a:ext cx="1776" cy="888"/>
            </a:xfrm>
            <a:prstGeom prst="parallelogram">
              <a:avLst>
                <a:gd name="adj" fmla="val 50926"/>
              </a:avLst>
            </a:prstGeom>
            <a:solidFill>
              <a:srgbClr val="CCFF33"/>
            </a:solidFill>
            <a:ln w="28575">
              <a:solidFill>
                <a:srgbClr val="D6009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24" name="Object 40"/>
            <p:cNvGraphicFramePr>
              <a:graphicFrameLocks noChangeAspect="1"/>
            </p:cNvGraphicFramePr>
            <p:nvPr/>
          </p:nvGraphicFramePr>
          <p:xfrm>
            <a:off x="2160" y="1056"/>
            <a:ext cx="72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CorelDRAW" r:id="rId8" imgW="1148760" imgH="734400" progId="CorelDRAW.Graphic.11">
                    <p:embed/>
                  </p:oleObj>
                </mc:Choice>
                <mc:Fallback>
                  <p:oleObj name="CorelDRAW" r:id="rId8" imgW="1148760" imgH="734400" progId="CorelDRAW.Graphic.11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056"/>
                          <a:ext cx="72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8393" name="Line 41"/>
          <p:cNvSpPr>
            <a:spLocks noChangeShapeType="1"/>
          </p:cNvSpPr>
          <p:nvPr/>
        </p:nvSpPr>
        <p:spPr bwMode="auto">
          <a:xfrm>
            <a:off x="2417763" y="1905000"/>
            <a:ext cx="1219200" cy="1600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94" name="Text Box 42"/>
          <p:cNvSpPr txBox="1">
            <a:spLocks noChangeArrowheads="1"/>
          </p:cNvSpPr>
          <p:nvPr/>
        </p:nvSpPr>
        <p:spPr bwMode="auto">
          <a:xfrm>
            <a:off x="2265363" y="1625600"/>
            <a:ext cx="3127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28395" name="Text Box 43"/>
          <p:cNvSpPr txBox="1">
            <a:spLocks noChangeArrowheads="1"/>
          </p:cNvSpPr>
          <p:nvPr/>
        </p:nvSpPr>
        <p:spPr bwMode="auto">
          <a:xfrm>
            <a:off x="3560763" y="3200400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</a:p>
        </p:txBody>
      </p:sp>
      <p:sp>
        <p:nvSpPr>
          <p:cNvPr id="228396" name="Line 44"/>
          <p:cNvSpPr>
            <a:spLocks noChangeShapeType="1"/>
          </p:cNvSpPr>
          <p:nvPr/>
        </p:nvSpPr>
        <p:spPr bwMode="auto">
          <a:xfrm>
            <a:off x="1731963" y="16002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1731963" y="2590800"/>
            <a:ext cx="685800" cy="1090613"/>
            <a:chOff x="1632" y="1584"/>
            <a:chExt cx="432" cy="687"/>
          </a:xfrm>
        </p:grpSpPr>
        <p:sp>
          <p:nvSpPr>
            <p:cNvPr id="30811" name="Line 46"/>
            <p:cNvSpPr>
              <a:spLocks noChangeShapeType="1"/>
            </p:cNvSpPr>
            <p:nvPr/>
          </p:nvSpPr>
          <p:spPr bwMode="auto">
            <a:xfrm>
              <a:off x="1632" y="1584"/>
              <a:ext cx="0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47"/>
            <p:cNvSpPr>
              <a:spLocks noChangeShapeType="1"/>
            </p:cNvSpPr>
            <p:nvPr/>
          </p:nvSpPr>
          <p:spPr bwMode="auto">
            <a:xfrm>
              <a:off x="1632" y="2064"/>
              <a:ext cx="432" cy="2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400" name="Line 48"/>
          <p:cNvSpPr>
            <a:spLocks noChangeShapeType="1"/>
          </p:cNvSpPr>
          <p:nvPr/>
        </p:nvSpPr>
        <p:spPr bwMode="auto">
          <a:xfrm>
            <a:off x="2392363" y="3670300"/>
            <a:ext cx="1219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731963" y="1600200"/>
            <a:ext cx="1905000" cy="1905000"/>
            <a:chOff x="1632" y="960"/>
            <a:chExt cx="1200" cy="1200"/>
          </a:xfrm>
        </p:grpSpPr>
        <p:sp>
          <p:nvSpPr>
            <p:cNvPr id="30807" name="Line 50"/>
            <p:cNvSpPr>
              <a:spLocks noChangeShapeType="1"/>
            </p:cNvSpPr>
            <p:nvPr/>
          </p:nvSpPr>
          <p:spPr bwMode="auto">
            <a:xfrm flipH="1" flipV="1">
              <a:off x="1632" y="1536"/>
              <a:ext cx="1200" cy="6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51"/>
            <p:cNvSpPr>
              <a:spLocks noChangeShapeType="1"/>
            </p:cNvSpPr>
            <p:nvPr/>
          </p:nvSpPr>
          <p:spPr bwMode="auto">
            <a:xfrm flipH="1" flipV="1">
              <a:off x="1632" y="960"/>
              <a:ext cx="43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Line 52"/>
            <p:cNvSpPr>
              <a:spLocks noChangeShapeType="1"/>
            </p:cNvSpPr>
            <p:nvPr/>
          </p:nvSpPr>
          <p:spPr bwMode="auto">
            <a:xfrm flipH="1" flipV="1">
              <a:off x="1728" y="100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53"/>
            <p:cNvSpPr>
              <a:spLocks noChangeShapeType="1"/>
            </p:cNvSpPr>
            <p:nvPr/>
          </p:nvSpPr>
          <p:spPr bwMode="auto">
            <a:xfrm flipH="1" flipV="1">
              <a:off x="1728" y="15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417763" y="1905000"/>
            <a:ext cx="1219200" cy="2362200"/>
            <a:chOff x="2064" y="1152"/>
            <a:chExt cx="768" cy="1488"/>
          </a:xfrm>
        </p:grpSpPr>
        <p:sp>
          <p:nvSpPr>
            <p:cNvPr id="30803" name="Line 55"/>
            <p:cNvSpPr>
              <a:spLocks noChangeShapeType="1"/>
            </p:cNvSpPr>
            <p:nvPr/>
          </p:nvSpPr>
          <p:spPr bwMode="auto">
            <a:xfrm>
              <a:off x="2064" y="1152"/>
              <a:ext cx="0" cy="110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56"/>
            <p:cNvSpPr>
              <a:spLocks noChangeShapeType="1"/>
            </p:cNvSpPr>
            <p:nvPr/>
          </p:nvSpPr>
          <p:spPr bwMode="auto">
            <a:xfrm>
              <a:off x="2832" y="2160"/>
              <a:ext cx="0" cy="48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57"/>
            <p:cNvSpPr>
              <a:spLocks noChangeShapeType="1"/>
            </p:cNvSpPr>
            <p:nvPr/>
          </p:nvSpPr>
          <p:spPr bwMode="auto">
            <a:xfrm>
              <a:off x="2064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58"/>
            <p:cNvSpPr>
              <a:spLocks noChangeShapeType="1"/>
            </p:cNvSpPr>
            <p:nvPr/>
          </p:nvSpPr>
          <p:spPr bwMode="auto">
            <a:xfrm>
              <a:off x="2832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2214563" y="3581400"/>
            <a:ext cx="1428750" cy="889000"/>
            <a:chOff x="1936" y="2208"/>
            <a:chExt cx="900" cy="560"/>
          </a:xfrm>
        </p:grpSpPr>
        <p:sp>
          <p:nvSpPr>
            <p:cNvPr id="30801" name="Text Box 60"/>
            <p:cNvSpPr txBox="1">
              <a:spLocks noChangeArrowheads="1"/>
            </p:cNvSpPr>
            <p:nvPr/>
          </p:nvSpPr>
          <p:spPr bwMode="auto">
            <a:xfrm>
              <a:off x="1936" y="2208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0802" name="Text Box 61"/>
            <p:cNvSpPr txBox="1">
              <a:spLocks noChangeArrowheads="1"/>
            </p:cNvSpPr>
            <p:nvPr/>
          </p:nvSpPr>
          <p:spPr bwMode="auto">
            <a:xfrm>
              <a:off x="2664" y="257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1452563" y="1473200"/>
            <a:ext cx="347662" cy="1219200"/>
            <a:chOff x="1456" y="880"/>
            <a:chExt cx="219" cy="768"/>
          </a:xfrm>
        </p:grpSpPr>
        <p:sp>
          <p:nvSpPr>
            <p:cNvPr id="30799" name="Text Box 63"/>
            <p:cNvSpPr txBox="1">
              <a:spLocks noChangeArrowheads="1"/>
            </p:cNvSpPr>
            <p:nvPr/>
          </p:nvSpPr>
          <p:spPr bwMode="auto">
            <a:xfrm>
              <a:off x="1472" y="880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30800" name="Text Box 64"/>
            <p:cNvSpPr txBox="1">
              <a:spLocks noChangeArrowheads="1"/>
            </p:cNvSpPr>
            <p:nvPr/>
          </p:nvSpPr>
          <p:spPr bwMode="auto">
            <a:xfrm>
              <a:off x="1456" y="1456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4152900" y="3302000"/>
            <a:ext cx="862013" cy="415925"/>
            <a:chOff x="2616" y="2080"/>
            <a:chExt cx="543" cy="262"/>
          </a:xfrm>
        </p:grpSpPr>
        <p:sp>
          <p:nvSpPr>
            <p:cNvPr id="30797" name="Text Box 66"/>
            <p:cNvSpPr txBox="1">
              <a:spLocks noChangeArrowheads="1"/>
            </p:cNvSpPr>
            <p:nvPr/>
          </p:nvSpPr>
          <p:spPr bwMode="auto">
            <a:xfrm rot="1208363">
              <a:off x="2616" y="2080"/>
              <a:ext cx="5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/>
                <a:t>For F.V.</a:t>
              </a:r>
            </a:p>
          </p:txBody>
        </p:sp>
        <p:sp>
          <p:nvSpPr>
            <p:cNvPr id="30798" name="Line 67"/>
            <p:cNvSpPr>
              <a:spLocks noChangeShapeType="1"/>
            </p:cNvSpPr>
            <p:nvPr/>
          </p:nvSpPr>
          <p:spPr bwMode="auto">
            <a:xfrm flipH="1" flipV="1">
              <a:off x="2688" y="2208"/>
              <a:ext cx="336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2743200" y="533400"/>
            <a:ext cx="868363" cy="838200"/>
            <a:chOff x="1728" y="336"/>
            <a:chExt cx="547" cy="528"/>
          </a:xfrm>
        </p:grpSpPr>
        <p:sp>
          <p:nvSpPr>
            <p:cNvPr id="30795" name="Line 69"/>
            <p:cNvSpPr>
              <a:spLocks noChangeShapeType="1"/>
            </p:cNvSpPr>
            <p:nvPr/>
          </p:nvSpPr>
          <p:spPr bwMode="auto">
            <a:xfrm>
              <a:off x="1920" y="5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Text Box 70"/>
            <p:cNvSpPr txBox="1">
              <a:spLocks noChangeArrowheads="1"/>
            </p:cNvSpPr>
            <p:nvPr/>
          </p:nvSpPr>
          <p:spPr bwMode="auto">
            <a:xfrm>
              <a:off x="1728" y="336"/>
              <a:ext cx="5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/>
                <a:t>For T.V.</a:t>
              </a:r>
            </a:p>
          </p:txBody>
        </p:sp>
      </p:grpSp>
      <p:sp>
        <p:nvSpPr>
          <p:cNvPr id="228423" name="Text Box 71"/>
          <p:cNvSpPr txBox="1">
            <a:spLocks noChangeArrowheads="1"/>
          </p:cNvSpPr>
          <p:nvPr/>
        </p:nvSpPr>
        <p:spPr bwMode="auto">
          <a:xfrm>
            <a:off x="590550" y="152400"/>
            <a:ext cx="8240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i="1">
                <a:solidFill>
                  <a:srgbClr val="FF0000"/>
                </a:solidFill>
                <a:latin typeface="Arial" charset="0"/>
              </a:rPr>
              <a:t>LINE IN A PROFILE PLANE </a:t>
            </a:r>
            <a:r>
              <a:rPr lang="en-US" sz="1400">
                <a:solidFill>
                  <a:srgbClr val="000099"/>
                </a:solidFill>
                <a:latin typeface="Arial" charset="0"/>
              </a:rPr>
              <a:t>( MEANS IN A PLANE PERPENDICULAR TO BOTH HP &amp; VP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3494088" y="4648200"/>
            <a:ext cx="5649912" cy="1581150"/>
            <a:chOff x="1776" y="2983"/>
            <a:chExt cx="3559" cy="996"/>
          </a:xfrm>
        </p:grpSpPr>
        <p:sp>
          <p:nvSpPr>
            <p:cNvPr id="30789" name="Text Box 73"/>
            <p:cNvSpPr txBox="1">
              <a:spLocks noChangeArrowheads="1"/>
            </p:cNvSpPr>
            <p:nvPr/>
          </p:nvSpPr>
          <p:spPr bwMode="auto">
            <a:xfrm>
              <a:off x="1776" y="2983"/>
              <a:ext cx="3368" cy="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i="1" u="sng">
                  <a:solidFill>
                    <a:srgbClr val="FF0000"/>
                  </a:solidFill>
                  <a:latin typeface="Arial" charset="0"/>
                </a:rPr>
                <a:t>Results:-</a:t>
              </a:r>
              <a:r>
                <a:rPr lang="en-US" sz="1400" b="0">
                  <a:latin typeface="Arial" charset="0"/>
                </a:rPr>
                <a:t> </a:t>
              </a:r>
            </a:p>
            <a:p>
              <a:pPr eaLnBrk="1" hangingPunct="1"/>
              <a:r>
                <a:rPr lang="en-US" sz="1400" b="0">
                  <a:solidFill>
                    <a:srgbClr val="000099"/>
                  </a:solidFill>
                  <a:latin typeface="Arial" charset="0"/>
                </a:rPr>
                <a:t>1. TV &amp; FV both are vertical, hence arrive on one single projector.</a:t>
              </a:r>
            </a:p>
            <a:p>
              <a:pPr eaLnBrk="1" hangingPunct="1"/>
              <a:r>
                <a:rPr lang="en-US" sz="1400" b="0">
                  <a:solidFill>
                    <a:srgbClr val="000099"/>
                  </a:solidFill>
                  <a:latin typeface="Arial" charset="0"/>
                </a:rPr>
                <a:t>2. It’s Side View shows True Length ( TL) </a:t>
              </a:r>
            </a:p>
            <a:p>
              <a:pPr eaLnBrk="1" hangingPunct="1"/>
              <a:r>
                <a:rPr lang="en-US" sz="1400" b="0">
                  <a:solidFill>
                    <a:srgbClr val="000099"/>
                  </a:solidFill>
                  <a:latin typeface="Arial" charset="0"/>
                </a:rPr>
                <a:t>3. Sum of it’s inclinations with HP &amp; VP equals to 90</a:t>
              </a:r>
              <a:r>
                <a:rPr lang="en-US" sz="1400" b="0" baseline="30000">
                  <a:solidFill>
                    <a:srgbClr val="000099"/>
                  </a:solidFill>
                  <a:latin typeface="Arial" charset="0"/>
                </a:rPr>
                <a:t>0</a:t>
              </a:r>
              <a:r>
                <a:rPr lang="en-US" sz="1400" b="0">
                  <a:solidFill>
                    <a:srgbClr val="000099"/>
                  </a:solidFill>
                  <a:latin typeface="Arial" charset="0"/>
                </a:rPr>
                <a:t> (</a:t>
              </a:r>
            </a:p>
            <a:p>
              <a:pPr eaLnBrk="1" hangingPunct="1"/>
              <a:r>
                <a:rPr lang="en-US" sz="1400" b="0">
                  <a:solidFill>
                    <a:srgbClr val="000099"/>
                  </a:solidFill>
                  <a:latin typeface="Arial" charset="0"/>
                </a:rPr>
                <a:t>4. It’s HT &amp; VT arrive on same projector and can be easily located</a:t>
              </a:r>
            </a:p>
            <a:p>
              <a:pPr eaLnBrk="1" hangingPunct="1"/>
              <a:r>
                <a:rPr lang="en-US" sz="1400" b="0">
                  <a:solidFill>
                    <a:srgbClr val="000099"/>
                  </a:solidFill>
                  <a:latin typeface="Arial" charset="0"/>
                </a:rPr>
                <a:t>    From Side View. </a:t>
              </a:r>
            </a:p>
            <a:p>
              <a:pPr eaLnBrk="1" hangingPunct="1"/>
              <a:r>
                <a:rPr lang="en-US" sz="1400" b="0">
                  <a:solidFill>
                    <a:srgbClr val="000099"/>
                  </a:solidFill>
                  <a:latin typeface="Arial" charset="0"/>
                </a:rPr>
                <a:t>                 </a:t>
              </a:r>
            </a:p>
          </p:txBody>
        </p:sp>
        <p:grpSp>
          <p:nvGrpSpPr>
            <p:cNvPr id="14" name="Group 74"/>
            <p:cNvGrpSpPr>
              <a:grpSpLocks/>
            </p:cNvGrpSpPr>
            <p:nvPr/>
          </p:nvGrpSpPr>
          <p:grpSpPr bwMode="auto">
            <a:xfrm>
              <a:off x="4512" y="3360"/>
              <a:ext cx="823" cy="250"/>
              <a:chOff x="1116" y="3426"/>
              <a:chExt cx="823" cy="250"/>
            </a:xfrm>
          </p:grpSpPr>
          <p:sp>
            <p:nvSpPr>
              <p:cNvPr id="30791" name="Text Box 75"/>
              <p:cNvSpPr txBox="1">
                <a:spLocks noChangeArrowheads="1"/>
              </p:cNvSpPr>
              <p:nvPr/>
            </p:nvSpPr>
            <p:spPr bwMode="auto">
              <a:xfrm>
                <a:off x="1116" y="3435"/>
                <a:ext cx="18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</a:t>
                </a:r>
              </a:p>
            </p:txBody>
          </p:sp>
          <p:sp>
            <p:nvSpPr>
              <p:cNvPr id="30792" name="Text Box 76"/>
              <p:cNvSpPr txBox="1">
                <a:spLocks noChangeArrowheads="1"/>
              </p:cNvSpPr>
              <p:nvPr/>
            </p:nvSpPr>
            <p:spPr bwMode="auto">
              <a:xfrm>
                <a:off x="1374" y="3442"/>
                <a:ext cx="21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</a:t>
                </a:r>
              </a:p>
            </p:txBody>
          </p:sp>
          <p:sp>
            <p:nvSpPr>
              <p:cNvPr id="30793" name="Text Box 77"/>
              <p:cNvSpPr txBox="1">
                <a:spLocks noChangeArrowheads="1"/>
              </p:cNvSpPr>
              <p:nvPr/>
            </p:nvSpPr>
            <p:spPr bwMode="auto">
              <a:xfrm>
                <a:off x="1242" y="3426"/>
                <a:ext cx="20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 b="0">
                    <a:latin typeface="Arial" charset="0"/>
                  </a:rPr>
                  <a:t>+</a:t>
                </a:r>
              </a:p>
            </p:txBody>
          </p:sp>
          <p:sp>
            <p:nvSpPr>
              <p:cNvPr id="30794" name="Text Box 78"/>
              <p:cNvSpPr txBox="1">
                <a:spLocks noChangeArrowheads="1"/>
              </p:cNvSpPr>
              <p:nvPr/>
            </p:nvSpPr>
            <p:spPr bwMode="auto">
              <a:xfrm>
                <a:off x="1506" y="3456"/>
                <a:ext cx="4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= 90</a:t>
                </a:r>
                <a:r>
                  <a:rPr lang="en-US" sz="1400" b="0" baseline="30000">
                    <a:latin typeface="Arial" charset="0"/>
                  </a:rPr>
                  <a:t>0 </a:t>
                </a:r>
                <a:r>
                  <a:rPr lang="en-US" sz="1400" b="0">
                    <a:latin typeface="Arial" charset="0"/>
                  </a:rPr>
                  <a:t>)</a:t>
                </a:r>
              </a:p>
            </p:txBody>
          </p:sp>
        </p:grpSp>
      </p:grpSp>
      <p:grpSp>
        <p:nvGrpSpPr>
          <p:cNvPr id="15" name="Group 79"/>
          <p:cNvGrpSpPr>
            <a:grpSpLocks/>
          </p:cNvGrpSpPr>
          <p:nvPr/>
        </p:nvGrpSpPr>
        <p:grpSpPr bwMode="auto">
          <a:xfrm>
            <a:off x="685800" y="6076950"/>
            <a:ext cx="7324725" cy="381000"/>
            <a:chOff x="576" y="3828"/>
            <a:chExt cx="4614" cy="240"/>
          </a:xfrm>
        </p:grpSpPr>
        <p:sp>
          <p:nvSpPr>
            <p:cNvPr id="30787" name="AutoShape 80"/>
            <p:cNvSpPr>
              <a:spLocks noChangeArrowheads="1"/>
            </p:cNvSpPr>
            <p:nvPr/>
          </p:nvSpPr>
          <p:spPr bwMode="auto">
            <a:xfrm>
              <a:off x="576" y="3828"/>
              <a:ext cx="4560" cy="240"/>
            </a:xfrm>
            <a:prstGeom prst="wedgeRoundRectCallout">
              <a:avLst>
                <a:gd name="adj1" fmla="val -20792"/>
                <a:gd name="adj2" fmla="val -337083"/>
                <a:gd name="adj3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30788" name="Text Box 81"/>
            <p:cNvSpPr txBox="1">
              <a:spLocks noChangeArrowheads="1"/>
            </p:cNvSpPr>
            <p:nvPr/>
          </p:nvSpPr>
          <p:spPr bwMode="auto">
            <a:xfrm>
              <a:off x="672" y="3840"/>
              <a:ext cx="45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 i="1">
                  <a:solidFill>
                    <a:srgbClr val="FF0000"/>
                  </a:solidFill>
                  <a:latin typeface="Arial" charset="0"/>
                </a:rPr>
                <a:t>OBSERVE CAREFULLY ABOVE GIVEN ILLUSTRATION AND 2</a:t>
              </a:r>
              <a:r>
                <a:rPr lang="en-US" sz="1400" b="0" i="1" baseline="30000">
                  <a:solidFill>
                    <a:srgbClr val="FF0000"/>
                  </a:solidFill>
                  <a:latin typeface="Arial" charset="0"/>
                </a:rPr>
                <a:t>nd</a:t>
              </a:r>
              <a:r>
                <a:rPr lang="en-US" sz="1400" b="0" i="1">
                  <a:solidFill>
                    <a:srgbClr val="FF0000"/>
                  </a:solidFill>
                  <a:latin typeface="Arial" charset="0"/>
                </a:rPr>
                <a:t> SOLVED PROBLEM.</a:t>
              </a:r>
              <a:endParaRPr lang="en-US" sz="1400" b="0">
                <a:latin typeface="Arial" charset="0"/>
              </a:endParaRPr>
            </a:p>
          </p:txBody>
        </p:sp>
      </p:grpSp>
      <p:sp>
        <p:nvSpPr>
          <p:cNvPr id="228434" name="Text Box 82"/>
          <p:cNvSpPr txBox="1">
            <a:spLocks noChangeArrowheads="1"/>
          </p:cNvSpPr>
          <p:nvPr/>
        </p:nvSpPr>
        <p:spPr bwMode="auto">
          <a:xfrm>
            <a:off x="4946650" y="1055688"/>
            <a:ext cx="3962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100">
                <a:solidFill>
                  <a:srgbClr val="006600"/>
                </a:solidFill>
                <a:latin typeface="Arial" charset="0"/>
              </a:rPr>
              <a:t>ORTHOGRAPHIC PATTERN OF LINE IN PROFILE PLANE</a:t>
            </a:r>
          </a:p>
        </p:txBody>
      </p:sp>
      <p:sp>
        <p:nvSpPr>
          <p:cNvPr id="228435" name="Line 83"/>
          <p:cNvSpPr>
            <a:spLocks noChangeShapeType="1"/>
          </p:cNvSpPr>
          <p:nvPr/>
        </p:nvSpPr>
        <p:spPr bwMode="auto">
          <a:xfrm>
            <a:off x="8077200" y="2514600"/>
            <a:ext cx="381000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8436" name="Line 84"/>
          <p:cNvSpPr>
            <a:spLocks noChangeShapeType="1"/>
          </p:cNvSpPr>
          <p:nvPr/>
        </p:nvSpPr>
        <p:spPr bwMode="auto">
          <a:xfrm>
            <a:off x="6991350" y="1520825"/>
            <a:ext cx="314325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437" name="Text Box 85"/>
          <p:cNvSpPr txBox="1">
            <a:spLocks noChangeArrowheads="1"/>
          </p:cNvSpPr>
          <p:nvPr/>
        </p:nvSpPr>
        <p:spPr bwMode="auto">
          <a:xfrm>
            <a:off x="8382000" y="2832100"/>
            <a:ext cx="336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900">
                <a:latin typeface="Arial" charset="0"/>
              </a:rPr>
              <a:t>HT</a:t>
            </a:r>
          </a:p>
        </p:txBody>
      </p:sp>
      <p:sp>
        <p:nvSpPr>
          <p:cNvPr id="228438" name="Text Box 86"/>
          <p:cNvSpPr txBox="1">
            <a:spLocks noChangeArrowheads="1"/>
          </p:cNvSpPr>
          <p:nvPr/>
        </p:nvSpPr>
        <p:spPr bwMode="auto">
          <a:xfrm>
            <a:off x="6934200" y="1371600"/>
            <a:ext cx="346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900">
                <a:latin typeface="Arial" charset="0"/>
              </a:rPr>
              <a:t>VT</a:t>
            </a:r>
          </a:p>
        </p:txBody>
      </p:sp>
      <p:grpSp>
        <p:nvGrpSpPr>
          <p:cNvPr id="16" name="Group 87"/>
          <p:cNvGrpSpPr>
            <a:grpSpLocks/>
          </p:cNvGrpSpPr>
          <p:nvPr/>
        </p:nvGrpSpPr>
        <p:grpSpPr bwMode="auto">
          <a:xfrm rot="407776">
            <a:off x="6896100" y="1762125"/>
            <a:ext cx="1376363" cy="1076325"/>
            <a:chOff x="3888" y="1776"/>
            <a:chExt cx="867" cy="678"/>
          </a:xfrm>
        </p:grpSpPr>
        <p:sp>
          <p:nvSpPr>
            <p:cNvPr id="30782" name="Text Box 88"/>
            <p:cNvSpPr txBox="1">
              <a:spLocks noChangeArrowheads="1"/>
            </p:cNvSpPr>
            <p:nvPr/>
          </p:nvSpPr>
          <p:spPr bwMode="auto">
            <a:xfrm>
              <a:off x="4581" y="2259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30783" name="Arc 89"/>
            <p:cNvSpPr>
              <a:spLocks/>
            </p:cNvSpPr>
            <p:nvPr/>
          </p:nvSpPr>
          <p:spPr bwMode="auto">
            <a:xfrm flipH="1">
              <a:off x="4536" y="2152"/>
              <a:ext cx="114" cy="302"/>
            </a:xfrm>
            <a:custGeom>
              <a:avLst/>
              <a:gdLst>
                <a:gd name="T0" fmla="*/ 0 w 21600"/>
                <a:gd name="T1" fmla="*/ 0 h 32304"/>
                <a:gd name="T2" fmla="*/ 0 w 21600"/>
                <a:gd name="T3" fmla="*/ 0 h 32304"/>
                <a:gd name="T4" fmla="*/ 0 w 21600"/>
                <a:gd name="T5" fmla="*/ 0 h 3230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04"/>
                <a:gd name="T11" fmla="*/ 21600 w 21600"/>
                <a:gd name="T12" fmla="*/ 32304 h 32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04" fill="none" extrusionOk="0">
                  <a:moveTo>
                    <a:pt x="9118" y="0"/>
                  </a:moveTo>
                  <a:cubicBezTo>
                    <a:pt x="16732" y="3545"/>
                    <a:pt x="21600" y="11182"/>
                    <a:pt x="21600" y="19581"/>
                  </a:cubicBezTo>
                  <a:cubicBezTo>
                    <a:pt x="21600" y="24153"/>
                    <a:pt x="20148" y="28608"/>
                    <a:pt x="17455" y="32304"/>
                  </a:cubicBezTo>
                </a:path>
                <a:path w="21600" h="32304" stroke="0" extrusionOk="0">
                  <a:moveTo>
                    <a:pt x="9118" y="0"/>
                  </a:moveTo>
                  <a:cubicBezTo>
                    <a:pt x="16732" y="3545"/>
                    <a:pt x="21600" y="11182"/>
                    <a:pt x="21600" y="19581"/>
                  </a:cubicBezTo>
                  <a:cubicBezTo>
                    <a:pt x="21600" y="24153"/>
                    <a:pt x="20148" y="28608"/>
                    <a:pt x="17455" y="32304"/>
                  </a:cubicBezTo>
                  <a:lnTo>
                    <a:pt x="0" y="1958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90"/>
            <p:cNvGrpSpPr>
              <a:grpSpLocks/>
            </p:cNvGrpSpPr>
            <p:nvPr/>
          </p:nvGrpSpPr>
          <p:grpSpPr bwMode="auto">
            <a:xfrm rot="2214321">
              <a:off x="3888" y="1776"/>
              <a:ext cx="207" cy="288"/>
              <a:chOff x="1440" y="1872"/>
              <a:chExt cx="270" cy="377"/>
            </a:xfrm>
          </p:grpSpPr>
          <p:sp>
            <p:nvSpPr>
              <p:cNvPr id="30785" name="Text Box 91"/>
              <p:cNvSpPr txBox="1">
                <a:spLocks noChangeArrowheads="1"/>
              </p:cNvSpPr>
              <p:nvPr/>
            </p:nvSpPr>
            <p:spPr bwMode="auto">
              <a:xfrm>
                <a:off x="1440" y="1920"/>
                <a:ext cx="26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</a:t>
                </a:r>
              </a:p>
            </p:txBody>
          </p:sp>
          <p:sp>
            <p:nvSpPr>
              <p:cNvPr id="30786" name="Arc 92"/>
              <p:cNvSpPr>
                <a:spLocks/>
              </p:cNvSpPr>
              <p:nvPr/>
            </p:nvSpPr>
            <p:spPr bwMode="auto">
              <a:xfrm rot="1668629">
                <a:off x="1584" y="1871"/>
                <a:ext cx="126" cy="377"/>
              </a:xfrm>
              <a:custGeom>
                <a:avLst/>
                <a:gdLst>
                  <a:gd name="T0" fmla="*/ 0 w 21600"/>
                  <a:gd name="T1" fmla="*/ 0 h 40396"/>
                  <a:gd name="T2" fmla="*/ 0 w 21600"/>
                  <a:gd name="T3" fmla="*/ 0 h 40396"/>
                  <a:gd name="T4" fmla="*/ 0 w 21600"/>
                  <a:gd name="T5" fmla="*/ 0 h 403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396"/>
                  <a:gd name="T11" fmla="*/ 21600 w 21600"/>
                  <a:gd name="T12" fmla="*/ 40396 h 403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39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381"/>
                      <a:pt x="17414" y="36562"/>
                      <a:pt x="10642" y="40396"/>
                    </a:cubicBezTo>
                  </a:path>
                  <a:path w="21600" h="4039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381"/>
                      <a:pt x="17414" y="36562"/>
                      <a:pt x="10642" y="403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30776" name="AutoShape 109">
              <a:hlinkClick r:id="rId10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AutoShape 11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AutoShape 11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AutoShape 11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AutoShape 11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AutoShape 11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2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8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8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8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22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28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2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2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2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6" dur="5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1" dur="500"/>
                                        <p:tgtEl>
                                          <p:spTgt spid="22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2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22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2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2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2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2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2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7" dur="500"/>
                                        <p:tgtEl>
                                          <p:spTgt spid="22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2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2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8" dur="500"/>
                                        <p:tgtEl>
                                          <p:spTgt spid="22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2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22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3" grpId="0" animBg="1"/>
      <p:bldP spid="228364" grpId="0" animBg="1"/>
      <p:bldP spid="228367" grpId="0" animBg="1"/>
      <p:bldP spid="228368" grpId="0" animBg="1"/>
      <p:bldP spid="228369" grpId="0" autoUpdateAnimBg="0"/>
      <p:bldP spid="228370" grpId="0" autoUpdateAnimBg="0"/>
      <p:bldP spid="228371" grpId="0" autoUpdateAnimBg="0"/>
      <p:bldP spid="228372" grpId="0" autoUpdateAnimBg="0"/>
      <p:bldP spid="228373" grpId="0" animBg="1"/>
      <p:bldP spid="228374" grpId="0" animBg="1"/>
      <p:bldP spid="228375" grpId="0" animBg="1"/>
      <p:bldP spid="228376" grpId="0" animBg="1"/>
      <p:bldP spid="228377" grpId="0" animBg="1"/>
      <p:bldP spid="228378" grpId="0" animBg="1"/>
      <p:bldP spid="228379" grpId="0" animBg="1"/>
      <p:bldP spid="228380" grpId="0" animBg="1"/>
      <p:bldP spid="228381" grpId="0" animBg="1"/>
      <p:bldP spid="228382" grpId="0" autoUpdateAnimBg="0"/>
      <p:bldP spid="228383" grpId="0" autoUpdateAnimBg="0"/>
      <p:bldP spid="228384" grpId="0" autoUpdateAnimBg="0"/>
      <p:bldP spid="228385" grpId="0" autoUpdateAnimBg="0"/>
      <p:bldP spid="228386" grpId="0" autoUpdateAnimBg="0"/>
      <p:bldP spid="228387" grpId="0" autoUpdateAnimBg="0"/>
      <p:bldP spid="228388" grpId="0" autoUpdateAnimBg="0"/>
      <p:bldP spid="228389" grpId="0" animBg="1"/>
      <p:bldP spid="228393" grpId="0" animBg="1"/>
      <p:bldP spid="228394" grpId="0" autoUpdateAnimBg="0"/>
      <p:bldP spid="228395" grpId="0" autoUpdateAnimBg="0"/>
      <p:bldP spid="228396" grpId="0" animBg="1"/>
      <p:bldP spid="228400" grpId="0" animBg="1"/>
      <p:bldP spid="228423" grpId="0" autoUpdateAnimBg="0"/>
      <p:bldP spid="228434" grpId="0" autoUpdateAnimBg="0"/>
      <p:bldP spid="228435" grpId="0" animBg="1"/>
      <p:bldP spid="228436" grpId="0" animBg="1"/>
      <p:bldP spid="228437" grpId="0" autoUpdateAnimBg="0"/>
      <p:bldP spid="22843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50212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12 :-</a:t>
            </a:r>
            <a:r>
              <a:rPr lang="en-US" sz="1400" b="0">
                <a:latin typeface="Times New Roman" pitchFamily="18" charset="0"/>
              </a:rPr>
              <a:t> Line AB 80 mm long, makes 30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angle with Hp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and lies in an Aux.Vertical Plane 45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 inclined to Vp.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End A is 15 mm above Hp and VT is 10 mm below X-y line.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Draw projections, fine angle with Vp and Ht.</a:t>
            </a:r>
          </a:p>
        </p:txBody>
      </p:sp>
      <p:sp>
        <p:nvSpPr>
          <p:cNvPr id="230403" name="Line 3"/>
          <p:cNvSpPr>
            <a:spLocks noChangeShapeType="1"/>
          </p:cNvSpPr>
          <p:nvPr/>
        </p:nvSpPr>
        <p:spPr bwMode="auto">
          <a:xfrm>
            <a:off x="3429000" y="1828800"/>
            <a:ext cx="0" cy="16764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2286000"/>
            <a:ext cx="3505200" cy="685800"/>
            <a:chOff x="1680" y="1440"/>
            <a:chExt cx="2208" cy="432"/>
          </a:xfrm>
        </p:grpSpPr>
        <p:sp>
          <p:nvSpPr>
            <p:cNvPr id="199756" name="Line 5"/>
            <p:cNvSpPr>
              <a:spLocks noChangeShapeType="1"/>
            </p:cNvSpPr>
            <p:nvPr/>
          </p:nvSpPr>
          <p:spPr bwMode="auto">
            <a:xfrm>
              <a:off x="1680" y="1440"/>
              <a:ext cx="2208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57" name="Line 6"/>
            <p:cNvSpPr>
              <a:spLocks noChangeShapeType="1"/>
            </p:cNvSpPr>
            <p:nvPr/>
          </p:nvSpPr>
          <p:spPr bwMode="auto">
            <a:xfrm>
              <a:off x="1728" y="1872"/>
              <a:ext cx="1200" cy="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407" name="Oval 7"/>
          <p:cNvSpPr>
            <a:spLocks noChangeArrowheads="1"/>
          </p:cNvSpPr>
          <p:nvPr/>
        </p:nvSpPr>
        <p:spPr bwMode="auto">
          <a:xfrm>
            <a:off x="3381375" y="2609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Oval 8"/>
          <p:cNvSpPr>
            <a:spLocks noChangeArrowheads="1"/>
          </p:cNvSpPr>
          <p:nvPr/>
        </p:nvSpPr>
        <p:spPr bwMode="auto">
          <a:xfrm>
            <a:off x="3381375" y="2933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09" name="Line 9"/>
          <p:cNvSpPr>
            <a:spLocks noChangeShapeType="1"/>
          </p:cNvSpPr>
          <p:nvPr/>
        </p:nvSpPr>
        <p:spPr bwMode="auto">
          <a:xfrm>
            <a:off x="5181600" y="49911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0" name="Line 10"/>
          <p:cNvSpPr>
            <a:spLocks noChangeShapeType="1"/>
          </p:cNvSpPr>
          <p:nvPr/>
        </p:nvSpPr>
        <p:spPr bwMode="auto">
          <a:xfrm flipV="1">
            <a:off x="5900738" y="1066800"/>
            <a:ext cx="0" cy="3962400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0411" name="Line 11"/>
          <p:cNvSpPr>
            <a:spLocks noChangeShapeType="1"/>
          </p:cNvSpPr>
          <p:nvPr/>
        </p:nvSpPr>
        <p:spPr bwMode="auto">
          <a:xfrm flipH="1">
            <a:off x="3429000" y="1066800"/>
            <a:ext cx="2514600" cy="19050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2" name="Arc 12"/>
          <p:cNvSpPr>
            <a:spLocks/>
          </p:cNvSpPr>
          <p:nvPr/>
        </p:nvSpPr>
        <p:spPr bwMode="auto">
          <a:xfrm rot="7856981" flipH="1">
            <a:off x="4876007" y="1031081"/>
            <a:ext cx="1716088" cy="2117725"/>
          </a:xfrm>
          <a:custGeom>
            <a:avLst/>
            <a:gdLst>
              <a:gd name="T0" fmla="*/ 2147483647 w 21153"/>
              <a:gd name="T1" fmla="*/ 0 h 17736"/>
              <a:gd name="T2" fmla="*/ 2147483647 w 21153"/>
              <a:gd name="T3" fmla="*/ 2147483647 h 17736"/>
              <a:gd name="T4" fmla="*/ 0 w 21153"/>
              <a:gd name="T5" fmla="*/ 2147483647 h 17736"/>
              <a:gd name="T6" fmla="*/ 0 60000 65536"/>
              <a:gd name="T7" fmla="*/ 0 60000 65536"/>
              <a:gd name="T8" fmla="*/ 0 60000 65536"/>
              <a:gd name="T9" fmla="*/ 0 w 21153"/>
              <a:gd name="T10" fmla="*/ 0 h 17736"/>
              <a:gd name="T11" fmla="*/ 21153 w 21153"/>
              <a:gd name="T12" fmla="*/ 17736 h 17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53" h="17736" fill="none" extrusionOk="0">
                <a:moveTo>
                  <a:pt x="12328" y="0"/>
                </a:moveTo>
                <a:cubicBezTo>
                  <a:pt x="16873" y="3159"/>
                  <a:pt x="20032" y="7943"/>
                  <a:pt x="21152" y="13364"/>
                </a:cubicBezTo>
              </a:path>
              <a:path w="21153" h="17736" stroke="0" extrusionOk="0">
                <a:moveTo>
                  <a:pt x="12328" y="0"/>
                </a:moveTo>
                <a:cubicBezTo>
                  <a:pt x="16873" y="3159"/>
                  <a:pt x="20032" y="7943"/>
                  <a:pt x="21152" y="13364"/>
                </a:cubicBezTo>
                <a:lnTo>
                  <a:pt x="0" y="17736"/>
                </a:lnTo>
                <a:close/>
              </a:path>
            </a:pathLst>
          </a:custGeom>
          <a:noFill/>
          <a:ln w="9525">
            <a:solidFill>
              <a:srgbClr val="0099CC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13" name="Line 13"/>
          <p:cNvSpPr>
            <a:spLocks noChangeShapeType="1"/>
          </p:cNvSpPr>
          <p:nvPr/>
        </p:nvSpPr>
        <p:spPr bwMode="auto">
          <a:xfrm>
            <a:off x="6629400" y="2667000"/>
            <a:ext cx="0" cy="2362200"/>
          </a:xfrm>
          <a:prstGeom prst="line">
            <a:avLst/>
          </a:prstGeom>
          <a:noFill/>
          <a:ln w="9525">
            <a:solidFill>
              <a:srgbClr val="33CC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14" name="Text Box 14"/>
          <p:cNvSpPr txBox="1">
            <a:spLocks noChangeArrowheads="1"/>
          </p:cNvSpPr>
          <p:nvPr/>
        </p:nvSpPr>
        <p:spPr bwMode="auto">
          <a:xfrm>
            <a:off x="3086100" y="29718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VT</a:t>
            </a:r>
          </a:p>
        </p:txBody>
      </p:sp>
      <p:sp>
        <p:nvSpPr>
          <p:cNvPr id="230415" name="Text Box 15"/>
          <p:cNvSpPr txBox="1">
            <a:spLocks noChangeArrowheads="1"/>
          </p:cNvSpPr>
          <p:nvPr/>
        </p:nvSpPr>
        <p:spPr bwMode="auto">
          <a:xfrm>
            <a:off x="3184525" y="23733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041525" y="2525713"/>
            <a:ext cx="5494338" cy="304800"/>
            <a:chOff x="1286" y="1591"/>
            <a:chExt cx="3461" cy="192"/>
          </a:xfrm>
        </p:grpSpPr>
        <p:sp>
          <p:nvSpPr>
            <p:cNvPr id="199753" name="Line 17"/>
            <p:cNvSpPr>
              <a:spLocks noChangeShapeType="1"/>
            </p:cNvSpPr>
            <p:nvPr/>
          </p:nvSpPr>
          <p:spPr bwMode="auto">
            <a:xfrm>
              <a:off x="1728" y="1680"/>
              <a:ext cx="28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54" name="Text Box 18"/>
            <p:cNvSpPr txBox="1">
              <a:spLocks noChangeArrowheads="1"/>
            </p:cNvSpPr>
            <p:nvPr/>
          </p:nvSpPr>
          <p:spPr bwMode="auto">
            <a:xfrm>
              <a:off x="1286" y="1591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99755" name="Text Box 19"/>
            <p:cNvSpPr txBox="1">
              <a:spLocks noChangeArrowheads="1"/>
            </p:cNvSpPr>
            <p:nvPr/>
          </p:nvSpPr>
          <p:spPr bwMode="auto">
            <a:xfrm>
              <a:off x="4550" y="1591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230420" name="Text Box 20"/>
          <p:cNvSpPr txBox="1">
            <a:spLocks noChangeArrowheads="1"/>
          </p:cNvSpPr>
          <p:nvPr/>
        </p:nvSpPr>
        <p:spPr bwMode="auto">
          <a:xfrm>
            <a:off x="4114800" y="3400425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407025" y="1066800"/>
            <a:ext cx="1752600" cy="4191000"/>
            <a:chOff x="3406" y="672"/>
            <a:chExt cx="1104" cy="2640"/>
          </a:xfrm>
        </p:grpSpPr>
        <p:sp>
          <p:nvSpPr>
            <p:cNvPr id="199750" name="Line 22"/>
            <p:cNvSpPr>
              <a:spLocks noChangeShapeType="1"/>
            </p:cNvSpPr>
            <p:nvPr/>
          </p:nvSpPr>
          <p:spPr bwMode="auto">
            <a:xfrm>
              <a:off x="4464" y="672"/>
              <a:ext cx="0" cy="100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51" name="Arc 23"/>
            <p:cNvSpPr>
              <a:spLocks/>
            </p:cNvSpPr>
            <p:nvPr/>
          </p:nvSpPr>
          <p:spPr bwMode="auto">
            <a:xfrm rot="10591935" flipH="1">
              <a:off x="3406" y="1727"/>
              <a:ext cx="1104" cy="1404"/>
            </a:xfrm>
            <a:custGeom>
              <a:avLst/>
              <a:gdLst>
                <a:gd name="T0" fmla="*/ 0 w 21600"/>
                <a:gd name="T1" fmla="*/ 0 h 21057"/>
                <a:gd name="T2" fmla="*/ 0 w 21600"/>
                <a:gd name="T3" fmla="*/ 0 h 21057"/>
                <a:gd name="T4" fmla="*/ 0 w 21600"/>
                <a:gd name="T5" fmla="*/ 0 h 210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057"/>
                <a:gd name="T11" fmla="*/ 21600 w 21600"/>
                <a:gd name="T12" fmla="*/ 21057 h 21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057" fill="none" extrusionOk="0">
                  <a:moveTo>
                    <a:pt x="4812" y="-1"/>
                  </a:moveTo>
                  <a:cubicBezTo>
                    <a:pt x="14634" y="2244"/>
                    <a:pt x="21600" y="10981"/>
                    <a:pt x="21600" y="21057"/>
                  </a:cubicBezTo>
                </a:path>
                <a:path w="21600" h="21057" stroke="0" extrusionOk="0">
                  <a:moveTo>
                    <a:pt x="4812" y="-1"/>
                  </a:moveTo>
                  <a:cubicBezTo>
                    <a:pt x="14634" y="2244"/>
                    <a:pt x="21600" y="10981"/>
                    <a:pt x="21600" y="21057"/>
                  </a:cubicBezTo>
                  <a:lnTo>
                    <a:pt x="0" y="21057"/>
                  </a:lnTo>
                  <a:close/>
                </a:path>
              </a:pathLst>
            </a:custGeom>
            <a:noFill/>
            <a:ln w="9525">
              <a:solidFill>
                <a:srgbClr val="0099CC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52" name="Text Box 24"/>
            <p:cNvSpPr txBox="1">
              <a:spLocks noChangeArrowheads="1"/>
            </p:cNvSpPr>
            <p:nvPr/>
          </p:nvSpPr>
          <p:spPr bwMode="auto">
            <a:xfrm>
              <a:off x="3648" y="312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</p:grpSp>
      <p:sp>
        <p:nvSpPr>
          <p:cNvPr id="230425" name="Text Box 25"/>
          <p:cNvSpPr txBox="1">
            <a:spLocks noChangeArrowheads="1"/>
          </p:cNvSpPr>
          <p:nvPr/>
        </p:nvSpPr>
        <p:spPr bwMode="auto">
          <a:xfrm>
            <a:off x="4114800" y="20574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30426" name="Text Box 26"/>
          <p:cNvSpPr txBox="1">
            <a:spLocks noChangeArrowheads="1"/>
          </p:cNvSpPr>
          <p:nvPr/>
        </p:nvSpPr>
        <p:spPr bwMode="auto">
          <a:xfrm>
            <a:off x="5778500" y="812800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</a:p>
        </p:txBody>
      </p:sp>
      <p:sp>
        <p:nvSpPr>
          <p:cNvPr id="230427" name="Line 27"/>
          <p:cNvSpPr>
            <a:spLocks noChangeShapeType="1"/>
          </p:cNvSpPr>
          <p:nvPr/>
        </p:nvSpPr>
        <p:spPr bwMode="auto">
          <a:xfrm>
            <a:off x="4333875" y="2181225"/>
            <a:ext cx="0" cy="1524000"/>
          </a:xfrm>
          <a:prstGeom prst="line">
            <a:avLst/>
          </a:prstGeom>
          <a:noFill/>
          <a:ln w="9525">
            <a:solidFill>
              <a:srgbClr val="0099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572000" y="1981200"/>
            <a:ext cx="379413" cy="342900"/>
            <a:chOff x="2880" y="1248"/>
            <a:chExt cx="239" cy="216"/>
          </a:xfrm>
        </p:grpSpPr>
        <p:sp>
          <p:nvSpPr>
            <p:cNvPr id="199748" name="Oval 29"/>
            <p:cNvSpPr>
              <a:spLocks noChangeArrowheads="1"/>
            </p:cNvSpPr>
            <p:nvPr/>
          </p:nvSpPr>
          <p:spPr bwMode="auto">
            <a:xfrm>
              <a:off x="2982" y="14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49" name="Text Box 30"/>
            <p:cNvSpPr txBox="1">
              <a:spLocks noChangeArrowheads="1"/>
            </p:cNvSpPr>
            <p:nvPr/>
          </p:nvSpPr>
          <p:spPr bwMode="auto">
            <a:xfrm>
              <a:off x="2880" y="1248"/>
              <a:ext cx="2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>
                  <a:latin typeface="Times New Roman" pitchFamily="18" charset="0"/>
                </a:rPr>
                <a:t>’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010400" y="762000"/>
            <a:ext cx="368300" cy="361950"/>
            <a:chOff x="4416" y="480"/>
            <a:chExt cx="232" cy="228"/>
          </a:xfrm>
        </p:grpSpPr>
        <p:sp>
          <p:nvSpPr>
            <p:cNvPr id="199746" name="Oval 32"/>
            <p:cNvSpPr>
              <a:spLocks noChangeArrowheads="1"/>
            </p:cNvSpPr>
            <p:nvPr/>
          </p:nvSpPr>
          <p:spPr bwMode="auto">
            <a:xfrm>
              <a:off x="4434" y="66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47" name="Text Box 33"/>
            <p:cNvSpPr txBox="1">
              <a:spLocks noChangeArrowheads="1"/>
            </p:cNvSpPr>
            <p:nvPr/>
          </p:nvSpPr>
          <p:spPr bwMode="auto">
            <a:xfrm>
              <a:off x="4416" y="480"/>
              <a:ext cx="2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  <a:r>
                <a:rPr lang="en-US" sz="1400" b="0" baseline="30000">
                  <a:latin typeface="Times New Roman" pitchFamily="18" charset="0"/>
                </a:rPr>
                <a:t>’</a:t>
              </a:r>
            </a:p>
          </p:txBody>
        </p:sp>
      </p:grpSp>
      <p:sp>
        <p:nvSpPr>
          <p:cNvPr id="230434" name="Text Box 34"/>
          <p:cNvSpPr txBox="1">
            <a:spLocks noChangeArrowheads="1"/>
          </p:cNvSpPr>
          <p:nvPr/>
        </p:nvSpPr>
        <p:spPr bwMode="auto">
          <a:xfrm>
            <a:off x="6705600" y="4724400"/>
            <a:ext cx="100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Locus of b’</a:t>
            </a: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029200" y="838200"/>
            <a:ext cx="2438400" cy="274638"/>
            <a:chOff x="3168" y="528"/>
            <a:chExt cx="1536" cy="173"/>
          </a:xfrm>
        </p:grpSpPr>
        <p:sp>
          <p:nvSpPr>
            <p:cNvPr id="199744" name="Line 36"/>
            <p:cNvSpPr>
              <a:spLocks noChangeShapeType="1"/>
            </p:cNvSpPr>
            <p:nvPr/>
          </p:nvSpPr>
          <p:spPr bwMode="auto">
            <a:xfrm>
              <a:off x="3168" y="68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45" name="Text Box 37"/>
            <p:cNvSpPr txBox="1">
              <a:spLocks noChangeArrowheads="1"/>
            </p:cNvSpPr>
            <p:nvPr/>
          </p:nvSpPr>
          <p:spPr bwMode="auto">
            <a:xfrm>
              <a:off x="3840" y="528"/>
              <a:ext cx="5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Locus of b’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609850" y="2665413"/>
            <a:ext cx="361950" cy="306387"/>
            <a:chOff x="1644" y="1679"/>
            <a:chExt cx="228" cy="193"/>
          </a:xfrm>
        </p:grpSpPr>
        <p:sp>
          <p:nvSpPr>
            <p:cNvPr id="199742" name="Line 39"/>
            <p:cNvSpPr>
              <a:spLocks noChangeShapeType="1"/>
            </p:cNvSpPr>
            <p:nvPr/>
          </p:nvSpPr>
          <p:spPr bwMode="auto">
            <a:xfrm>
              <a:off x="1824" y="1680"/>
              <a:ext cx="0" cy="192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43" name="Text Box 40"/>
            <p:cNvSpPr txBox="1">
              <a:spLocks noChangeArrowheads="1"/>
            </p:cNvSpPr>
            <p:nvPr/>
          </p:nvSpPr>
          <p:spPr bwMode="auto">
            <a:xfrm>
              <a:off x="1644" y="1679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10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2616200" y="2286000"/>
            <a:ext cx="361950" cy="381000"/>
            <a:chOff x="1648" y="1440"/>
            <a:chExt cx="228" cy="240"/>
          </a:xfrm>
        </p:grpSpPr>
        <p:sp>
          <p:nvSpPr>
            <p:cNvPr id="199740" name="Line 42"/>
            <p:cNvSpPr>
              <a:spLocks noChangeShapeType="1"/>
            </p:cNvSpPr>
            <p:nvPr/>
          </p:nvSpPr>
          <p:spPr bwMode="auto">
            <a:xfrm>
              <a:off x="1824" y="1440"/>
              <a:ext cx="0" cy="24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41" name="Text Box 43"/>
            <p:cNvSpPr txBox="1">
              <a:spLocks noChangeArrowheads="1"/>
            </p:cNvSpPr>
            <p:nvPr/>
          </p:nvSpPr>
          <p:spPr bwMode="auto">
            <a:xfrm>
              <a:off x="1648" y="145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15</a:t>
              </a:r>
            </a:p>
          </p:txBody>
        </p:sp>
      </p:grpSp>
      <p:sp>
        <p:nvSpPr>
          <p:cNvPr id="230444" name="Line 44"/>
          <p:cNvSpPr>
            <a:spLocks noChangeShapeType="1"/>
          </p:cNvSpPr>
          <p:nvPr/>
        </p:nvSpPr>
        <p:spPr bwMode="auto">
          <a:xfrm flipH="1">
            <a:off x="4349750" y="1066800"/>
            <a:ext cx="1600200" cy="1219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45" name="Line 45"/>
          <p:cNvSpPr>
            <a:spLocks noChangeShapeType="1"/>
          </p:cNvSpPr>
          <p:nvPr/>
        </p:nvSpPr>
        <p:spPr bwMode="auto">
          <a:xfrm>
            <a:off x="4343400" y="3509963"/>
            <a:ext cx="1524000" cy="1414462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46" name="Oval 46"/>
          <p:cNvSpPr>
            <a:spLocks noChangeArrowheads="1"/>
          </p:cNvSpPr>
          <p:nvPr/>
        </p:nvSpPr>
        <p:spPr bwMode="auto">
          <a:xfrm>
            <a:off x="38100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447" name="Line 47"/>
          <p:cNvSpPr>
            <a:spLocks noChangeShapeType="1"/>
          </p:cNvSpPr>
          <p:nvPr/>
        </p:nvSpPr>
        <p:spPr bwMode="auto">
          <a:xfrm>
            <a:off x="3848100" y="2641600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48" name="Text Box 48"/>
          <p:cNvSpPr txBox="1">
            <a:spLocks noChangeArrowheads="1"/>
          </p:cNvSpPr>
          <p:nvPr/>
        </p:nvSpPr>
        <p:spPr bwMode="auto">
          <a:xfrm>
            <a:off x="3581400" y="2895600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HT</a:t>
            </a:r>
          </a:p>
        </p:txBody>
      </p:sp>
      <p:sp>
        <p:nvSpPr>
          <p:cNvPr id="230449" name="Text Box 49"/>
          <p:cNvSpPr txBox="1">
            <a:spLocks noChangeArrowheads="1"/>
          </p:cNvSpPr>
          <p:nvPr/>
        </p:nvSpPr>
        <p:spPr bwMode="auto">
          <a:xfrm>
            <a:off x="3641725" y="2347913"/>
            <a:ext cx="33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h’</a:t>
            </a:r>
          </a:p>
        </p:txBody>
      </p: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352800" y="1066800"/>
            <a:ext cx="3733800" cy="1919288"/>
            <a:chOff x="2112" y="672"/>
            <a:chExt cx="2352" cy="1209"/>
          </a:xfrm>
        </p:grpSpPr>
        <p:sp>
          <p:nvSpPr>
            <p:cNvPr id="199736" name="Line 51"/>
            <p:cNvSpPr>
              <a:spLocks noChangeShapeType="1"/>
            </p:cNvSpPr>
            <p:nvPr/>
          </p:nvSpPr>
          <p:spPr bwMode="auto">
            <a:xfrm flipV="1">
              <a:off x="2112" y="672"/>
              <a:ext cx="2352" cy="1200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2664" y="1560"/>
              <a:ext cx="207" cy="321"/>
              <a:chOff x="1695" y="1968"/>
              <a:chExt cx="207" cy="321"/>
            </a:xfrm>
          </p:grpSpPr>
          <p:sp>
            <p:nvSpPr>
              <p:cNvPr id="199738" name="Text Box 53"/>
              <p:cNvSpPr txBox="1">
                <a:spLocks noChangeArrowheads="1"/>
              </p:cNvSpPr>
              <p:nvPr/>
            </p:nvSpPr>
            <p:spPr bwMode="auto">
              <a:xfrm>
                <a:off x="1695" y="2064"/>
                <a:ext cx="17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</a:t>
                </a:r>
              </a:p>
            </p:txBody>
          </p:sp>
          <p:sp>
            <p:nvSpPr>
              <p:cNvPr id="199739" name="Arc 54"/>
              <p:cNvSpPr>
                <a:spLocks/>
              </p:cNvSpPr>
              <p:nvPr/>
            </p:nvSpPr>
            <p:spPr bwMode="auto">
              <a:xfrm>
                <a:off x="1776" y="1968"/>
                <a:ext cx="126" cy="321"/>
              </a:xfrm>
              <a:custGeom>
                <a:avLst/>
                <a:gdLst>
                  <a:gd name="T0" fmla="*/ 0 w 21600"/>
                  <a:gd name="T1" fmla="*/ 0 h 34323"/>
                  <a:gd name="T2" fmla="*/ 0 w 21600"/>
                  <a:gd name="T3" fmla="*/ 0 h 34323"/>
                  <a:gd name="T4" fmla="*/ 0 w 21600"/>
                  <a:gd name="T5" fmla="*/ 0 h 34323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4323"/>
                  <a:gd name="T11" fmla="*/ 21600 w 21600"/>
                  <a:gd name="T12" fmla="*/ 34323 h 343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4323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172"/>
                      <a:pt x="20148" y="30627"/>
                      <a:pt x="17455" y="34323"/>
                    </a:cubicBezTo>
                  </a:path>
                  <a:path w="21600" h="34323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6172"/>
                      <a:pt x="20148" y="30627"/>
                      <a:pt x="17455" y="343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5"/>
          <p:cNvGrpSpPr>
            <a:grpSpLocks/>
          </p:cNvGrpSpPr>
          <p:nvPr/>
        </p:nvGrpSpPr>
        <p:grpSpPr bwMode="auto">
          <a:xfrm>
            <a:off x="3429000" y="2667000"/>
            <a:ext cx="3454400" cy="2590800"/>
            <a:chOff x="2160" y="1680"/>
            <a:chExt cx="2176" cy="1632"/>
          </a:xfrm>
        </p:grpSpPr>
        <p:sp>
          <p:nvSpPr>
            <p:cNvPr id="199731" name="Line 56"/>
            <p:cNvSpPr>
              <a:spLocks noChangeShapeType="1"/>
            </p:cNvSpPr>
            <p:nvPr/>
          </p:nvSpPr>
          <p:spPr bwMode="auto">
            <a:xfrm flipH="1" flipV="1">
              <a:off x="2160" y="1680"/>
              <a:ext cx="2016" cy="1488"/>
            </a:xfrm>
            <a:prstGeom prst="line">
              <a:avLst/>
            </a:prstGeom>
            <a:noFill/>
            <a:ln w="9525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32" name="Text Box 57"/>
            <p:cNvSpPr txBox="1">
              <a:spLocks noChangeArrowheads="1"/>
            </p:cNvSpPr>
            <p:nvPr/>
          </p:nvSpPr>
          <p:spPr bwMode="auto">
            <a:xfrm>
              <a:off x="4128" y="3120"/>
              <a:ext cx="2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  <a:r>
                <a:rPr lang="en-US" sz="1400" b="0" baseline="-25000">
                  <a:latin typeface="Times New Roman" pitchFamily="18" charset="0"/>
                </a:rPr>
                <a:t>1</a:t>
              </a:r>
            </a:p>
          </p:txBody>
        </p: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2451" y="1680"/>
              <a:ext cx="207" cy="288"/>
              <a:chOff x="1440" y="1872"/>
              <a:chExt cx="270" cy="377"/>
            </a:xfrm>
          </p:grpSpPr>
          <p:sp>
            <p:nvSpPr>
              <p:cNvPr id="199734" name="Text Box 59"/>
              <p:cNvSpPr txBox="1">
                <a:spLocks noChangeArrowheads="1"/>
              </p:cNvSpPr>
              <p:nvPr/>
            </p:nvSpPr>
            <p:spPr bwMode="auto">
              <a:xfrm>
                <a:off x="1440" y="1920"/>
                <a:ext cx="26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</a:t>
                </a:r>
              </a:p>
            </p:txBody>
          </p:sp>
          <p:sp>
            <p:nvSpPr>
              <p:cNvPr id="199735" name="Arc 60"/>
              <p:cNvSpPr>
                <a:spLocks/>
              </p:cNvSpPr>
              <p:nvPr/>
            </p:nvSpPr>
            <p:spPr bwMode="auto">
              <a:xfrm rot="1668629">
                <a:off x="1584" y="1872"/>
                <a:ext cx="126" cy="377"/>
              </a:xfrm>
              <a:custGeom>
                <a:avLst/>
                <a:gdLst>
                  <a:gd name="T0" fmla="*/ 0 w 21600"/>
                  <a:gd name="T1" fmla="*/ 0 h 40396"/>
                  <a:gd name="T2" fmla="*/ 0 w 21600"/>
                  <a:gd name="T3" fmla="*/ 0 h 40396"/>
                  <a:gd name="T4" fmla="*/ 0 w 21600"/>
                  <a:gd name="T5" fmla="*/ 0 h 403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396"/>
                  <a:gd name="T11" fmla="*/ 21600 w 21600"/>
                  <a:gd name="T12" fmla="*/ 40396 h 403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39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381"/>
                      <a:pt x="17414" y="36562"/>
                      <a:pt x="10642" y="40396"/>
                    </a:cubicBezTo>
                  </a:path>
                  <a:path w="21600" h="4039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381"/>
                      <a:pt x="17414" y="36562"/>
                      <a:pt x="10642" y="403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3657600" y="4038600"/>
            <a:ext cx="1447800" cy="290513"/>
            <a:chOff x="2304" y="2544"/>
            <a:chExt cx="912" cy="183"/>
          </a:xfrm>
        </p:grpSpPr>
        <p:sp>
          <p:nvSpPr>
            <p:cNvPr id="199729" name="Text Box 62"/>
            <p:cNvSpPr txBox="1">
              <a:spLocks noChangeArrowheads="1"/>
            </p:cNvSpPr>
            <p:nvPr/>
          </p:nvSpPr>
          <p:spPr bwMode="auto">
            <a:xfrm>
              <a:off x="2304" y="2544"/>
              <a:ext cx="75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300" b="0">
                  <a:latin typeface="Times New Roman" pitchFamily="18" charset="0"/>
                </a:rPr>
                <a:t>AVP 45</a:t>
              </a:r>
              <a:r>
                <a:rPr lang="en-US" sz="1300" b="0" baseline="30000">
                  <a:latin typeface="Times New Roman" pitchFamily="18" charset="0"/>
                </a:rPr>
                <a:t>0</a:t>
              </a:r>
              <a:r>
                <a:rPr lang="en-US" sz="1300" b="0">
                  <a:latin typeface="Times New Roman" pitchFamily="18" charset="0"/>
                </a:rPr>
                <a:t> to VP</a:t>
              </a:r>
            </a:p>
          </p:txBody>
        </p:sp>
        <p:sp>
          <p:nvSpPr>
            <p:cNvPr id="199730" name="Line 63"/>
            <p:cNvSpPr>
              <a:spLocks noChangeShapeType="1"/>
            </p:cNvSpPr>
            <p:nvPr/>
          </p:nvSpPr>
          <p:spPr bwMode="auto">
            <a:xfrm>
              <a:off x="2352" y="268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64"/>
          <p:cNvGrpSpPr>
            <a:grpSpLocks/>
          </p:cNvGrpSpPr>
          <p:nvPr/>
        </p:nvGrpSpPr>
        <p:grpSpPr bwMode="auto">
          <a:xfrm>
            <a:off x="3429000" y="2590800"/>
            <a:ext cx="2514600" cy="2389188"/>
            <a:chOff x="2160" y="1650"/>
            <a:chExt cx="1584" cy="1505"/>
          </a:xfrm>
        </p:grpSpPr>
        <p:sp>
          <p:nvSpPr>
            <p:cNvPr id="199727" name="Line 65"/>
            <p:cNvSpPr>
              <a:spLocks noChangeShapeType="1"/>
            </p:cNvSpPr>
            <p:nvPr/>
          </p:nvSpPr>
          <p:spPr bwMode="auto">
            <a:xfrm>
              <a:off x="2160" y="1680"/>
              <a:ext cx="1584" cy="1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728" name="Text Box 66"/>
            <p:cNvSpPr txBox="1">
              <a:spLocks noChangeArrowheads="1"/>
            </p:cNvSpPr>
            <p:nvPr/>
          </p:nvSpPr>
          <p:spPr bwMode="auto">
            <a:xfrm>
              <a:off x="2184" y="1650"/>
              <a:ext cx="21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 b="0">
                  <a:latin typeface="Times New Roman" pitchFamily="18" charset="0"/>
                </a:rPr>
                <a:t>45</a:t>
              </a:r>
              <a:r>
                <a:rPr lang="en-US" sz="900" b="0" baseline="30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30467" name="Text Box 67"/>
          <p:cNvSpPr txBox="1">
            <a:spLocks noChangeArrowheads="1"/>
          </p:cNvSpPr>
          <p:nvPr/>
        </p:nvSpPr>
        <p:spPr bwMode="auto">
          <a:xfrm>
            <a:off x="2362200" y="2057400"/>
            <a:ext cx="116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Locus of a’ &amp; a</a:t>
            </a:r>
            <a:r>
              <a:rPr lang="en-US" sz="1000" baseline="-25000">
                <a:latin typeface="Arial" charset="0"/>
              </a:rPr>
              <a:t>1</a:t>
            </a:r>
            <a:r>
              <a:rPr lang="en-US" sz="1000">
                <a:latin typeface="Arial" charset="0"/>
              </a:rPr>
              <a:t>’</a:t>
            </a:r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990600" y="4648200"/>
            <a:ext cx="4114800" cy="1463675"/>
            <a:chOff x="624" y="2928"/>
            <a:chExt cx="2592" cy="922"/>
          </a:xfrm>
        </p:grpSpPr>
        <p:sp>
          <p:nvSpPr>
            <p:cNvPr id="199725" name="AutoShape 69"/>
            <p:cNvSpPr>
              <a:spLocks noChangeArrowheads="1"/>
            </p:cNvSpPr>
            <p:nvPr/>
          </p:nvSpPr>
          <p:spPr bwMode="auto">
            <a:xfrm>
              <a:off x="624" y="2940"/>
              <a:ext cx="2592" cy="864"/>
            </a:xfrm>
            <a:prstGeom prst="wedgeRoundRectCallout">
              <a:avLst>
                <a:gd name="adj1" fmla="val -21528"/>
                <a:gd name="adj2" fmla="val -139005"/>
                <a:gd name="adj3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199726" name="Text Box 70"/>
            <p:cNvSpPr txBox="1">
              <a:spLocks noChangeArrowheads="1"/>
            </p:cNvSpPr>
            <p:nvPr/>
          </p:nvSpPr>
          <p:spPr bwMode="auto">
            <a:xfrm>
              <a:off x="1015" y="2928"/>
              <a:ext cx="1813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 b="0">
                  <a:solidFill>
                    <a:srgbClr val="FFFF99"/>
                  </a:solidFill>
                  <a:latin typeface="Arial" charset="0"/>
                </a:rPr>
                <a:t>Simply consider inclination of AVP</a:t>
              </a:r>
            </a:p>
            <a:p>
              <a:pPr algn="ctr" eaLnBrk="1" hangingPunct="1"/>
              <a:r>
                <a:rPr lang="en-US" sz="1400" b="0">
                  <a:solidFill>
                    <a:srgbClr val="FFFF99"/>
                  </a:solidFill>
                  <a:latin typeface="Arial" charset="0"/>
                </a:rPr>
                <a:t>as inclination of TV of our line, </a:t>
              </a:r>
            </a:p>
            <a:p>
              <a:pPr algn="ctr" eaLnBrk="1" hangingPunct="1"/>
              <a:r>
                <a:rPr lang="en-US" sz="1400" b="0">
                  <a:solidFill>
                    <a:srgbClr val="FFFF99"/>
                  </a:solidFill>
                  <a:latin typeface="Arial" charset="0"/>
                </a:rPr>
                <a:t>well then?</a:t>
              </a:r>
            </a:p>
            <a:p>
              <a:pPr algn="ctr" eaLnBrk="1" hangingPunct="1"/>
              <a:r>
                <a:rPr lang="en-US" b="0" i="1">
                  <a:solidFill>
                    <a:srgbClr val="FFFF99"/>
                  </a:solidFill>
                  <a:latin typeface="Arial" charset="0"/>
                </a:rPr>
                <a:t>You sure can complete it </a:t>
              </a:r>
            </a:p>
            <a:p>
              <a:pPr algn="ctr" eaLnBrk="1" hangingPunct="1"/>
              <a:r>
                <a:rPr lang="en-US" b="0" i="1">
                  <a:solidFill>
                    <a:srgbClr val="FFFF99"/>
                  </a:solidFill>
                  <a:latin typeface="Arial" charset="0"/>
                </a:rPr>
                <a:t>as previous problems!</a:t>
              </a:r>
            </a:p>
            <a:p>
              <a:pPr algn="ctr" eaLnBrk="1" hangingPunct="1"/>
              <a:r>
                <a:rPr lang="en-US" b="0" i="1">
                  <a:solidFill>
                    <a:srgbClr val="FFFF99"/>
                  </a:solidFill>
                  <a:latin typeface="Arial" charset="0"/>
                </a:rPr>
                <a:t>Go ahead!!</a:t>
              </a:r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99719" name="AutoShape 87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0" name="AutoShape 88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1" name="AutoShape 89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2" name="AutoShape 90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3" name="AutoShape 91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24" name="AutoShape 92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0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7" dur="500"/>
                                        <p:tgtEl>
                                          <p:spTgt spid="23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23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7" dur="500"/>
                                        <p:tgtEl>
                                          <p:spTgt spid="230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23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3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3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23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utoUpdateAnimBg="0"/>
      <p:bldP spid="230403" grpId="0" animBg="1"/>
      <p:bldP spid="230407" grpId="0" animBg="1"/>
      <p:bldP spid="230408" grpId="0" animBg="1"/>
      <p:bldP spid="230409" grpId="0" animBg="1"/>
      <p:bldP spid="230410" grpId="0" animBg="1"/>
      <p:bldP spid="230411" grpId="0" animBg="1"/>
      <p:bldP spid="230412" grpId="0" animBg="1"/>
      <p:bldP spid="230413" grpId="0" animBg="1"/>
      <p:bldP spid="230414" grpId="0" autoUpdateAnimBg="0"/>
      <p:bldP spid="230415" grpId="0" autoUpdateAnimBg="0"/>
      <p:bldP spid="230420" grpId="0" autoUpdateAnimBg="0"/>
      <p:bldP spid="230425" grpId="0" autoUpdateAnimBg="0"/>
      <p:bldP spid="230426" grpId="0" autoUpdateAnimBg="0"/>
      <p:bldP spid="230427" grpId="0" animBg="1"/>
      <p:bldP spid="230434" grpId="0" autoUpdateAnimBg="0"/>
      <p:bldP spid="230444" grpId="0" animBg="1"/>
      <p:bldP spid="230445" grpId="0" animBg="1"/>
      <p:bldP spid="230446" grpId="0" animBg="1"/>
      <p:bldP spid="230447" grpId="0" animBg="1"/>
      <p:bldP spid="230448" grpId="0" autoUpdateAnimBg="0"/>
      <p:bldP spid="230449" grpId="0" autoUpdateAnimBg="0"/>
      <p:bldP spid="2304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AutoShape 2"/>
          <p:cNvSpPr>
            <a:spLocks noChangeArrowheads="1"/>
          </p:cNvSpPr>
          <p:nvPr/>
        </p:nvSpPr>
        <p:spPr bwMode="auto">
          <a:xfrm>
            <a:off x="247650" y="914400"/>
            <a:ext cx="8686800" cy="5486400"/>
          </a:xfrm>
          <a:prstGeom prst="wedgeRoundRectCallout">
            <a:avLst>
              <a:gd name="adj1" fmla="val -51644"/>
              <a:gd name="adj2" fmla="val -6426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sz="1800" b="0">
              <a:latin typeface="Arial" charset="0"/>
            </a:endParaRPr>
          </a:p>
        </p:txBody>
      </p:sp>
      <p:sp>
        <p:nvSpPr>
          <p:cNvPr id="726019" name="Rectangle 3"/>
          <p:cNvSpPr>
            <a:spLocks noChangeArrowheads="1"/>
          </p:cNvSpPr>
          <p:nvPr/>
        </p:nvSpPr>
        <p:spPr bwMode="auto">
          <a:xfrm>
            <a:off x="1600200" y="2667000"/>
            <a:ext cx="5715000" cy="1905000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6020" name="Rectangle 4"/>
          <p:cNvSpPr>
            <a:spLocks noChangeArrowheads="1"/>
          </p:cNvSpPr>
          <p:nvPr/>
        </p:nvSpPr>
        <p:spPr bwMode="auto">
          <a:xfrm>
            <a:off x="1600200" y="2209800"/>
            <a:ext cx="5715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800">
              <a:latin typeface="Arial" charset="0"/>
            </a:endParaRPr>
          </a:p>
        </p:txBody>
      </p:sp>
      <p:sp>
        <p:nvSpPr>
          <p:cNvPr id="726021" name="Text Box 5"/>
          <p:cNvSpPr txBox="1">
            <a:spLocks noChangeArrowheads="1"/>
          </p:cNvSpPr>
          <p:nvPr/>
        </p:nvSpPr>
        <p:spPr bwMode="auto">
          <a:xfrm>
            <a:off x="3816350" y="457200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u="sng">
                <a:solidFill>
                  <a:srgbClr val="FF0000"/>
                </a:solidFill>
                <a:latin typeface="Arial" charset="0"/>
              </a:rPr>
              <a:t>NOTATIONS </a:t>
            </a:r>
          </a:p>
          <a:p>
            <a:pPr eaLnBrk="1" hangingPunct="1"/>
            <a:endParaRPr lang="en-US" sz="1800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6022" name="Text Box 6"/>
          <p:cNvSpPr txBox="1">
            <a:spLocks noChangeArrowheads="1"/>
          </p:cNvSpPr>
          <p:nvPr/>
        </p:nvSpPr>
        <p:spPr bwMode="auto">
          <a:xfrm>
            <a:off x="590550" y="1219200"/>
            <a:ext cx="771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FOLLOWING NOTATIONS SHOULD BE FOLLOWED WHILE NAMEING</a:t>
            </a:r>
          </a:p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DIFFERENT VIEWS IN ORTHOGRAPHIC PROJECTIONS.</a:t>
            </a:r>
            <a:endParaRPr lang="en-US" sz="1800" b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26023" name="Text Box 7"/>
          <p:cNvSpPr txBox="1">
            <a:spLocks noChangeArrowheads="1"/>
          </p:cNvSpPr>
          <p:nvPr/>
        </p:nvSpPr>
        <p:spPr bwMode="auto">
          <a:xfrm>
            <a:off x="1676400" y="3443288"/>
            <a:ext cx="5162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IT’S FRONT VIEW</a:t>
            </a:r>
            <a:r>
              <a:rPr lang="en-US" sz="1800" b="0">
                <a:latin typeface="Arial" charset="0"/>
              </a:rPr>
              <a:t>        </a:t>
            </a:r>
            <a:r>
              <a:rPr lang="en-US" sz="1800">
                <a:latin typeface="Arial" charset="0"/>
              </a:rPr>
              <a:t>a’</a:t>
            </a:r>
            <a:r>
              <a:rPr lang="en-US" sz="1800" b="0">
                <a:latin typeface="Arial" charset="0"/>
              </a:rPr>
              <a:t>                              </a:t>
            </a:r>
            <a:r>
              <a:rPr lang="en-US" sz="1800">
                <a:latin typeface="Arial" charset="0"/>
              </a:rPr>
              <a:t>a’ b’</a:t>
            </a:r>
            <a:endParaRPr lang="en-US" sz="18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726024" name="Text Box 8"/>
          <p:cNvSpPr txBox="1">
            <a:spLocks noChangeArrowheads="1"/>
          </p:cNvSpPr>
          <p:nvPr/>
        </p:nvSpPr>
        <p:spPr bwMode="auto">
          <a:xfrm>
            <a:off x="381000" y="530225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i="1">
                <a:solidFill>
                  <a:srgbClr val="D60093"/>
                </a:solidFill>
                <a:latin typeface="Arial" charset="0"/>
              </a:rPr>
              <a:t>SAME SYSTEM OF NOTATIONS SHOULD BE FOLLOWED  </a:t>
            </a:r>
          </a:p>
          <a:p>
            <a:pPr eaLnBrk="1" hangingPunct="1"/>
            <a:r>
              <a:rPr lang="en-US" sz="1800" i="1">
                <a:solidFill>
                  <a:srgbClr val="D60093"/>
                </a:solidFill>
                <a:latin typeface="Arial" charset="0"/>
              </a:rPr>
              <a:t>                                                     INCASE NUMBERS, LIKE 1, 2, 3 – ARE USED.</a:t>
            </a:r>
          </a:p>
        </p:txBody>
      </p:sp>
      <p:sp>
        <p:nvSpPr>
          <p:cNvPr id="726025" name="Text Box 9"/>
          <p:cNvSpPr txBox="1">
            <a:spLocks noChangeArrowheads="1"/>
          </p:cNvSpPr>
          <p:nvPr/>
        </p:nvSpPr>
        <p:spPr bwMode="auto">
          <a:xfrm>
            <a:off x="1752600" y="2286000"/>
            <a:ext cx="530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latin typeface="Arial" charset="0"/>
              </a:rPr>
              <a:t>OBJECT               POINT  A                    LINE  AB</a:t>
            </a:r>
          </a:p>
        </p:txBody>
      </p:sp>
      <p:sp>
        <p:nvSpPr>
          <p:cNvPr id="726026" name="Text Box 10"/>
          <p:cNvSpPr txBox="1">
            <a:spLocks noChangeArrowheads="1"/>
          </p:cNvSpPr>
          <p:nvPr/>
        </p:nvSpPr>
        <p:spPr bwMode="auto">
          <a:xfrm>
            <a:off x="1676400" y="2819400"/>
            <a:ext cx="503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FF0000"/>
                </a:solidFill>
                <a:latin typeface="Arial" charset="0"/>
              </a:rPr>
              <a:t>IT’S TOP VIEW             </a:t>
            </a:r>
            <a:r>
              <a:rPr lang="en-US" sz="1800">
                <a:latin typeface="Arial" charset="0"/>
              </a:rPr>
              <a:t>a                               a b</a:t>
            </a:r>
            <a:endParaRPr lang="en-US" sz="1800" b="0">
              <a:latin typeface="Arial" charset="0"/>
            </a:endParaRPr>
          </a:p>
        </p:txBody>
      </p:sp>
      <p:sp>
        <p:nvSpPr>
          <p:cNvPr id="726027" name="Text Box 11"/>
          <p:cNvSpPr txBox="1">
            <a:spLocks noChangeArrowheads="1"/>
          </p:cNvSpPr>
          <p:nvPr/>
        </p:nvSpPr>
        <p:spPr bwMode="auto">
          <a:xfrm>
            <a:off x="1676400" y="40386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008000"/>
                </a:solidFill>
                <a:latin typeface="Arial" charset="0"/>
              </a:rPr>
              <a:t>IT’S SIDE VIEW</a:t>
            </a:r>
            <a:r>
              <a:rPr lang="en-US" sz="1800">
                <a:latin typeface="Arial" charset="0"/>
              </a:rPr>
              <a:t>            a”                             a” b”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0237" name="AutoShape 20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8" name="AutoShape 2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9" name="AutoShape 2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0" name="AutoShape 2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1" name="AutoShape 2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2" name="AutoShape 2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72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72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2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72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72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72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8" grpId="0" animBg="1" autoUpdateAnimBg="0"/>
      <p:bldP spid="726019" grpId="0" animBg="1"/>
      <p:bldP spid="726020" grpId="0" animBg="1" autoUpdateAnimBg="0"/>
      <p:bldP spid="726021" grpId="0" autoUpdateAnimBg="0"/>
      <p:bldP spid="726022" grpId="0" autoUpdateAnimBg="0"/>
      <p:bldP spid="726023" grpId="0" autoUpdateAnimBg="0"/>
      <p:bldP spid="726024" grpId="0" autoUpdateAnimBg="0"/>
      <p:bldP spid="726025" grpId="0" autoUpdateAnimBg="0"/>
      <p:bldP spid="726026" grpId="0" autoUpdateAnimBg="0"/>
      <p:bldP spid="72602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720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13 :-</a:t>
            </a:r>
            <a:r>
              <a:rPr lang="en-US" sz="1400" b="0">
                <a:latin typeface="Times New Roman" pitchFamily="18" charset="0"/>
              </a:rPr>
              <a:t> A line AB, 75mm long, has one end A in Vp. Other end B is 15 mm above Hp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and 50 mm in front of Vp.Draw the projections of the line when sum of it’s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Inclinations with HP &amp; Vp is 90</a:t>
            </a:r>
            <a:r>
              <a:rPr lang="en-US" sz="1400" b="0" baseline="30000">
                <a:latin typeface="Times New Roman" pitchFamily="18" charset="0"/>
              </a:rPr>
              <a:t>0</a:t>
            </a:r>
            <a:r>
              <a:rPr lang="en-US" sz="1400" b="0">
                <a:latin typeface="Times New Roman" pitchFamily="18" charset="0"/>
              </a:rPr>
              <a:t>, means it is lying in a profile plane.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Find true angles with ref.planes and it’s traces.</a:t>
            </a:r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>
            <a:off x="5173663" y="2743200"/>
            <a:ext cx="0" cy="281940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2" name="Line 4"/>
          <p:cNvSpPr>
            <a:spLocks noChangeShapeType="1"/>
          </p:cNvSpPr>
          <p:nvPr/>
        </p:nvSpPr>
        <p:spPr bwMode="auto">
          <a:xfrm>
            <a:off x="6469063" y="2362200"/>
            <a:ext cx="0" cy="3200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3" name="Oval 5"/>
          <p:cNvSpPr>
            <a:spLocks noChangeArrowheads="1"/>
          </p:cNvSpPr>
          <p:nvPr/>
        </p:nvSpPr>
        <p:spPr bwMode="auto">
          <a:xfrm>
            <a:off x="5135563" y="38481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5135563" y="36099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Oval 7"/>
          <p:cNvSpPr>
            <a:spLocks noChangeArrowheads="1"/>
          </p:cNvSpPr>
          <p:nvPr/>
        </p:nvSpPr>
        <p:spPr bwMode="auto">
          <a:xfrm>
            <a:off x="5135563" y="51530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56" name="Line 8"/>
          <p:cNvSpPr>
            <a:spLocks noChangeShapeType="1"/>
          </p:cNvSpPr>
          <p:nvPr/>
        </p:nvSpPr>
        <p:spPr bwMode="auto">
          <a:xfrm>
            <a:off x="5173663" y="3648075"/>
            <a:ext cx="2971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7" name="Line 9"/>
          <p:cNvSpPr>
            <a:spLocks noChangeShapeType="1"/>
          </p:cNvSpPr>
          <p:nvPr/>
        </p:nvSpPr>
        <p:spPr bwMode="auto">
          <a:xfrm>
            <a:off x="5173663" y="5181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458" name="Arc 10"/>
          <p:cNvSpPr>
            <a:spLocks/>
          </p:cNvSpPr>
          <p:nvPr/>
        </p:nvSpPr>
        <p:spPr bwMode="auto">
          <a:xfrm flipV="1">
            <a:off x="6469063" y="3810000"/>
            <a:ext cx="1368425" cy="1371600"/>
          </a:xfrm>
          <a:custGeom>
            <a:avLst/>
            <a:gdLst>
              <a:gd name="T0" fmla="*/ 0 w 21547"/>
              <a:gd name="T1" fmla="*/ 0 h 21600"/>
              <a:gd name="T2" fmla="*/ 2147483647 w 21547"/>
              <a:gd name="T3" fmla="*/ 2147483647 h 21600"/>
              <a:gd name="T4" fmla="*/ 0 w 21547"/>
              <a:gd name="T5" fmla="*/ 2147483647 h 21600"/>
              <a:gd name="T6" fmla="*/ 0 60000 65536"/>
              <a:gd name="T7" fmla="*/ 0 60000 65536"/>
              <a:gd name="T8" fmla="*/ 0 60000 65536"/>
              <a:gd name="T9" fmla="*/ 0 w 21547"/>
              <a:gd name="T10" fmla="*/ 0 h 21600"/>
              <a:gd name="T11" fmla="*/ 21547 w 2154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7" h="21600" fill="none" extrusionOk="0">
                <a:moveTo>
                  <a:pt x="-1" y="0"/>
                </a:moveTo>
                <a:cubicBezTo>
                  <a:pt x="11339" y="0"/>
                  <a:pt x="20749" y="8769"/>
                  <a:pt x="21546" y="20081"/>
                </a:cubicBezTo>
              </a:path>
              <a:path w="21547" h="21600" stroke="0" extrusionOk="0">
                <a:moveTo>
                  <a:pt x="-1" y="0"/>
                </a:moveTo>
                <a:cubicBezTo>
                  <a:pt x="11339" y="0"/>
                  <a:pt x="20749" y="8769"/>
                  <a:pt x="21546" y="20081"/>
                </a:cubicBezTo>
                <a:lnTo>
                  <a:pt x="0" y="21600"/>
                </a:lnTo>
                <a:close/>
              </a:path>
            </a:pathLst>
          </a:custGeom>
          <a:noFill/>
          <a:ln w="63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59" name="Line 11"/>
          <p:cNvSpPr>
            <a:spLocks noChangeShapeType="1"/>
          </p:cNvSpPr>
          <p:nvPr/>
        </p:nvSpPr>
        <p:spPr bwMode="auto">
          <a:xfrm flipV="1">
            <a:off x="7840663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60" name="Line 12"/>
          <p:cNvSpPr>
            <a:spLocks noChangeShapeType="1"/>
          </p:cNvSpPr>
          <p:nvPr/>
        </p:nvSpPr>
        <p:spPr bwMode="auto">
          <a:xfrm flipH="1" flipV="1">
            <a:off x="6469063" y="2743200"/>
            <a:ext cx="137160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61" name="Line 13"/>
          <p:cNvSpPr>
            <a:spLocks noChangeShapeType="1"/>
          </p:cNvSpPr>
          <p:nvPr/>
        </p:nvSpPr>
        <p:spPr bwMode="auto">
          <a:xfrm flipH="1">
            <a:off x="5097463" y="2743200"/>
            <a:ext cx="13716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62" name="Line 14"/>
          <p:cNvSpPr>
            <a:spLocks noChangeShapeType="1"/>
          </p:cNvSpPr>
          <p:nvPr/>
        </p:nvSpPr>
        <p:spPr bwMode="auto">
          <a:xfrm>
            <a:off x="7754938" y="3590925"/>
            <a:ext cx="4572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63" name="Oval 15"/>
          <p:cNvSpPr>
            <a:spLocks noChangeArrowheads="1"/>
          </p:cNvSpPr>
          <p:nvPr/>
        </p:nvSpPr>
        <p:spPr bwMode="auto">
          <a:xfrm>
            <a:off x="6421438" y="26955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4" name="Oval 16"/>
          <p:cNvSpPr>
            <a:spLocks noChangeArrowheads="1"/>
          </p:cNvSpPr>
          <p:nvPr/>
        </p:nvSpPr>
        <p:spPr bwMode="auto">
          <a:xfrm>
            <a:off x="5135563" y="26955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5" name="Oval 17"/>
          <p:cNvSpPr>
            <a:spLocks noChangeArrowheads="1"/>
          </p:cNvSpPr>
          <p:nvPr/>
        </p:nvSpPr>
        <p:spPr bwMode="auto">
          <a:xfrm>
            <a:off x="7793038" y="36099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6" name="Oval 18"/>
          <p:cNvSpPr>
            <a:spLocks noChangeArrowheads="1"/>
          </p:cNvSpPr>
          <p:nvPr/>
        </p:nvSpPr>
        <p:spPr bwMode="auto">
          <a:xfrm>
            <a:off x="8145463" y="38481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67" name="Text Box 19"/>
          <p:cNvSpPr txBox="1">
            <a:spLocks noChangeArrowheads="1"/>
          </p:cNvSpPr>
          <p:nvPr/>
        </p:nvSpPr>
        <p:spPr bwMode="auto">
          <a:xfrm>
            <a:off x="4945063" y="36576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4916488" y="50101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4716463" y="5334000"/>
            <a:ext cx="465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HT </a:t>
            </a:r>
          </a:p>
        </p:txBody>
      </p:sp>
      <p:sp>
        <p:nvSpPr>
          <p:cNvPr id="232470" name="Text Box 22"/>
          <p:cNvSpPr txBox="1">
            <a:spLocks noChangeArrowheads="1"/>
          </p:cNvSpPr>
          <p:nvPr/>
        </p:nvSpPr>
        <p:spPr bwMode="auto">
          <a:xfrm>
            <a:off x="4973638" y="2457450"/>
            <a:ext cx="420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VT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83063" y="3733800"/>
            <a:ext cx="4808537" cy="304800"/>
            <a:chOff x="2016" y="1296"/>
            <a:chExt cx="3029" cy="192"/>
          </a:xfrm>
        </p:grpSpPr>
        <p:sp>
          <p:nvSpPr>
            <p:cNvPr id="200763" name="Line 24"/>
            <p:cNvSpPr>
              <a:spLocks noChangeShapeType="1"/>
            </p:cNvSpPr>
            <p:nvPr/>
          </p:nvSpPr>
          <p:spPr bwMode="auto">
            <a:xfrm>
              <a:off x="2160" y="139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64" name="Text Box 25"/>
            <p:cNvSpPr txBox="1">
              <a:spLocks noChangeArrowheads="1"/>
            </p:cNvSpPr>
            <p:nvPr/>
          </p:nvSpPr>
          <p:spPr bwMode="auto">
            <a:xfrm>
              <a:off x="2016" y="129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00765" name="Text Box 26"/>
            <p:cNvSpPr txBox="1">
              <a:spLocks noChangeArrowheads="1"/>
            </p:cNvSpPr>
            <p:nvPr/>
          </p:nvSpPr>
          <p:spPr bwMode="auto">
            <a:xfrm>
              <a:off x="4848" y="1296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232475" name="Text Box 27"/>
          <p:cNvSpPr txBox="1">
            <a:spLocks noChangeArrowheads="1"/>
          </p:cNvSpPr>
          <p:nvPr/>
        </p:nvSpPr>
        <p:spPr bwMode="auto">
          <a:xfrm>
            <a:off x="4887913" y="259080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32476" name="Text Box 28"/>
          <p:cNvSpPr txBox="1">
            <a:spLocks noChangeArrowheads="1"/>
          </p:cNvSpPr>
          <p:nvPr/>
        </p:nvSpPr>
        <p:spPr bwMode="auto">
          <a:xfrm>
            <a:off x="4916488" y="342900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</a:p>
        </p:txBody>
      </p:sp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7231063" y="2895600"/>
            <a:ext cx="998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000" b="0">
                <a:latin typeface="Times New Roman" pitchFamily="18" charset="0"/>
              </a:rPr>
              <a:t>Side View</a:t>
            </a:r>
          </a:p>
          <a:p>
            <a:pPr algn="ctr" eaLnBrk="1" hangingPunct="1"/>
            <a:r>
              <a:rPr lang="en-US" sz="1000" b="0">
                <a:latin typeface="Times New Roman" pitchFamily="18" charset="0"/>
              </a:rPr>
              <a:t> ( True Length )</a:t>
            </a:r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 flipH="1">
            <a:off x="7078663" y="3048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479" name="Text Box 31"/>
          <p:cNvSpPr txBox="1">
            <a:spLocks noChangeArrowheads="1"/>
          </p:cNvSpPr>
          <p:nvPr/>
        </p:nvSpPr>
        <p:spPr bwMode="auto">
          <a:xfrm>
            <a:off x="6430963" y="2514600"/>
            <a:ext cx="342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a”</a:t>
            </a:r>
          </a:p>
        </p:txBody>
      </p:sp>
      <p:sp>
        <p:nvSpPr>
          <p:cNvPr id="232480" name="Text Box 32"/>
          <p:cNvSpPr txBox="1">
            <a:spLocks noChangeArrowheads="1"/>
          </p:cNvSpPr>
          <p:nvPr/>
        </p:nvSpPr>
        <p:spPr bwMode="auto">
          <a:xfrm>
            <a:off x="7688263" y="3371850"/>
            <a:ext cx="35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b”</a:t>
            </a:r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5173663" y="2743200"/>
            <a:ext cx="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2" name="Line 34"/>
          <p:cNvSpPr>
            <a:spLocks noChangeShapeType="1"/>
          </p:cNvSpPr>
          <p:nvPr/>
        </p:nvSpPr>
        <p:spPr bwMode="auto">
          <a:xfrm>
            <a:off x="5173663" y="3886200"/>
            <a:ext cx="0" cy="1295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3" name="Arc 35"/>
          <p:cNvSpPr>
            <a:spLocks/>
          </p:cNvSpPr>
          <p:nvPr/>
        </p:nvSpPr>
        <p:spPr bwMode="auto">
          <a:xfrm flipV="1">
            <a:off x="6440488" y="3829050"/>
            <a:ext cx="1749425" cy="1676400"/>
          </a:xfrm>
          <a:custGeom>
            <a:avLst/>
            <a:gdLst>
              <a:gd name="T0" fmla="*/ 0 w 22522"/>
              <a:gd name="T1" fmla="*/ 2147483647 h 21600"/>
              <a:gd name="T2" fmla="*/ 2147483647 w 22522"/>
              <a:gd name="T3" fmla="*/ 2147483647 h 21600"/>
              <a:gd name="T4" fmla="*/ 2147483647 w 22522"/>
              <a:gd name="T5" fmla="*/ 2147483647 h 21600"/>
              <a:gd name="T6" fmla="*/ 0 60000 65536"/>
              <a:gd name="T7" fmla="*/ 0 60000 65536"/>
              <a:gd name="T8" fmla="*/ 0 60000 65536"/>
              <a:gd name="T9" fmla="*/ 0 w 22522"/>
              <a:gd name="T10" fmla="*/ 0 h 21600"/>
              <a:gd name="T11" fmla="*/ 22522 w 225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22" h="21600" fill="none" extrusionOk="0">
                <a:moveTo>
                  <a:pt x="0" y="22"/>
                </a:moveTo>
                <a:cubicBezTo>
                  <a:pt x="324" y="7"/>
                  <a:pt x="649" y="-1"/>
                  <a:pt x="975" y="0"/>
                </a:cubicBezTo>
                <a:cubicBezTo>
                  <a:pt x="12314" y="0"/>
                  <a:pt x="21724" y="8769"/>
                  <a:pt x="22521" y="20081"/>
                </a:cubicBezTo>
              </a:path>
              <a:path w="22522" h="21600" stroke="0" extrusionOk="0">
                <a:moveTo>
                  <a:pt x="0" y="22"/>
                </a:moveTo>
                <a:cubicBezTo>
                  <a:pt x="324" y="7"/>
                  <a:pt x="649" y="-1"/>
                  <a:pt x="975" y="0"/>
                </a:cubicBezTo>
                <a:cubicBezTo>
                  <a:pt x="12314" y="0"/>
                  <a:pt x="21724" y="8769"/>
                  <a:pt x="22521" y="20081"/>
                </a:cubicBezTo>
                <a:lnTo>
                  <a:pt x="975" y="21600"/>
                </a:lnTo>
                <a:close/>
              </a:path>
            </a:pathLst>
          </a:custGeom>
          <a:noFill/>
          <a:ln w="63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84" name="Line 36"/>
          <p:cNvSpPr>
            <a:spLocks noChangeShapeType="1"/>
          </p:cNvSpPr>
          <p:nvPr/>
        </p:nvSpPr>
        <p:spPr bwMode="auto">
          <a:xfrm flipH="1">
            <a:off x="5173663" y="55054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485" name="Oval 37"/>
          <p:cNvSpPr>
            <a:spLocks noChangeArrowheads="1"/>
          </p:cNvSpPr>
          <p:nvPr/>
        </p:nvSpPr>
        <p:spPr bwMode="auto">
          <a:xfrm>
            <a:off x="5116513" y="546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86" name="Text Box 38"/>
          <p:cNvSpPr txBox="1">
            <a:spLocks noChangeArrowheads="1"/>
          </p:cNvSpPr>
          <p:nvPr/>
        </p:nvSpPr>
        <p:spPr bwMode="auto">
          <a:xfrm>
            <a:off x="8126413" y="3629025"/>
            <a:ext cx="484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latin typeface="Times New Roman" pitchFamily="18" charset="0"/>
              </a:rPr>
              <a:t>(HT)</a:t>
            </a:r>
            <a:r>
              <a:rPr lang="en-US" sz="1400" b="0">
                <a:latin typeface="Times New Roman" pitchFamily="18" charset="0"/>
              </a:rPr>
              <a:t> </a:t>
            </a:r>
          </a:p>
        </p:txBody>
      </p:sp>
      <p:sp>
        <p:nvSpPr>
          <p:cNvPr id="232487" name="Text Box 39"/>
          <p:cNvSpPr txBox="1">
            <a:spLocks noChangeArrowheads="1"/>
          </p:cNvSpPr>
          <p:nvPr/>
        </p:nvSpPr>
        <p:spPr bwMode="auto">
          <a:xfrm>
            <a:off x="6088063" y="2514600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latin typeface="Times New Roman" pitchFamily="18" charset="0"/>
              </a:rPr>
              <a:t>(VT)</a:t>
            </a:r>
          </a:p>
        </p:txBody>
      </p:sp>
      <p:sp>
        <p:nvSpPr>
          <p:cNvPr id="232488" name="Line 40"/>
          <p:cNvSpPr>
            <a:spLocks noChangeShapeType="1"/>
          </p:cNvSpPr>
          <p:nvPr/>
        </p:nvSpPr>
        <p:spPr bwMode="auto">
          <a:xfrm>
            <a:off x="6469063" y="23622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9" name="Line 41"/>
          <p:cNvSpPr>
            <a:spLocks noChangeShapeType="1"/>
          </p:cNvSpPr>
          <p:nvPr/>
        </p:nvSpPr>
        <p:spPr bwMode="auto">
          <a:xfrm>
            <a:off x="6469063" y="3886200"/>
            <a:ext cx="228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90" name="Text Box 42"/>
          <p:cNvSpPr txBox="1">
            <a:spLocks noChangeArrowheads="1"/>
          </p:cNvSpPr>
          <p:nvPr/>
        </p:nvSpPr>
        <p:spPr bwMode="auto">
          <a:xfrm>
            <a:off x="6802438" y="3819525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HP</a:t>
            </a:r>
          </a:p>
        </p:txBody>
      </p:sp>
      <p:sp>
        <p:nvSpPr>
          <p:cNvPr id="232491" name="Text Box 43"/>
          <p:cNvSpPr txBox="1">
            <a:spLocks noChangeArrowheads="1"/>
          </p:cNvSpPr>
          <p:nvPr/>
        </p:nvSpPr>
        <p:spPr bwMode="auto">
          <a:xfrm rot="-5400000">
            <a:off x="6196807" y="3177381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VP</a:t>
            </a:r>
          </a:p>
        </p:txBody>
      </p:sp>
      <p:sp>
        <p:nvSpPr>
          <p:cNvPr id="232492" name="Text Box 44"/>
          <p:cNvSpPr txBox="1">
            <a:spLocks noChangeArrowheads="1"/>
          </p:cNvSpPr>
          <p:nvPr/>
        </p:nvSpPr>
        <p:spPr bwMode="auto">
          <a:xfrm>
            <a:off x="4106863" y="2971800"/>
            <a:ext cx="849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Front view</a:t>
            </a:r>
          </a:p>
        </p:txBody>
      </p:sp>
      <p:sp>
        <p:nvSpPr>
          <p:cNvPr id="232493" name="Text Box 45"/>
          <p:cNvSpPr txBox="1">
            <a:spLocks noChangeArrowheads="1"/>
          </p:cNvSpPr>
          <p:nvPr/>
        </p:nvSpPr>
        <p:spPr bwMode="auto">
          <a:xfrm>
            <a:off x="4202113" y="4419600"/>
            <a:ext cx="714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top view</a:t>
            </a:r>
          </a:p>
        </p:txBody>
      </p:sp>
      <p:sp>
        <p:nvSpPr>
          <p:cNvPr id="232494" name="Line 46"/>
          <p:cNvSpPr>
            <a:spLocks noChangeShapeType="1"/>
          </p:cNvSpPr>
          <p:nvPr/>
        </p:nvSpPr>
        <p:spPr bwMode="auto">
          <a:xfrm>
            <a:off x="4183063" y="3200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495" name="Line 47"/>
          <p:cNvSpPr>
            <a:spLocks noChangeShapeType="1"/>
          </p:cNvSpPr>
          <p:nvPr/>
        </p:nvSpPr>
        <p:spPr bwMode="auto">
          <a:xfrm>
            <a:off x="4259263" y="4648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2496" name="Text Box 48"/>
          <p:cNvSpPr txBox="1">
            <a:spLocks noChangeArrowheads="1"/>
          </p:cNvSpPr>
          <p:nvPr/>
        </p:nvSpPr>
        <p:spPr bwMode="auto">
          <a:xfrm>
            <a:off x="228600" y="2743200"/>
            <a:ext cx="43370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solidFill>
                  <a:srgbClr val="FF0066"/>
                </a:solidFill>
                <a:latin typeface="Arial" charset="0"/>
              </a:rPr>
              <a:t>SOLUTION STEPS:-</a:t>
            </a:r>
          </a:p>
          <a:p>
            <a:pPr eaLnBrk="1" hangingPunct="1"/>
            <a:r>
              <a:rPr lang="en-US" sz="1500" b="0">
                <a:latin typeface="Arial" charset="0"/>
              </a:rPr>
              <a:t>After drawing xy line and one projector</a:t>
            </a:r>
          </a:p>
          <a:p>
            <a:pPr eaLnBrk="1" hangingPunct="1"/>
            <a:r>
              <a:rPr lang="en-US" sz="1500" b="0">
                <a:latin typeface="Arial" charset="0"/>
              </a:rPr>
              <a:t>Locate top view of A I.e point  a on xy as</a:t>
            </a:r>
          </a:p>
          <a:p>
            <a:pPr eaLnBrk="1" hangingPunct="1"/>
            <a:r>
              <a:rPr lang="en-US" sz="1500" b="0">
                <a:latin typeface="Arial" charset="0"/>
              </a:rPr>
              <a:t>It is in Vp,</a:t>
            </a:r>
          </a:p>
          <a:p>
            <a:pPr eaLnBrk="1" hangingPunct="1"/>
            <a:r>
              <a:rPr lang="en-US" sz="1500" b="0">
                <a:latin typeface="Arial" charset="0"/>
              </a:rPr>
              <a:t>Locate Fv of B i.e.b’15 mm above xy as </a:t>
            </a:r>
          </a:p>
          <a:p>
            <a:pPr eaLnBrk="1" hangingPunct="1"/>
            <a:r>
              <a:rPr lang="en-US" sz="1500" b="0">
                <a:latin typeface="Arial" charset="0"/>
              </a:rPr>
              <a:t>it is above Hp.and Tv of B i.e. b, 50 mm</a:t>
            </a:r>
          </a:p>
          <a:p>
            <a:pPr eaLnBrk="1" hangingPunct="1"/>
            <a:r>
              <a:rPr lang="en-US" sz="1500" b="0">
                <a:latin typeface="Arial" charset="0"/>
              </a:rPr>
              <a:t> below xy asit is 50 mm in front of Vp </a:t>
            </a:r>
          </a:p>
          <a:p>
            <a:pPr eaLnBrk="1" hangingPunct="1"/>
            <a:r>
              <a:rPr lang="en-US" sz="1500" b="0">
                <a:latin typeface="Arial" charset="0"/>
              </a:rPr>
              <a:t>Draw side view structure of Vp and Hp</a:t>
            </a:r>
          </a:p>
          <a:p>
            <a:pPr eaLnBrk="1" hangingPunct="1"/>
            <a:r>
              <a:rPr lang="en-US" sz="1500" b="0">
                <a:latin typeface="Arial" charset="0"/>
              </a:rPr>
              <a:t>and locate S.V. of point B i.e. b’’</a:t>
            </a:r>
          </a:p>
          <a:p>
            <a:pPr eaLnBrk="1" hangingPunct="1"/>
            <a:r>
              <a:rPr lang="en-US" sz="1500" b="0">
                <a:latin typeface="Arial" charset="0"/>
              </a:rPr>
              <a:t>From this point cut 75 mm distance on Vp and </a:t>
            </a:r>
          </a:p>
          <a:p>
            <a:pPr eaLnBrk="1" hangingPunct="1"/>
            <a:r>
              <a:rPr lang="en-US" sz="1500" b="0">
                <a:latin typeface="Arial" charset="0"/>
              </a:rPr>
              <a:t>Mark a’’ as A is in Vp. (This is also VT of line.)</a:t>
            </a:r>
          </a:p>
          <a:p>
            <a:pPr eaLnBrk="1" hangingPunct="1"/>
            <a:r>
              <a:rPr lang="en-US" sz="1500" b="0">
                <a:latin typeface="Arial" charset="0"/>
              </a:rPr>
              <a:t>From this point draw locus to left &amp; get a’</a:t>
            </a:r>
          </a:p>
          <a:p>
            <a:pPr eaLnBrk="1" hangingPunct="1"/>
            <a:r>
              <a:rPr lang="en-US" sz="1500" b="0">
                <a:latin typeface="Arial" charset="0"/>
              </a:rPr>
              <a:t>Extend SV up to Hp. It will be HT. As it is a Tv</a:t>
            </a:r>
          </a:p>
          <a:p>
            <a:pPr eaLnBrk="1" hangingPunct="1"/>
            <a:r>
              <a:rPr lang="en-US" sz="1500" b="0">
                <a:latin typeface="Arial" charset="0"/>
              </a:rPr>
              <a:t>Rotate it and bring it on projector of b.</a:t>
            </a:r>
          </a:p>
          <a:p>
            <a:pPr eaLnBrk="1" hangingPunct="1"/>
            <a:r>
              <a:rPr lang="en-US" sz="1500" b="0">
                <a:latin typeface="Arial" charset="0"/>
              </a:rPr>
              <a:t>Now as discussed earlier SV gives TL of line </a:t>
            </a:r>
          </a:p>
          <a:p>
            <a:pPr eaLnBrk="1" hangingPunct="1"/>
            <a:r>
              <a:rPr lang="en-US" sz="1500" b="0">
                <a:latin typeface="Arial" charset="0"/>
              </a:rPr>
              <a:t>and at the same time on extension up to Hp &amp; Vp</a:t>
            </a:r>
          </a:p>
          <a:p>
            <a:pPr eaLnBrk="1" hangingPunct="1"/>
            <a:r>
              <a:rPr lang="en-US" sz="1500" b="0">
                <a:latin typeface="Arial" charset="0"/>
              </a:rPr>
              <a:t> gives inclinations with those panes.</a:t>
            </a:r>
          </a:p>
          <a:p>
            <a:pPr eaLnBrk="1" hangingPunct="1"/>
            <a:endParaRPr lang="en-US" sz="1500" b="0">
              <a:latin typeface="Arial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6400800" y="2819400"/>
            <a:ext cx="1376363" cy="1076325"/>
            <a:chOff x="3888" y="1776"/>
            <a:chExt cx="867" cy="678"/>
          </a:xfrm>
        </p:grpSpPr>
        <p:sp>
          <p:nvSpPr>
            <p:cNvPr id="200758" name="Text Box 50"/>
            <p:cNvSpPr txBox="1">
              <a:spLocks noChangeArrowheads="1"/>
            </p:cNvSpPr>
            <p:nvPr/>
          </p:nvSpPr>
          <p:spPr bwMode="auto">
            <a:xfrm>
              <a:off x="4581" y="2259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  <p:sp>
          <p:nvSpPr>
            <p:cNvPr id="200759" name="Arc 51"/>
            <p:cNvSpPr>
              <a:spLocks/>
            </p:cNvSpPr>
            <p:nvPr/>
          </p:nvSpPr>
          <p:spPr bwMode="auto">
            <a:xfrm flipH="1">
              <a:off x="4536" y="2152"/>
              <a:ext cx="114" cy="302"/>
            </a:xfrm>
            <a:custGeom>
              <a:avLst/>
              <a:gdLst>
                <a:gd name="T0" fmla="*/ 0 w 21600"/>
                <a:gd name="T1" fmla="*/ 0 h 32304"/>
                <a:gd name="T2" fmla="*/ 0 w 21600"/>
                <a:gd name="T3" fmla="*/ 0 h 32304"/>
                <a:gd name="T4" fmla="*/ 0 w 21600"/>
                <a:gd name="T5" fmla="*/ 0 h 3230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304"/>
                <a:gd name="T11" fmla="*/ 21600 w 21600"/>
                <a:gd name="T12" fmla="*/ 32304 h 32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304" fill="none" extrusionOk="0">
                  <a:moveTo>
                    <a:pt x="9118" y="0"/>
                  </a:moveTo>
                  <a:cubicBezTo>
                    <a:pt x="16732" y="3545"/>
                    <a:pt x="21600" y="11182"/>
                    <a:pt x="21600" y="19581"/>
                  </a:cubicBezTo>
                  <a:cubicBezTo>
                    <a:pt x="21600" y="24153"/>
                    <a:pt x="20148" y="28608"/>
                    <a:pt x="17455" y="32304"/>
                  </a:cubicBezTo>
                </a:path>
                <a:path w="21600" h="32304" stroke="0" extrusionOk="0">
                  <a:moveTo>
                    <a:pt x="9118" y="0"/>
                  </a:moveTo>
                  <a:cubicBezTo>
                    <a:pt x="16732" y="3545"/>
                    <a:pt x="21600" y="11182"/>
                    <a:pt x="21600" y="19581"/>
                  </a:cubicBezTo>
                  <a:cubicBezTo>
                    <a:pt x="21600" y="24153"/>
                    <a:pt x="20148" y="28608"/>
                    <a:pt x="17455" y="32304"/>
                  </a:cubicBezTo>
                  <a:lnTo>
                    <a:pt x="0" y="1958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 rot="2214321">
              <a:off x="3888" y="1776"/>
              <a:ext cx="207" cy="288"/>
              <a:chOff x="1440" y="1872"/>
              <a:chExt cx="270" cy="377"/>
            </a:xfrm>
          </p:grpSpPr>
          <p:sp>
            <p:nvSpPr>
              <p:cNvPr id="200761" name="Text Box 53"/>
              <p:cNvSpPr txBox="1">
                <a:spLocks noChangeArrowheads="1"/>
              </p:cNvSpPr>
              <p:nvPr/>
            </p:nvSpPr>
            <p:spPr bwMode="auto">
              <a:xfrm>
                <a:off x="1440" y="1920"/>
                <a:ext cx="26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</a:t>
                </a:r>
              </a:p>
            </p:txBody>
          </p:sp>
          <p:sp>
            <p:nvSpPr>
              <p:cNvPr id="200762" name="Arc 54"/>
              <p:cNvSpPr>
                <a:spLocks/>
              </p:cNvSpPr>
              <p:nvPr/>
            </p:nvSpPr>
            <p:spPr bwMode="auto">
              <a:xfrm rot="1668629">
                <a:off x="1584" y="1872"/>
                <a:ext cx="126" cy="377"/>
              </a:xfrm>
              <a:custGeom>
                <a:avLst/>
                <a:gdLst>
                  <a:gd name="T0" fmla="*/ 0 w 21600"/>
                  <a:gd name="T1" fmla="*/ 0 h 40396"/>
                  <a:gd name="T2" fmla="*/ 0 w 21600"/>
                  <a:gd name="T3" fmla="*/ 0 h 40396"/>
                  <a:gd name="T4" fmla="*/ 0 w 21600"/>
                  <a:gd name="T5" fmla="*/ 0 h 4039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0396"/>
                  <a:gd name="T11" fmla="*/ 21600 w 21600"/>
                  <a:gd name="T12" fmla="*/ 40396 h 403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039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381"/>
                      <a:pt x="17414" y="36562"/>
                      <a:pt x="10642" y="40396"/>
                    </a:cubicBezTo>
                  </a:path>
                  <a:path w="21600" h="4039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9381"/>
                      <a:pt x="17414" y="36562"/>
                      <a:pt x="10642" y="4039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0752" name="AutoShape 71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3" name="AutoShape 7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4" name="AutoShape 7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5" name="AutoShape 7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6" name="AutoShape 7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7" name="AutoShape 7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2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1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6" dur="500"/>
                                        <p:tgtEl>
                                          <p:spTgt spid="23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232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3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3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3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3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3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5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3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3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32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3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32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2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3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utoUpdateAnimBg="0"/>
      <p:bldP spid="232451" grpId="0" animBg="1"/>
      <p:bldP spid="232452" grpId="0" animBg="1"/>
      <p:bldP spid="232453" grpId="0" animBg="1"/>
      <p:bldP spid="232454" grpId="0" animBg="1"/>
      <p:bldP spid="232455" grpId="0" animBg="1"/>
      <p:bldP spid="232456" grpId="0" animBg="1"/>
      <p:bldP spid="232457" grpId="0" animBg="1"/>
      <p:bldP spid="232458" grpId="0" animBg="1"/>
      <p:bldP spid="232459" grpId="0" animBg="1"/>
      <p:bldP spid="232460" grpId="0" animBg="1"/>
      <p:bldP spid="232461" grpId="0" animBg="1"/>
      <p:bldP spid="232462" grpId="0" animBg="1"/>
      <p:bldP spid="232463" grpId="0" animBg="1"/>
      <p:bldP spid="232464" grpId="0" animBg="1"/>
      <p:bldP spid="232465" grpId="0" animBg="1"/>
      <p:bldP spid="232466" grpId="0" animBg="1"/>
      <p:bldP spid="232467" grpId="0" autoUpdateAnimBg="0"/>
      <p:bldP spid="232468" grpId="0" autoUpdateAnimBg="0"/>
      <p:bldP spid="232469" grpId="0" autoUpdateAnimBg="0"/>
      <p:bldP spid="232470" grpId="0" autoUpdateAnimBg="0"/>
      <p:bldP spid="232475" grpId="0" autoUpdateAnimBg="0"/>
      <p:bldP spid="232476" grpId="0" autoUpdateAnimBg="0"/>
      <p:bldP spid="232477" grpId="0" autoUpdateAnimBg="0"/>
      <p:bldP spid="232478" grpId="0" animBg="1"/>
      <p:bldP spid="232479" grpId="0" autoUpdateAnimBg="0"/>
      <p:bldP spid="232480" grpId="0" autoUpdateAnimBg="0"/>
      <p:bldP spid="232481" grpId="0" animBg="1"/>
      <p:bldP spid="232482" grpId="0" animBg="1"/>
      <p:bldP spid="232483" grpId="0" animBg="1"/>
      <p:bldP spid="232484" grpId="0" animBg="1"/>
      <p:bldP spid="232485" grpId="0" animBg="1"/>
      <p:bldP spid="232486" grpId="0" autoUpdateAnimBg="0"/>
      <p:bldP spid="232487" grpId="0" autoUpdateAnimBg="0"/>
      <p:bldP spid="232488" grpId="0" animBg="1"/>
      <p:bldP spid="232489" grpId="0" animBg="1"/>
      <p:bldP spid="232490" grpId="0" autoUpdateAnimBg="0"/>
      <p:bldP spid="232491" grpId="0" autoUpdateAnimBg="0"/>
      <p:bldP spid="232492" grpId="0" autoUpdateAnimBg="0"/>
      <p:bldP spid="232493" grpId="0" autoUpdateAnimBg="0"/>
      <p:bldP spid="232494" grpId="0" animBg="1"/>
      <p:bldP spid="232495" grpId="0" animBg="1"/>
      <p:bldP spid="23249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6965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APPLICATIONS OF PRINCIPLES OF PROJECTIONS OF LINES</a:t>
            </a:r>
            <a:r>
              <a:rPr lang="en-US" sz="1800" b="0">
                <a:latin typeface="Arial" charset="0"/>
              </a:rPr>
              <a:t> </a:t>
            </a:r>
          </a:p>
          <a:p>
            <a:pPr algn="ctr" eaLnBrk="1" hangingPunct="1"/>
            <a:r>
              <a:rPr lang="en-US" sz="1400">
                <a:solidFill>
                  <a:srgbClr val="CC0066"/>
                </a:solidFill>
                <a:latin typeface="Arial" charset="0"/>
              </a:rPr>
              <a:t>IN SOLVING CASES OF DIFFERENT PRACTICAL SITUATIONS.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1295400"/>
            <a:ext cx="8001000" cy="3352800"/>
            <a:chOff x="240" y="960"/>
            <a:chExt cx="5040" cy="2112"/>
          </a:xfrm>
        </p:grpSpPr>
        <p:sp>
          <p:nvSpPr>
            <p:cNvPr id="201745" name="AutoShape 4"/>
            <p:cNvSpPr>
              <a:spLocks noChangeArrowheads="1"/>
            </p:cNvSpPr>
            <p:nvPr/>
          </p:nvSpPr>
          <p:spPr bwMode="auto">
            <a:xfrm>
              <a:off x="240" y="960"/>
              <a:ext cx="5040" cy="2112"/>
            </a:xfrm>
            <a:prstGeom prst="wedgeRoundRectCallout">
              <a:avLst>
                <a:gd name="adj1" fmla="val 2102"/>
                <a:gd name="adj2" fmla="val -59093"/>
                <a:gd name="adj3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201746" name="Text Box 5"/>
            <p:cNvSpPr txBox="1">
              <a:spLocks noChangeArrowheads="1"/>
            </p:cNvSpPr>
            <p:nvPr/>
          </p:nvSpPr>
          <p:spPr bwMode="auto">
            <a:xfrm>
              <a:off x="597" y="975"/>
              <a:ext cx="4370" cy="2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>
                  <a:solidFill>
                    <a:schemeClr val="accent2"/>
                  </a:solidFill>
                  <a:latin typeface="Arial" charset="0"/>
                </a:rPr>
                <a:t>In these types of problems some situation in the field </a:t>
              </a:r>
            </a:p>
            <a:p>
              <a:pPr algn="ctr" eaLnBrk="1" hangingPunct="1"/>
              <a:r>
                <a:rPr lang="en-US">
                  <a:solidFill>
                    <a:schemeClr val="accent2"/>
                  </a:solidFill>
                  <a:latin typeface="Arial" charset="0"/>
                </a:rPr>
                <a:t>or </a:t>
              </a:r>
            </a:p>
            <a:p>
              <a:pPr algn="ctr" eaLnBrk="1" hangingPunct="1"/>
              <a:r>
                <a:rPr lang="en-US">
                  <a:solidFill>
                    <a:schemeClr val="accent2"/>
                  </a:solidFill>
                  <a:latin typeface="Arial" charset="0"/>
                </a:rPr>
                <a:t>some object will be described .</a:t>
              </a:r>
            </a:p>
            <a:p>
              <a:pPr algn="ctr" eaLnBrk="1" hangingPunct="1"/>
              <a:r>
                <a:rPr lang="en-US">
                  <a:solidFill>
                    <a:srgbClr val="FF00FF"/>
                  </a:solidFill>
                  <a:latin typeface="Arial" charset="0"/>
                </a:rPr>
                <a:t>It’s relation with Ground ( HP ) </a:t>
              </a:r>
            </a:p>
            <a:p>
              <a:pPr algn="ctr" eaLnBrk="1" hangingPunct="1"/>
              <a:r>
                <a:rPr lang="en-US">
                  <a:solidFill>
                    <a:srgbClr val="FF00FF"/>
                  </a:solidFill>
                  <a:latin typeface="Arial" charset="0"/>
                </a:rPr>
                <a:t>And</a:t>
              </a:r>
            </a:p>
            <a:p>
              <a:pPr algn="ctr" eaLnBrk="1" hangingPunct="1"/>
              <a:r>
                <a:rPr lang="en-US">
                  <a:solidFill>
                    <a:srgbClr val="FF00FF"/>
                  </a:solidFill>
                  <a:latin typeface="Arial" charset="0"/>
                </a:rPr>
                <a:t> a Wall or some vertical object ( VP ) will be given.</a:t>
              </a:r>
            </a:p>
            <a:p>
              <a:pPr algn="ctr" eaLnBrk="1" hangingPunct="1"/>
              <a:endParaRPr lang="en-US">
                <a:solidFill>
                  <a:srgbClr val="FF00FF"/>
                </a:solidFill>
                <a:latin typeface="Arial" charset="0"/>
              </a:endParaRPr>
            </a:p>
            <a:p>
              <a:pPr algn="ctr" eaLnBrk="1" hangingPunct="1"/>
              <a:r>
                <a:rPr lang="en-US">
                  <a:solidFill>
                    <a:schemeClr val="accent2"/>
                  </a:solidFill>
                  <a:latin typeface="Arial" charset="0"/>
                </a:rPr>
                <a:t>Indirectly information regarding Fv &amp; Tv of some line or lines, </a:t>
              </a:r>
            </a:p>
            <a:p>
              <a:pPr algn="ctr" eaLnBrk="1" hangingPunct="1"/>
              <a:r>
                <a:rPr lang="en-US">
                  <a:solidFill>
                    <a:schemeClr val="accent2"/>
                  </a:solidFill>
                  <a:latin typeface="Arial" charset="0"/>
                </a:rPr>
                <a:t>inclined to both reference Planes will be given </a:t>
              </a:r>
            </a:p>
            <a:p>
              <a:pPr algn="ctr" eaLnBrk="1" hangingPunct="1"/>
              <a:r>
                <a:rPr lang="en-US">
                  <a:solidFill>
                    <a:schemeClr val="accent2"/>
                  </a:solidFill>
                  <a:latin typeface="Arial" charset="0"/>
                </a:rPr>
                <a:t>and </a:t>
              </a:r>
            </a:p>
            <a:p>
              <a:pPr algn="ctr" eaLnBrk="1" hangingPunct="1"/>
              <a:r>
                <a:rPr lang="en-US">
                  <a:solidFill>
                    <a:srgbClr val="CC0066"/>
                  </a:solidFill>
                  <a:latin typeface="Arial" charset="0"/>
                </a:rPr>
                <a:t>you are supposed to draw it’s projections </a:t>
              </a:r>
            </a:p>
            <a:p>
              <a:pPr algn="ctr" eaLnBrk="1" hangingPunct="1"/>
              <a:r>
                <a:rPr lang="en-US">
                  <a:solidFill>
                    <a:srgbClr val="CC0066"/>
                  </a:solidFill>
                  <a:latin typeface="Arial" charset="0"/>
                </a:rPr>
                <a:t>and </a:t>
              </a:r>
            </a:p>
            <a:p>
              <a:pPr algn="ctr" eaLnBrk="1" hangingPunct="1"/>
              <a:r>
                <a:rPr lang="en-US">
                  <a:solidFill>
                    <a:srgbClr val="CC0066"/>
                  </a:solidFill>
                  <a:latin typeface="Arial" charset="0"/>
                </a:rPr>
                <a:t>further to determine it’s true Length and it’s inclinations with ground. 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5750" y="5062538"/>
            <a:ext cx="4860925" cy="1395412"/>
            <a:chOff x="180" y="3189"/>
            <a:chExt cx="3062" cy="879"/>
          </a:xfrm>
        </p:grpSpPr>
        <p:sp>
          <p:nvSpPr>
            <p:cNvPr id="201743" name="AutoShape 7"/>
            <p:cNvSpPr>
              <a:spLocks noChangeArrowheads="1"/>
            </p:cNvSpPr>
            <p:nvPr/>
          </p:nvSpPr>
          <p:spPr bwMode="auto">
            <a:xfrm>
              <a:off x="240" y="3204"/>
              <a:ext cx="2976" cy="864"/>
            </a:xfrm>
            <a:prstGeom prst="wedgeRectCallout">
              <a:avLst>
                <a:gd name="adj1" fmla="val 68380"/>
                <a:gd name="adj2" fmla="val -3009"/>
              </a:avLst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201744" name="Text Box 8"/>
            <p:cNvSpPr txBox="1">
              <a:spLocks noChangeArrowheads="1"/>
            </p:cNvSpPr>
            <p:nvPr/>
          </p:nvSpPr>
          <p:spPr bwMode="auto">
            <a:xfrm>
              <a:off x="180" y="3189"/>
              <a:ext cx="3062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latin typeface="Arial" charset="0"/>
                </a:rPr>
                <a:t>Here various problems along with 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actual pictures of those situations are given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 for you to understand those clearly.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Now looking for views in given </a:t>
              </a:r>
              <a:r>
                <a:rPr lang="en-US" sz="1400">
                  <a:solidFill>
                    <a:srgbClr val="FF0066"/>
                  </a:solidFill>
                  <a:latin typeface="Arial" charset="0"/>
                </a:rPr>
                <a:t>ARROW </a:t>
              </a:r>
              <a:r>
                <a:rPr lang="en-US" sz="1400">
                  <a:latin typeface="Arial" charset="0"/>
                </a:rPr>
                <a:t>directions,</a:t>
              </a:r>
            </a:p>
            <a:p>
              <a:pPr algn="ctr" eaLnBrk="1" hangingPunct="1"/>
              <a:r>
                <a:rPr lang="en-US" sz="1400">
                  <a:solidFill>
                    <a:srgbClr val="FF0066"/>
                  </a:solidFill>
                  <a:latin typeface="Arial" charset="0"/>
                </a:rPr>
                <a:t> YOU</a:t>
              </a:r>
              <a:r>
                <a:rPr lang="en-US" sz="1400">
                  <a:latin typeface="Arial" charset="0"/>
                </a:rPr>
                <a:t> are supposed to draw projections &amp; find answers,</a:t>
              </a:r>
            </a:p>
            <a:p>
              <a:pPr algn="ctr" eaLnBrk="1" hangingPunct="1"/>
              <a:r>
                <a:rPr lang="en-US" sz="1400">
                  <a:latin typeface="Arial" charset="0"/>
                </a:rPr>
                <a:t>Off course you must visualize the situation properly. 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5867400" y="5029200"/>
            <a:ext cx="2895600" cy="1676400"/>
            <a:chOff x="3696" y="3168"/>
            <a:chExt cx="1824" cy="1056"/>
          </a:xfrm>
        </p:grpSpPr>
        <p:sp>
          <p:nvSpPr>
            <p:cNvPr id="201741" name="Oval 10"/>
            <p:cNvSpPr>
              <a:spLocks noChangeArrowheads="1"/>
            </p:cNvSpPr>
            <p:nvPr/>
          </p:nvSpPr>
          <p:spPr bwMode="auto">
            <a:xfrm>
              <a:off x="3696" y="3168"/>
              <a:ext cx="1824" cy="1056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2" name="Text Box 11"/>
            <p:cNvSpPr txBox="1">
              <a:spLocks noChangeArrowheads="1"/>
            </p:cNvSpPr>
            <p:nvPr/>
          </p:nvSpPr>
          <p:spPr bwMode="auto">
            <a:xfrm>
              <a:off x="3888" y="3405"/>
              <a:ext cx="1506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FF0066"/>
                  </a:solidFill>
                  <a:latin typeface="Arial" charset="0"/>
                </a:rPr>
                <a:t>CHECK YOUR ANSWERS </a:t>
              </a:r>
            </a:p>
            <a:p>
              <a:pPr algn="ctr" eaLnBrk="1" hangingPunct="1"/>
              <a:r>
                <a:rPr lang="en-US" sz="1400">
                  <a:solidFill>
                    <a:srgbClr val="FF0066"/>
                  </a:solidFill>
                  <a:latin typeface="Arial" charset="0"/>
                </a:rPr>
                <a:t>WITH THE SOLUTIONS</a:t>
              </a:r>
            </a:p>
            <a:p>
              <a:pPr algn="ctr" eaLnBrk="1" hangingPunct="1"/>
              <a:r>
                <a:rPr lang="en-US" sz="1400">
                  <a:solidFill>
                    <a:srgbClr val="FF0066"/>
                  </a:solidFill>
                  <a:latin typeface="Arial" charset="0"/>
                </a:rPr>
                <a:t> GIVEN IN THE END. </a:t>
              </a:r>
            </a:p>
            <a:p>
              <a:pPr algn="ctr" eaLnBrk="1" hangingPunct="1"/>
              <a:r>
                <a:rPr lang="en-US" sz="2000" i="1">
                  <a:solidFill>
                    <a:srgbClr val="FF0066"/>
                  </a:solidFill>
                  <a:latin typeface="Arial" charset="0"/>
                </a:rPr>
                <a:t>ALL THE BEST !! 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1735" name="AutoShape 28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6" name="AutoShape 2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7" name="AutoShape 3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8" name="AutoShape 3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39" name="AutoShape 3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740" name="AutoShape 3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s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4478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AutoShape 3"/>
          <p:cNvSpPr>
            <a:spLocks noChangeArrowheads="1"/>
          </p:cNvSpPr>
          <p:nvPr/>
        </p:nvSpPr>
        <p:spPr bwMode="auto">
          <a:xfrm>
            <a:off x="4267200" y="13716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6" name="AutoShape 4"/>
          <p:cNvSpPr>
            <a:spLocks noChangeArrowheads="1"/>
          </p:cNvSpPr>
          <p:nvPr/>
        </p:nvSpPr>
        <p:spPr bwMode="auto">
          <a:xfrm rot="-2963923">
            <a:off x="3505200" y="61722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 rot="197602">
            <a:off x="1981200" y="4267200"/>
            <a:ext cx="717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latin typeface="Arial" charset="0"/>
              </a:rPr>
              <a:t>Wall P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553200" y="3429000"/>
            <a:ext cx="78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latin typeface="Arial" charset="0"/>
              </a:rPr>
              <a:t>Wall  Q</a:t>
            </a:r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2438400" y="4572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4343400" y="5105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5014913" y="34528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136525" y="315913"/>
            <a:ext cx="82073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14:-</a:t>
            </a:r>
            <a:r>
              <a:rPr lang="en-US" sz="1400" b="0">
                <a:latin typeface="Arial" charset="0"/>
              </a:rPr>
              <a:t>Two objects, a flower (A) and an orange (B) are within a rectangular compound wall,</a:t>
            </a:r>
          </a:p>
          <a:p>
            <a:pPr eaLnBrk="1" hangingPunct="1"/>
            <a:r>
              <a:rPr lang="en-US" sz="1400" b="0">
                <a:latin typeface="Arial" charset="0"/>
              </a:rPr>
              <a:t> whose P &amp;  Q  are walls meeting at 90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. Flower A is 1M &amp; 5.5 M from walls P &amp; Q respectively.</a:t>
            </a:r>
          </a:p>
          <a:p>
            <a:pPr eaLnBrk="1" hangingPunct="1"/>
            <a:r>
              <a:rPr lang="en-US" sz="1400" b="0">
                <a:latin typeface="Arial" charset="0"/>
              </a:rPr>
              <a:t>Orange B is 4M &amp; 1.5M from walls P &amp; Q respectively. Drawing projection, find distance between them</a:t>
            </a:r>
          </a:p>
          <a:p>
            <a:pPr eaLnBrk="1" hangingPunct="1"/>
            <a:r>
              <a:rPr lang="en-US" sz="1400" b="0">
                <a:latin typeface="Arial" charset="0"/>
              </a:rPr>
              <a:t>If flower is 1.5 M and orange is 3.5 M above the ground. Consider suitable scale..</a:t>
            </a: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4191000" y="1138238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TV</a:t>
            </a:r>
          </a:p>
        </p:txBody>
      </p:sp>
      <p:sp>
        <p:nvSpPr>
          <p:cNvPr id="202764" name="Text Box 12"/>
          <p:cNvSpPr txBox="1">
            <a:spLocks noChangeArrowheads="1"/>
          </p:cNvSpPr>
          <p:nvPr/>
        </p:nvSpPr>
        <p:spPr bwMode="auto">
          <a:xfrm>
            <a:off x="3290888" y="6200775"/>
            <a:ext cx="411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latin typeface="Arial" charset="0"/>
              </a:rPr>
              <a:t>FV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2766" name="AutoShape 29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7" name="AutoShape 3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AutoShape 3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9" name="AutoShape 3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0" name="AutoShape 3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71" name="AutoShape 3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123825" y="76200"/>
            <a:ext cx="69008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15 :-</a:t>
            </a:r>
            <a:r>
              <a:rPr lang="en-US" sz="1400" b="0">
                <a:latin typeface="Arial" charset="0"/>
              </a:rPr>
              <a:t> Two mangos on a tree A &amp; B are 1.5 m and 3.00 m above ground </a:t>
            </a:r>
          </a:p>
          <a:p>
            <a:pPr eaLnBrk="1" hangingPunct="1"/>
            <a:r>
              <a:rPr lang="en-US" sz="1400" b="0">
                <a:latin typeface="Arial" charset="0"/>
              </a:rPr>
              <a:t>and those are 1.2 m &amp; 1.5 m from a 0.3 m thick wall but on opposite sides of it.</a:t>
            </a:r>
          </a:p>
          <a:p>
            <a:pPr eaLnBrk="1" hangingPunct="1"/>
            <a:r>
              <a:rPr lang="en-US" sz="1400" b="0">
                <a:latin typeface="Arial" charset="0"/>
              </a:rPr>
              <a:t>If the distance measured between them along the ground and parallel to wall is 2.6 m,</a:t>
            </a:r>
          </a:p>
          <a:p>
            <a:pPr eaLnBrk="1" hangingPunct="1"/>
            <a:r>
              <a:rPr lang="en-US" sz="1400" b="0">
                <a:latin typeface="Arial" charset="0"/>
              </a:rPr>
              <a:t>Then find real distance between them by drawing their projections.</a:t>
            </a:r>
          </a:p>
        </p:txBody>
      </p:sp>
      <p:pic>
        <p:nvPicPr>
          <p:cNvPr id="203779" name="Picture 3" descr="s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1013"/>
            <a:ext cx="64008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0" name="AutoShape 4"/>
          <p:cNvSpPr>
            <a:spLocks noChangeArrowheads="1"/>
          </p:cNvSpPr>
          <p:nvPr/>
        </p:nvSpPr>
        <p:spPr bwMode="auto">
          <a:xfrm rot="-2077168">
            <a:off x="2333625" y="5399088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 rot="-1912351">
            <a:off x="2209800" y="5237163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FV</a:t>
            </a:r>
          </a:p>
        </p:txBody>
      </p:sp>
      <p:sp>
        <p:nvSpPr>
          <p:cNvPr id="203782" name="AutoShape 6"/>
          <p:cNvSpPr>
            <a:spLocks noChangeArrowheads="1"/>
          </p:cNvSpPr>
          <p:nvPr/>
        </p:nvSpPr>
        <p:spPr bwMode="auto">
          <a:xfrm>
            <a:off x="4587875" y="1131888"/>
            <a:ext cx="152400" cy="533400"/>
          </a:xfrm>
          <a:prstGeom prst="downArrow">
            <a:avLst>
              <a:gd name="adj1" fmla="val 50000"/>
              <a:gd name="adj2" fmla="val 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4267200" y="12192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TV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3038475" y="40386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5257800" y="20574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Arial" charset="0"/>
              </a:rPr>
              <a:t>B</a:t>
            </a: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7162800" y="38862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0.3M THICK</a:t>
            </a:r>
          </a:p>
        </p:txBody>
      </p:sp>
      <p:sp>
        <p:nvSpPr>
          <p:cNvPr id="203787" name="Line 11"/>
          <p:cNvSpPr>
            <a:spLocks noChangeShapeType="1"/>
          </p:cNvSpPr>
          <p:nvPr/>
        </p:nvSpPr>
        <p:spPr bwMode="auto">
          <a:xfrm flipV="1">
            <a:off x="6705600" y="4038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3789" name="AutoShape 28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0" name="AutoShape 2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1" name="AutoShape 3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2" name="AutoShape 3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3" name="AutoShape 3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794" name="AutoShape 3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1066800" y="381000"/>
            <a:ext cx="54721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 16 :-</a:t>
            </a:r>
            <a:r>
              <a:rPr lang="en-US" sz="1400" b="0">
                <a:latin typeface="Times New Roman" pitchFamily="18" charset="0"/>
              </a:rPr>
              <a:t> oa, ob  &amp; oc  are three lines, 25mm, 45mm and 65mm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long respectively.All equally inclined and the shortest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 is vertical.This fig. is TV of three rods OA, OB and OC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whose ends A,B &amp; C are on ground and end O is 100mm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above ground. Draw their projections and find length of </a:t>
            </a:r>
          </a:p>
          <a:p>
            <a:pPr eaLnBrk="1" hangingPunct="1"/>
            <a:r>
              <a:rPr lang="en-US" sz="1400" b="0">
                <a:latin typeface="Times New Roman" pitchFamily="18" charset="0"/>
              </a:rPr>
              <a:t>each along with their angles with ground.    </a:t>
            </a:r>
          </a:p>
        </p:txBody>
      </p:sp>
      <p:pic>
        <p:nvPicPr>
          <p:cNvPr id="204803" name="Picture 3" descr="s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38400"/>
            <a:ext cx="4343400" cy="325755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</p:pic>
      <p:sp>
        <p:nvSpPr>
          <p:cNvPr id="204804" name="Line 4"/>
          <p:cNvSpPr>
            <a:spLocks noChangeShapeType="1"/>
          </p:cNvSpPr>
          <p:nvPr/>
        </p:nvSpPr>
        <p:spPr bwMode="auto">
          <a:xfrm flipH="1" flipV="1">
            <a:off x="5410200" y="4419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05" name="Line 5"/>
          <p:cNvSpPr>
            <a:spLocks noChangeShapeType="1"/>
          </p:cNvSpPr>
          <p:nvPr/>
        </p:nvSpPr>
        <p:spPr bwMode="auto">
          <a:xfrm>
            <a:off x="4114800" y="1981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 rot="-1327646">
            <a:off x="3076575" y="3295650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25mm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4119563" y="4595813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45 mm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 rot="454526">
            <a:off x="4953000" y="3124200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65 mm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514600" y="35052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A</a:t>
            </a:r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3657600" y="51816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B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5791200" y="32766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C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4343400" y="28194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O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5943600" y="4267200"/>
            <a:ext cx="442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FV</a:t>
            </a:r>
          </a:p>
        </p:txBody>
      </p:sp>
      <p:sp>
        <p:nvSpPr>
          <p:cNvPr id="204814" name="Text Box 14"/>
          <p:cNvSpPr txBox="1">
            <a:spLocks noChangeArrowheads="1"/>
          </p:cNvSpPr>
          <p:nvPr/>
        </p:nvSpPr>
        <p:spPr bwMode="auto">
          <a:xfrm>
            <a:off x="4071938" y="1981200"/>
            <a:ext cx="442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TV</a:t>
            </a:r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2743200" y="3962400"/>
            <a:ext cx="1295400" cy="304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>
            <a:off x="4038600" y="4267200"/>
            <a:ext cx="0" cy="1066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 flipH="1">
            <a:off x="4038600" y="3505200"/>
            <a:ext cx="1828800" cy="7620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4819" name="AutoShape 34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0" name="AutoShape 35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1" name="AutoShape 36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2" name="AutoShape 37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3" name="AutoShape 38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24" name="AutoShape 39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 descr="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8382000" cy="704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517525" y="315913"/>
            <a:ext cx="78406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17</a:t>
            </a:r>
            <a:r>
              <a:rPr lang="en-US" sz="1400" b="0">
                <a:latin typeface="Arial" charset="0"/>
              </a:rPr>
              <a:t>:- A pipe line from point </a:t>
            </a:r>
            <a:r>
              <a:rPr lang="en-US" sz="1400">
                <a:latin typeface="Arial" charset="0"/>
              </a:rPr>
              <a:t>A</a:t>
            </a:r>
            <a:r>
              <a:rPr lang="en-US" sz="1400" b="0">
                <a:latin typeface="Arial" charset="0"/>
              </a:rPr>
              <a:t> has a downward gradient 1:5 and it runs due East-South.</a:t>
            </a:r>
          </a:p>
          <a:p>
            <a:pPr eaLnBrk="1" hangingPunct="1"/>
            <a:r>
              <a:rPr lang="en-US" sz="1400" b="0">
                <a:latin typeface="Arial" charset="0"/>
              </a:rPr>
              <a:t>Another Point B is 12 M from </a:t>
            </a:r>
            <a:r>
              <a:rPr lang="en-US" sz="1400">
                <a:latin typeface="Arial" charset="0"/>
              </a:rPr>
              <a:t>A</a:t>
            </a:r>
            <a:r>
              <a:rPr lang="en-US" sz="1400" b="0">
                <a:latin typeface="Arial" charset="0"/>
              </a:rPr>
              <a:t> and due East of </a:t>
            </a:r>
            <a:r>
              <a:rPr lang="en-US" sz="1400">
                <a:latin typeface="Arial" charset="0"/>
              </a:rPr>
              <a:t>A</a:t>
            </a:r>
            <a:r>
              <a:rPr lang="en-US" sz="1400" b="0">
                <a:latin typeface="Arial" charset="0"/>
              </a:rPr>
              <a:t> and in same level of </a:t>
            </a:r>
            <a:r>
              <a:rPr lang="en-US" sz="1400">
                <a:latin typeface="Arial" charset="0"/>
              </a:rPr>
              <a:t>A. </a:t>
            </a:r>
            <a:r>
              <a:rPr lang="en-US" sz="1400" b="0">
                <a:latin typeface="Arial" charset="0"/>
              </a:rPr>
              <a:t>Pipe line from </a:t>
            </a:r>
            <a:r>
              <a:rPr lang="en-US" sz="1400">
                <a:latin typeface="Arial" charset="0"/>
              </a:rPr>
              <a:t>B</a:t>
            </a:r>
            <a:r>
              <a:rPr lang="en-US" sz="1400" b="0">
                <a:latin typeface="Arial" charset="0"/>
              </a:rPr>
              <a:t> runs </a:t>
            </a:r>
          </a:p>
          <a:p>
            <a:pPr eaLnBrk="1" hangingPunct="1"/>
            <a:r>
              <a:rPr lang="en-US" sz="1400" b="0">
                <a:latin typeface="Arial" charset="0"/>
              </a:rPr>
              <a:t>20</a:t>
            </a:r>
            <a:r>
              <a:rPr lang="en-US" sz="1400" b="0" baseline="30000">
                <a:latin typeface="Arial" charset="0"/>
              </a:rPr>
              <a:t>0 </a:t>
            </a:r>
            <a:r>
              <a:rPr lang="en-US" sz="1400" b="0">
                <a:latin typeface="Arial" charset="0"/>
              </a:rPr>
              <a:t>Due East of South and meets pipe line from </a:t>
            </a:r>
            <a:r>
              <a:rPr lang="en-US" sz="1400">
                <a:latin typeface="Arial" charset="0"/>
              </a:rPr>
              <a:t>A</a:t>
            </a:r>
            <a:r>
              <a:rPr lang="en-US" sz="1400" b="0">
                <a:latin typeface="Arial" charset="0"/>
              </a:rPr>
              <a:t> at point </a:t>
            </a:r>
            <a:r>
              <a:rPr lang="en-US" sz="1400">
                <a:latin typeface="Arial" charset="0"/>
              </a:rPr>
              <a:t>C.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projections and find length of pipe line from B and it’s inclination with ground.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905000" y="266700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5943600" y="287655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7034213" y="482441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FF99"/>
                </a:solidFill>
                <a:latin typeface="Arial" charset="0"/>
              </a:rPr>
              <a:t>C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 rot="1395237">
            <a:off x="2209800" y="2381250"/>
            <a:ext cx="1511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latin typeface="Arial" charset="0"/>
              </a:rPr>
              <a:t>Downward Gradient 1:5</a:t>
            </a:r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2438400" y="3124200"/>
            <a:ext cx="3352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3" name="Line 9"/>
          <p:cNvSpPr>
            <a:spLocks noChangeShapeType="1"/>
          </p:cNvSpPr>
          <p:nvPr/>
        </p:nvSpPr>
        <p:spPr bwMode="auto">
          <a:xfrm flipH="1">
            <a:off x="2895600" y="2819400"/>
            <a:ext cx="45720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34" name="Line 10"/>
          <p:cNvSpPr>
            <a:spLocks noChangeShapeType="1"/>
          </p:cNvSpPr>
          <p:nvPr/>
        </p:nvSpPr>
        <p:spPr bwMode="auto">
          <a:xfrm>
            <a:off x="2514600" y="2209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5" name="Line 11"/>
          <p:cNvSpPr>
            <a:spLocks noChangeShapeType="1"/>
          </p:cNvSpPr>
          <p:nvPr/>
        </p:nvSpPr>
        <p:spPr bwMode="auto">
          <a:xfrm>
            <a:off x="3429000" y="2209800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6" name="Line 12"/>
          <p:cNvSpPr>
            <a:spLocks noChangeShapeType="1"/>
          </p:cNvSpPr>
          <p:nvPr/>
        </p:nvSpPr>
        <p:spPr bwMode="auto">
          <a:xfrm>
            <a:off x="2438400" y="2197100"/>
            <a:ext cx="1371600" cy="614363"/>
          </a:xfrm>
          <a:prstGeom prst="line">
            <a:avLst/>
          </a:prstGeom>
          <a:noFill/>
          <a:ln w="19050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3370263" y="227806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1</a:t>
            </a: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>
            <a:off x="2887663" y="1966913"/>
            <a:ext cx="26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Arial" charset="0"/>
              </a:rPr>
              <a:t>5</a:t>
            </a:r>
          </a:p>
        </p:txBody>
      </p:sp>
      <p:sp>
        <p:nvSpPr>
          <p:cNvPr id="205839" name="Line 15"/>
          <p:cNvSpPr>
            <a:spLocks noChangeShapeType="1"/>
          </p:cNvSpPr>
          <p:nvPr/>
        </p:nvSpPr>
        <p:spPr bwMode="auto">
          <a:xfrm>
            <a:off x="3810000" y="3124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>
            <a:off x="3962400" y="2867025"/>
            <a:ext cx="465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12 M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09663" y="2362200"/>
            <a:ext cx="354012" cy="336550"/>
            <a:chOff x="699" y="1488"/>
            <a:chExt cx="223" cy="212"/>
          </a:xfrm>
        </p:grpSpPr>
        <p:sp>
          <p:nvSpPr>
            <p:cNvPr id="205853" name="Line 18"/>
            <p:cNvSpPr>
              <a:spLocks noChangeShapeType="1"/>
            </p:cNvSpPr>
            <p:nvPr/>
          </p:nvSpPr>
          <p:spPr bwMode="auto">
            <a:xfrm rot="924375" flipH="1" flipV="1">
              <a:off x="699" y="1490"/>
              <a:ext cx="119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54" name="Text Box 19"/>
            <p:cNvSpPr txBox="1">
              <a:spLocks noChangeArrowheads="1"/>
            </p:cNvSpPr>
            <p:nvPr/>
          </p:nvSpPr>
          <p:spPr bwMode="auto">
            <a:xfrm rot="-2540864">
              <a:off x="714" y="148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N</a:t>
              </a:r>
            </a:p>
          </p:txBody>
        </p:sp>
      </p:grpSp>
      <p:sp>
        <p:nvSpPr>
          <p:cNvPr id="205842" name="Line 20"/>
          <p:cNvSpPr>
            <a:spLocks noChangeShapeType="1"/>
          </p:cNvSpPr>
          <p:nvPr/>
        </p:nvSpPr>
        <p:spPr bwMode="auto">
          <a:xfrm>
            <a:off x="7315200" y="31242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3" name="Text Box 21"/>
          <p:cNvSpPr txBox="1">
            <a:spLocks noChangeArrowheads="1"/>
          </p:cNvSpPr>
          <p:nvPr/>
        </p:nvSpPr>
        <p:spPr bwMode="auto">
          <a:xfrm>
            <a:off x="8458200" y="295275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E</a:t>
            </a:r>
          </a:p>
        </p:txBody>
      </p:sp>
      <p:sp>
        <p:nvSpPr>
          <p:cNvPr id="205844" name="Line 22"/>
          <p:cNvSpPr>
            <a:spLocks noChangeShapeType="1"/>
          </p:cNvSpPr>
          <p:nvPr/>
        </p:nvSpPr>
        <p:spPr bwMode="auto">
          <a:xfrm>
            <a:off x="5105400" y="60198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845" name="Text Box 23"/>
          <p:cNvSpPr txBox="1">
            <a:spLocks noChangeArrowheads="1"/>
          </p:cNvSpPr>
          <p:nvPr/>
        </p:nvSpPr>
        <p:spPr bwMode="auto">
          <a:xfrm rot="-2569890">
            <a:off x="5638800" y="652145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S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5847" name="AutoShape 40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8" name="AutoShape 4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49" name="AutoShape 4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0" name="AutoShape 4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1" name="AutoShape 4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52" name="AutoShape 4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414463"/>
            <a:ext cx="7581900" cy="5443537"/>
            <a:chOff x="384" y="891"/>
            <a:chExt cx="4776" cy="3429"/>
          </a:xfrm>
        </p:grpSpPr>
        <p:pic>
          <p:nvPicPr>
            <p:cNvPr id="206864" name="Picture 3" descr="s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891"/>
              <a:ext cx="4598" cy="3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65" name="Line 4"/>
            <p:cNvSpPr>
              <a:spLocks noChangeShapeType="1"/>
            </p:cNvSpPr>
            <p:nvPr/>
          </p:nvSpPr>
          <p:spPr bwMode="auto">
            <a:xfrm rot="559293" flipH="1">
              <a:off x="2496" y="3397"/>
              <a:ext cx="1167" cy="9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66" name="Line 5"/>
            <p:cNvSpPr>
              <a:spLocks noChangeShapeType="1"/>
            </p:cNvSpPr>
            <p:nvPr/>
          </p:nvSpPr>
          <p:spPr bwMode="auto">
            <a:xfrm rot="-142536">
              <a:off x="1619" y="3002"/>
              <a:ext cx="1853" cy="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67" name="Line 6"/>
            <p:cNvSpPr>
              <a:spLocks noChangeShapeType="1"/>
            </p:cNvSpPr>
            <p:nvPr/>
          </p:nvSpPr>
          <p:spPr bwMode="auto">
            <a:xfrm>
              <a:off x="4090" y="3463"/>
              <a:ext cx="892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68" name="Text Box 7"/>
            <p:cNvSpPr txBox="1">
              <a:spLocks noChangeArrowheads="1"/>
            </p:cNvSpPr>
            <p:nvPr/>
          </p:nvSpPr>
          <p:spPr bwMode="auto">
            <a:xfrm rot="-4152919">
              <a:off x="1361" y="2897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06869" name="Text Box 8"/>
            <p:cNvSpPr txBox="1">
              <a:spLocks noChangeArrowheads="1"/>
            </p:cNvSpPr>
            <p:nvPr/>
          </p:nvSpPr>
          <p:spPr bwMode="auto">
            <a:xfrm>
              <a:off x="2306" y="4122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W</a:t>
              </a:r>
            </a:p>
          </p:txBody>
        </p:sp>
        <p:sp>
          <p:nvSpPr>
            <p:cNvPr id="206870" name="Text Box 9"/>
            <p:cNvSpPr txBox="1">
              <a:spLocks noChangeArrowheads="1"/>
            </p:cNvSpPr>
            <p:nvPr/>
          </p:nvSpPr>
          <p:spPr bwMode="auto">
            <a:xfrm>
              <a:off x="4982" y="3595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206871" name="Line 10"/>
            <p:cNvSpPr>
              <a:spLocks noChangeShapeType="1"/>
            </p:cNvSpPr>
            <p:nvPr/>
          </p:nvSpPr>
          <p:spPr bwMode="auto">
            <a:xfrm flipH="1">
              <a:off x="1365" y="1375"/>
              <a:ext cx="2397" cy="2019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2" name="Line 11"/>
            <p:cNvSpPr>
              <a:spLocks noChangeShapeType="1"/>
            </p:cNvSpPr>
            <p:nvPr/>
          </p:nvSpPr>
          <p:spPr bwMode="auto">
            <a:xfrm flipH="1">
              <a:off x="2784" y="1375"/>
              <a:ext cx="978" cy="2657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3" name="Line 12"/>
            <p:cNvSpPr>
              <a:spLocks noChangeShapeType="1"/>
            </p:cNvSpPr>
            <p:nvPr/>
          </p:nvSpPr>
          <p:spPr bwMode="auto">
            <a:xfrm flipH="1">
              <a:off x="3598" y="1375"/>
              <a:ext cx="164" cy="50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4" name="Line 13"/>
            <p:cNvSpPr>
              <a:spLocks noChangeShapeType="1"/>
            </p:cNvSpPr>
            <p:nvPr/>
          </p:nvSpPr>
          <p:spPr bwMode="auto">
            <a:xfrm flipH="1">
              <a:off x="3598" y="1356"/>
              <a:ext cx="164" cy="16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5" name="Line 14"/>
            <p:cNvSpPr>
              <a:spLocks noChangeShapeType="1"/>
            </p:cNvSpPr>
            <p:nvPr/>
          </p:nvSpPr>
          <p:spPr bwMode="auto">
            <a:xfrm flipH="1">
              <a:off x="2563" y="1150"/>
              <a:ext cx="1635" cy="6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6" name="Arc 15"/>
            <p:cNvSpPr>
              <a:spLocks/>
            </p:cNvSpPr>
            <p:nvPr/>
          </p:nvSpPr>
          <p:spPr bwMode="auto">
            <a:xfrm rot="-1648351" flipH="1" flipV="1">
              <a:off x="3317" y="1447"/>
              <a:ext cx="227" cy="457"/>
            </a:xfrm>
            <a:custGeom>
              <a:avLst/>
              <a:gdLst>
                <a:gd name="T0" fmla="*/ 0 w 21600"/>
                <a:gd name="T1" fmla="*/ 0 h 35129"/>
                <a:gd name="T2" fmla="*/ 0 w 21600"/>
                <a:gd name="T3" fmla="*/ 0 h 35129"/>
                <a:gd name="T4" fmla="*/ 0 w 21600"/>
                <a:gd name="T5" fmla="*/ 0 h 35129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129"/>
                <a:gd name="T11" fmla="*/ 21600 w 21600"/>
                <a:gd name="T12" fmla="*/ 35129 h 351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129" fill="none" extrusionOk="0">
                  <a:moveTo>
                    <a:pt x="3599" y="0"/>
                  </a:moveTo>
                  <a:cubicBezTo>
                    <a:pt x="13992" y="1756"/>
                    <a:pt x="21600" y="10757"/>
                    <a:pt x="21600" y="21298"/>
                  </a:cubicBezTo>
                  <a:cubicBezTo>
                    <a:pt x="21600" y="26352"/>
                    <a:pt x="19827" y="31246"/>
                    <a:pt x="16591" y="35129"/>
                  </a:cubicBezTo>
                </a:path>
                <a:path w="21600" h="35129" stroke="0" extrusionOk="0">
                  <a:moveTo>
                    <a:pt x="3599" y="0"/>
                  </a:moveTo>
                  <a:cubicBezTo>
                    <a:pt x="13992" y="1756"/>
                    <a:pt x="21600" y="10757"/>
                    <a:pt x="21600" y="21298"/>
                  </a:cubicBezTo>
                  <a:cubicBezTo>
                    <a:pt x="21600" y="26352"/>
                    <a:pt x="19827" y="31246"/>
                    <a:pt x="16591" y="35129"/>
                  </a:cubicBezTo>
                  <a:lnTo>
                    <a:pt x="0" y="2129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77" name="Arc 16"/>
            <p:cNvSpPr>
              <a:spLocks/>
            </p:cNvSpPr>
            <p:nvPr/>
          </p:nvSpPr>
          <p:spPr bwMode="auto">
            <a:xfrm flipH="1" flipV="1">
              <a:off x="3444" y="1425"/>
              <a:ext cx="163" cy="146"/>
            </a:xfrm>
            <a:custGeom>
              <a:avLst/>
              <a:gdLst>
                <a:gd name="T0" fmla="*/ 0 w 21600"/>
                <a:gd name="T1" fmla="*/ 0 h 18754"/>
                <a:gd name="T2" fmla="*/ 0 w 21600"/>
                <a:gd name="T3" fmla="*/ 0 h 18754"/>
                <a:gd name="T4" fmla="*/ 0 w 21600"/>
                <a:gd name="T5" fmla="*/ 0 h 187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8754"/>
                <a:gd name="T11" fmla="*/ 21600 w 21600"/>
                <a:gd name="T12" fmla="*/ 18754 h 187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8754" fill="none" extrusionOk="0">
                  <a:moveTo>
                    <a:pt x="10716" y="0"/>
                  </a:moveTo>
                  <a:cubicBezTo>
                    <a:pt x="17446" y="3845"/>
                    <a:pt x="21600" y="11002"/>
                    <a:pt x="21600" y="18754"/>
                  </a:cubicBezTo>
                </a:path>
                <a:path w="21600" h="18754" stroke="0" extrusionOk="0">
                  <a:moveTo>
                    <a:pt x="10716" y="0"/>
                  </a:moveTo>
                  <a:cubicBezTo>
                    <a:pt x="17446" y="3845"/>
                    <a:pt x="21600" y="11002"/>
                    <a:pt x="21600" y="18754"/>
                  </a:cubicBezTo>
                  <a:lnTo>
                    <a:pt x="0" y="18754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851" name="Text Box 17"/>
          <p:cNvSpPr txBox="1">
            <a:spLocks noChangeArrowheads="1"/>
          </p:cNvSpPr>
          <p:nvPr/>
        </p:nvSpPr>
        <p:spPr bwMode="auto">
          <a:xfrm>
            <a:off x="381000" y="228600"/>
            <a:ext cx="75930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18</a:t>
            </a:r>
            <a:r>
              <a:rPr lang="en-US" sz="1400" b="0">
                <a:latin typeface="Arial" charset="0"/>
              </a:rPr>
              <a:t>: A person observes two objects, A &amp; B, on the ground, from a tower, 15 M high,</a:t>
            </a:r>
          </a:p>
          <a:p>
            <a:pPr eaLnBrk="1" hangingPunct="1"/>
            <a:r>
              <a:rPr lang="en-US" sz="1400" b="0">
                <a:latin typeface="Arial" charset="0"/>
              </a:rPr>
              <a:t>At the angles of depression 30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 &amp; 45</a:t>
            </a:r>
            <a:r>
              <a:rPr lang="en-US" sz="1400" b="0" baseline="30000">
                <a:latin typeface="Arial" charset="0"/>
              </a:rPr>
              <a:t>0</a:t>
            </a:r>
            <a:r>
              <a:rPr lang="en-US" sz="1400" b="0">
                <a:latin typeface="Arial" charset="0"/>
              </a:rPr>
              <a:t>. Object A is is due North-West direction of observer and </a:t>
            </a:r>
          </a:p>
          <a:p>
            <a:pPr eaLnBrk="1" hangingPunct="1"/>
            <a:r>
              <a:rPr lang="en-US" sz="1400" b="0">
                <a:latin typeface="Arial" charset="0"/>
              </a:rPr>
              <a:t>object B is due West direction. Draw projections of situation and find distance of objects from </a:t>
            </a:r>
          </a:p>
          <a:p>
            <a:pPr eaLnBrk="1" hangingPunct="1"/>
            <a:r>
              <a:rPr lang="en-US" sz="1400" b="0">
                <a:latin typeface="Arial" charset="0"/>
              </a:rPr>
              <a:t>observer and from tower also. </a:t>
            </a:r>
          </a:p>
        </p:txBody>
      </p:sp>
      <p:sp>
        <p:nvSpPr>
          <p:cNvPr id="206852" name="Text Box 18"/>
          <p:cNvSpPr txBox="1">
            <a:spLocks noChangeArrowheads="1"/>
          </p:cNvSpPr>
          <p:nvPr/>
        </p:nvSpPr>
        <p:spPr bwMode="auto">
          <a:xfrm>
            <a:off x="1889125" y="5318125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206853" name="Text Box 19"/>
          <p:cNvSpPr txBox="1">
            <a:spLocks noChangeArrowheads="1"/>
          </p:cNvSpPr>
          <p:nvPr/>
        </p:nvSpPr>
        <p:spPr bwMode="auto">
          <a:xfrm>
            <a:off x="4137025" y="6211888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206854" name="Text Box 20"/>
          <p:cNvSpPr txBox="1">
            <a:spLocks noChangeArrowheads="1"/>
          </p:cNvSpPr>
          <p:nvPr/>
        </p:nvSpPr>
        <p:spPr bwMode="auto">
          <a:xfrm>
            <a:off x="5457825" y="19050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latin typeface="Arial" charset="0"/>
              </a:rPr>
              <a:t>O</a:t>
            </a:r>
          </a:p>
        </p:txBody>
      </p:sp>
      <p:sp>
        <p:nvSpPr>
          <p:cNvPr id="206855" name="Text Box 21"/>
          <p:cNvSpPr txBox="1">
            <a:spLocks noChangeArrowheads="1"/>
          </p:cNvSpPr>
          <p:nvPr/>
        </p:nvSpPr>
        <p:spPr bwMode="auto">
          <a:xfrm>
            <a:off x="5181600" y="2355850"/>
            <a:ext cx="409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30</a:t>
            </a:r>
            <a:r>
              <a:rPr lang="en-US" sz="1200" baseline="30000">
                <a:latin typeface="Arial" charset="0"/>
              </a:rPr>
              <a:t>0</a:t>
            </a:r>
          </a:p>
        </p:txBody>
      </p:sp>
      <p:sp>
        <p:nvSpPr>
          <p:cNvPr id="206856" name="Text Box 22"/>
          <p:cNvSpPr txBox="1">
            <a:spLocks noChangeArrowheads="1"/>
          </p:cNvSpPr>
          <p:nvPr/>
        </p:nvSpPr>
        <p:spPr bwMode="auto">
          <a:xfrm>
            <a:off x="5038725" y="2784475"/>
            <a:ext cx="409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45</a:t>
            </a:r>
            <a:r>
              <a:rPr lang="en-US" sz="1200" baseline="30000">
                <a:latin typeface="Arial" charset="0"/>
              </a:rPr>
              <a:t>0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6858" name="AutoShape 39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59" name="AutoShape 4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0" name="AutoShape 4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1" name="AutoShape 4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2" name="AutoShape 4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3" name="AutoShape 4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9144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5" name="Line 3"/>
          <p:cNvSpPr>
            <a:spLocks noChangeShapeType="1"/>
          </p:cNvSpPr>
          <p:nvPr/>
        </p:nvSpPr>
        <p:spPr bwMode="auto">
          <a:xfrm flipV="1">
            <a:off x="3187700" y="1955800"/>
            <a:ext cx="1524000" cy="1752600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76" name="Line 4"/>
          <p:cNvSpPr>
            <a:spLocks noChangeShapeType="1"/>
          </p:cNvSpPr>
          <p:nvPr/>
        </p:nvSpPr>
        <p:spPr bwMode="auto">
          <a:xfrm flipV="1">
            <a:off x="3956050" y="1955800"/>
            <a:ext cx="755650" cy="2625725"/>
          </a:xfrm>
          <a:prstGeom prst="line">
            <a:avLst/>
          </a:prstGeom>
          <a:noFill/>
          <a:ln w="57150" cmpd="thinThick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77" name="Line 5"/>
          <p:cNvSpPr>
            <a:spLocks noChangeShapeType="1"/>
          </p:cNvSpPr>
          <p:nvPr/>
        </p:nvSpPr>
        <p:spPr bwMode="auto">
          <a:xfrm>
            <a:off x="3113088" y="3751263"/>
            <a:ext cx="5619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78" name="Line 6"/>
          <p:cNvSpPr>
            <a:spLocks noChangeShapeType="1"/>
          </p:cNvSpPr>
          <p:nvPr/>
        </p:nvSpPr>
        <p:spPr bwMode="auto">
          <a:xfrm>
            <a:off x="3956050" y="4473575"/>
            <a:ext cx="3746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 flipH="1">
            <a:off x="2740025" y="6194425"/>
            <a:ext cx="747713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 flipH="1">
            <a:off x="1990725" y="4473575"/>
            <a:ext cx="6556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>
            <a:off x="2178050" y="4581525"/>
            <a:ext cx="842963" cy="1720850"/>
          </a:xfrm>
          <a:prstGeom prst="line">
            <a:avLst/>
          </a:prstGeom>
          <a:noFill/>
          <a:ln w="63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882" name="Oval 10"/>
          <p:cNvSpPr>
            <a:spLocks noChangeArrowheads="1"/>
          </p:cNvSpPr>
          <p:nvPr/>
        </p:nvSpPr>
        <p:spPr bwMode="auto">
          <a:xfrm>
            <a:off x="4641850" y="1943100"/>
            <a:ext cx="9525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3200400" y="3832225"/>
            <a:ext cx="500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4.5 M</a:t>
            </a:r>
          </a:p>
        </p:txBody>
      </p:sp>
      <p:sp>
        <p:nvSpPr>
          <p:cNvPr id="207884" name="Text Box 12"/>
          <p:cNvSpPr txBox="1">
            <a:spLocks noChangeArrowheads="1"/>
          </p:cNvSpPr>
          <p:nvPr/>
        </p:nvSpPr>
        <p:spPr bwMode="auto">
          <a:xfrm>
            <a:off x="4076700" y="5245100"/>
            <a:ext cx="465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latin typeface="Arial" charset="0"/>
              </a:rPr>
              <a:t>7.5M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3251200" y="3543300"/>
            <a:ext cx="37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30</a:t>
            </a:r>
            <a:r>
              <a:rPr lang="en-US" sz="1000" baseline="30000">
                <a:latin typeface="Arial" charset="0"/>
              </a:rPr>
              <a:t>0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3994150" y="4264025"/>
            <a:ext cx="373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45</a:t>
            </a:r>
            <a:r>
              <a:rPr lang="en-US" sz="1000" baseline="30000">
                <a:latin typeface="Arial" charset="0"/>
              </a:rPr>
              <a:t>0</a:t>
            </a:r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 rot="-1092594">
            <a:off x="2271713" y="5151438"/>
            <a:ext cx="465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10 M</a:t>
            </a:r>
          </a:p>
        </p:txBody>
      </p:sp>
      <p:sp>
        <p:nvSpPr>
          <p:cNvPr id="207888" name="Line 16"/>
          <p:cNvSpPr>
            <a:spLocks noChangeShapeType="1"/>
          </p:cNvSpPr>
          <p:nvPr/>
        </p:nvSpPr>
        <p:spPr bwMode="auto">
          <a:xfrm flipH="1" flipV="1">
            <a:off x="3797300" y="1727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89" name="Line 17"/>
          <p:cNvSpPr>
            <a:spLocks noChangeShapeType="1"/>
          </p:cNvSpPr>
          <p:nvPr/>
        </p:nvSpPr>
        <p:spPr bwMode="auto">
          <a:xfrm>
            <a:off x="4025900" y="172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90" name="Line 18"/>
          <p:cNvSpPr>
            <a:spLocks noChangeShapeType="1"/>
          </p:cNvSpPr>
          <p:nvPr/>
        </p:nvSpPr>
        <p:spPr bwMode="auto">
          <a:xfrm>
            <a:off x="4178300" y="1879600"/>
            <a:ext cx="0" cy="990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91" name="Line 19"/>
          <p:cNvSpPr>
            <a:spLocks noChangeShapeType="1"/>
          </p:cNvSpPr>
          <p:nvPr/>
        </p:nvSpPr>
        <p:spPr bwMode="auto">
          <a:xfrm>
            <a:off x="4178300" y="3251200"/>
            <a:ext cx="0" cy="83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92" name="Text Box 20"/>
          <p:cNvSpPr txBox="1">
            <a:spLocks noChangeArrowheads="1"/>
          </p:cNvSpPr>
          <p:nvPr/>
        </p:nvSpPr>
        <p:spPr bwMode="auto">
          <a:xfrm>
            <a:off x="3873500" y="2794000"/>
            <a:ext cx="465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15 M</a:t>
            </a:r>
          </a:p>
        </p:txBody>
      </p:sp>
      <p:sp>
        <p:nvSpPr>
          <p:cNvPr id="207893" name="Line 21"/>
          <p:cNvSpPr>
            <a:spLocks noChangeShapeType="1"/>
          </p:cNvSpPr>
          <p:nvPr/>
        </p:nvSpPr>
        <p:spPr bwMode="auto">
          <a:xfrm>
            <a:off x="4025900" y="3937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94" name="AutoShape 22"/>
          <p:cNvSpPr>
            <a:spLocks noChangeArrowheads="1"/>
          </p:cNvSpPr>
          <p:nvPr/>
        </p:nvSpPr>
        <p:spPr bwMode="auto">
          <a:xfrm rot="4239593">
            <a:off x="1625600" y="4965700"/>
            <a:ext cx="304800" cy="685800"/>
          </a:xfrm>
          <a:prstGeom prst="up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95" name="AutoShape 23"/>
          <p:cNvSpPr>
            <a:spLocks noChangeArrowheads="1"/>
          </p:cNvSpPr>
          <p:nvPr/>
        </p:nvSpPr>
        <p:spPr bwMode="auto">
          <a:xfrm rot="10737286">
            <a:off x="4191000" y="1295400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96" name="Text Box 24"/>
          <p:cNvSpPr txBox="1">
            <a:spLocks noChangeArrowheads="1"/>
          </p:cNvSpPr>
          <p:nvPr/>
        </p:nvSpPr>
        <p:spPr bwMode="auto">
          <a:xfrm rot="-1108113">
            <a:off x="1282700" y="50673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FV</a:t>
            </a:r>
          </a:p>
        </p:txBody>
      </p:sp>
      <p:sp>
        <p:nvSpPr>
          <p:cNvPr id="207897" name="Text Box 25"/>
          <p:cNvSpPr txBox="1">
            <a:spLocks noChangeArrowheads="1"/>
          </p:cNvSpPr>
          <p:nvPr/>
        </p:nvSpPr>
        <p:spPr bwMode="auto">
          <a:xfrm>
            <a:off x="4381500" y="1249363"/>
            <a:ext cx="379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TV</a:t>
            </a:r>
          </a:p>
        </p:txBody>
      </p:sp>
      <p:sp>
        <p:nvSpPr>
          <p:cNvPr id="207898" name="Text Box 26"/>
          <p:cNvSpPr txBox="1">
            <a:spLocks noChangeArrowheads="1"/>
          </p:cNvSpPr>
          <p:nvPr/>
        </p:nvSpPr>
        <p:spPr bwMode="auto">
          <a:xfrm>
            <a:off x="2730500" y="35560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A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4102100" y="45466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B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4483100" y="17272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C</a:t>
            </a:r>
          </a:p>
        </p:txBody>
      </p:sp>
      <p:sp>
        <p:nvSpPr>
          <p:cNvPr id="207901" name="Text Box 29"/>
          <p:cNvSpPr txBox="1">
            <a:spLocks noChangeArrowheads="1"/>
          </p:cNvSpPr>
          <p:nvPr/>
        </p:nvSpPr>
        <p:spPr bwMode="auto">
          <a:xfrm>
            <a:off x="441325" y="315913"/>
            <a:ext cx="66246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19:-</a:t>
            </a:r>
            <a:r>
              <a:rPr lang="en-US" sz="1400" b="0">
                <a:solidFill>
                  <a:srgbClr val="CC0066"/>
                </a:solidFill>
                <a:latin typeface="Arial" charset="0"/>
              </a:rPr>
              <a:t>Guy ropes of two poles fixed at 4.5m and 7.5 m above ground, 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are attached to a corner of a building 15 M high, make 300 and 450 inclinations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with ground respectively.The poles are 10 M apart. Determine by drawing their      </a:t>
            </a:r>
          </a:p>
          <a:p>
            <a:pPr eaLnBrk="1" hangingPunct="1"/>
            <a:r>
              <a:rPr lang="en-US" sz="1400" b="0">
                <a:solidFill>
                  <a:srgbClr val="CC0066"/>
                </a:solidFill>
                <a:latin typeface="Arial" charset="0"/>
              </a:rPr>
              <a:t>projections,Length of each rope and distance of poles from building.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7903" name="AutoShape 46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4" name="AutoShape 4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5" name="AutoShape 4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6" name="AutoShape 4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7" name="AutoShape 5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908" name="AutoShape 5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990600"/>
            <a:ext cx="7010400" cy="5257800"/>
            <a:chOff x="912" y="1008"/>
            <a:chExt cx="4416" cy="3312"/>
          </a:xfrm>
        </p:grpSpPr>
        <p:pic>
          <p:nvPicPr>
            <p:cNvPr id="208911" name="Picture 3" descr="s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2" y="1008"/>
              <a:ext cx="4416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912" name="Oval 4"/>
            <p:cNvSpPr>
              <a:spLocks noChangeArrowheads="1"/>
            </p:cNvSpPr>
            <p:nvPr/>
          </p:nvSpPr>
          <p:spPr bwMode="auto">
            <a:xfrm>
              <a:off x="3474" y="32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3" name="Line 5"/>
            <p:cNvSpPr>
              <a:spLocks noChangeShapeType="1"/>
            </p:cNvSpPr>
            <p:nvPr/>
          </p:nvSpPr>
          <p:spPr bwMode="auto">
            <a:xfrm flipH="1">
              <a:off x="3504" y="2256"/>
              <a:ext cx="1008" cy="100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14" name="Line 6"/>
            <p:cNvSpPr>
              <a:spLocks noChangeShapeType="1"/>
            </p:cNvSpPr>
            <p:nvPr/>
          </p:nvSpPr>
          <p:spPr bwMode="auto">
            <a:xfrm>
              <a:off x="3504" y="326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15" name="Line 7"/>
            <p:cNvSpPr>
              <a:spLocks noChangeShapeType="1"/>
            </p:cNvSpPr>
            <p:nvPr/>
          </p:nvSpPr>
          <p:spPr bwMode="auto">
            <a:xfrm flipV="1">
              <a:off x="3516" y="3072"/>
              <a:ext cx="6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16" name="Text Box 8"/>
            <p:cNvSpPr txBox="1">
              <a:spLocks noChangeArrowheads="1"/>
            </p:cNvSpPr>
            <p:nvPr/>
          </p:nvSpPr>
          <p:spPr bwMode="auto">
            <a:xfrm rot="-951843">
              <a:off x="3674" y="3136"/>
              <a:ext cx="3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1.2 M</a:t>
              </a:r>
            </a:p>
          </p:txBody>
        </p:sp>
        <p:sp>
          <p:nvSpPr>
            <p:cNvPr id="208917" name="Text Box 9"/>
            <p:cNvSpPr txBox="1">
              <a:spLocks noChangeArrowheads="1"/>
            </p:cNvSpPr>
            <p:nvPr/>
          </p:nvSpPr>
          <p:spPr bwMode="auto">
            <a:xfrm rot="2752181">
              <a:off x="3421" y="3355"/>
              <a:ext cx="3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0.7 M</a:t>
              </a:r>
            </a:p>
          </p:txBody>
        </p:sp>
        <p:sp>
          <p:nvSpPr>
            <p:cNvPr id="208918" name="Text Box 10"/>
            <p:cNvSpPr txBox="1">
              <a:spLocks noChangeArrowheads="1"/>
            </p:cNvSpPr>
            <p:nvPr/>
          </p:nvSpPr>
          <p:spPr bwMode="auto">
            <a:xfrm>
              <a:off x="4512" y="2702"/>
              <a:ext cx="2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4 M</a:t>
              </a:r>
            </a:p>
          </p:txBody>
        </p:sp>
      </p:grpSp>
      <p:sp>
        <p:nvSpPr>
          <p:cNvPr id="208899" name="AutoShape 11"/>
          <p:cNvSpPr>
            <a:spLocks noChangeArrowheads="1"/>
          </p:cNvSpPr>
          <p:nvPr/>
        </p:nvSpPr>
        <p:spPr bwMode="auto">
          <a:xfrm>
            <a:off x="6019800" y="15240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00" name="AutoShape 12"/>
          <p:cNvSpPr>
            <a:spLocks noChangeArrowheads="1"/>
          </p:cNvSpPr>
          <p:nvPr/>
        </p:nvSpPr>
        <p:spPr bwMode="auto">
          <a:xfrm rot="8072932">
            <a:off x="6934200" y="5181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01" name="Text Box 13"/>
          <p:cNvSpPr txBox="1">
            <a:spLocks noChangeArrowheads="1"/>
          </p:cNvSpPr>
          <p:nvPr/>
        </p:nvSpPr>
        <p:spPr bwMode="auto">
          <a:xfrm rot="2441908">
            <a:off x="7061200" y="51943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FV</a:t>
            </a:r>
          </a:p>
        </p:txBody>
      </p:sp>
      <p:sp>
        <p:nvSpPr>
          <p:cNvPr id="208902" name="Text Box 14"/>
          <p:cNvSpPr txBox="1">
            <a:spLocks noChangeArrowheads="1"/>
          </p:cNvSpPr>
          <p:nvPr/>
        </p:nvSpPr>
        <p:spPr bwMode="auto">
          <a:xfrm>
            <a:off x="6146800" y="13716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TV</a:t>
            </a:r>
          </a:p>
        </p:txBody>
      </p:sp>
      <p:sp>
        <p:nvSpPr>
          <p:cNvPr id="208903" name="Rectangle 15"/>
          <p:cNvSpPr>
            <a:spLocks noChangeArrowheads="1"/>
          </p:cNvSpPr>
          <p:nvPr/>
        </p:nvSpPr>
        <p:spPr bwMode="auto">
          <a:xfrm>
            <a:off x="457200" y="533400"/>
            <a:ext cx="81692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PROBLEM 20:- A tank of 4 M height is to be strengthened by four stay rods from each corner 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by fixing their other ends to the flooring, at a point 1.2 M and 0.7 M from two adjacent walls respectively,</a:t>
            </a:r>
          </a:p>
          <a:p>
            <a:pPr eaLnBrk="1" hangingPunct="1"/>
            <a:r>
              <a:rPr lang="en-US" sz="1400">
                <a:solidFill>
                  <a:schemeClr val="accent2"/>
                </a:solidFill>
                <a:latin typeface="Times New Roman" pitchFamily="18" charset="0"/>
              </a:rPr>
              <a:t>as shown. Determine graphically length and angle of each rod with flooring.   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8905" name="AutoShape 32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6" name="AutoShape 33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7" name="AutoShape 34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8" name="AutoShape 35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9" name="AutoShape 36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0" name="AutoShape 37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00200" y="762000"/>
            <a:ext cx="5849938" cy="6019800"/>
            <a:chOff x="1008" y="480"/>
            <a:chExt cx="3685" cy="37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08" y="480"/>
              <a:ext cx="3685" cy="3792"/>
              <a:chOff x="1008" y="672"/>
              <a:chExt cx="3685" cy="3792"/>
            </a:xfrm>
          </p:grpSpPr>
          <p:pic>
            <p:nvPicPr>
              <p:cNvPr id="209935" name="Picture 4" descr="s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04" y="672"/>
                <a:ext cx="3589" cy="3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9936" name="AutoShape 5"/>
              <p:cNvSpPr>
                <a:spLocks noChangeArrowheads="1"/>
              </p:cNvSpPr>
              <p:nvPr/>
            </p:nvSpPr>
            <p:spPr bwMode="auto">
              <a:xfrm rot="4239593">
                <a:off x="1224" y="3816"/>
                <a:ext cx="192" cy="432"/>
              </a:xfrm>
              <a:prstGeom prst="upArrow">
                <a:avLst>
                  <a:gd name="adj1" fmla="val 50000"/>
                  <a:gd name="adj2" fmla="val 562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937" name="Text Box 6"/>
              <p:cNvSpPr txBox="1">
                <a:spLocks noChangeArrowheads="1"/>
              </p:cNvSpPr>
              <p:nvPr/>
            </p:nvSpPr>
            <p:spPr bwMode="auto">
              <a:xfrm rot="-1108113">
                <a:off x="1008" y="3880"/>
                <a:ext cx="25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>
                    <a:latin typeface="Arial" charset="0"/>
                  </a:rPr>
                  <a:t>FV</a:t>
                </a:r>
              </a:p>
            </p:txBody>
          </p:sp>
          <p:sp>
            <p:nvSpPr>
              <p:cNvPr id="209938" name="Text Box 7"/>
              <p:cNvSpPr txBox="1">
                <a:spLocks noChangeArrowheads="1"/>
              </p:cNvSpPr>
              <p:nvPr/>
            </p:nvSpPr>
            <p:spPr bwMode="auto">
              <a:xfrm rot="1946798">
                <a:off x="1680" y="3648"/>
                <a:ext cx="3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i="1">
                    <a:latin typeface="Arial" charset="0"/>
                  </a:rPr>
                  <a:t>2 M</a:t>
                </a:r>
              </a:p>
            </p:txBody>
          </p:sp>
          <p:sp>
            <p:nvSpPr>
              <p:cNvPr id="209939" name="Text Box 8"/>
              <p:cNvSpPr txBox="1">
                <a:spLocks noChangeArrowheads="1"/>
              </p:cNvSpPr>
              <p:nvPr/>
            </p:nvSpPr>
            <p:spPr bwMode="auto">
              <a:xfrm rot="-1845913">
                <a:off x="3440" y="3688"/>
                <a:ext cx="39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i="1">
                    <a:latin typeface="Arial" charset="0"/>
                  </a:rPr>
                  <a:t>1.5 M</a:t>
                </a:r>
              </a:p>
            </p:txBody>
          </p:sp>
          <p:sp>
            <p:nvSpPr>
              <p:cNvPr id="209940" name="Text Box 9"/>
              <p:cNvSpPr txBox="1">
                <a:spLocks noChangeArrowheads="1"/>
              </p:cNvSpPr>
              <p:nvPr/>
            </p:nvSpPr>
            <p:spPr bwMode="auto">
              <a:xfrm rot="-907861">
                <a:off x="3632" y="1872"/>
                <a:ext cx="30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i="1">
                    <a:latin typeface="Arial" charset="0"/>
                  </a:rPr>
                  <a:t>5 M</a:t>
                </a:r>
              </a:p>
            </p:txBody>
          </p:sp>
          <p:sp>
            <p:nvSpPr>
              <p:cNvPr id="209941" name="Line 10"/>
              <p:cNvSpPr>
                <a:spLocks noChangeShapeType="1"/>
              </p:cNvSpPr>
              <p:nvPr/>
            </p:nvSpPr>
            <p:spPr bwMode="auto">
              <a:xfrm flipV="1">
                <a:off x="2688" y="2736"/>
                <a:ext cx="1344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2" name="Line 11"/>
              <p:cNvSpPr>
                <a:spLocks noChangeShapeType="1"/>
              </p:cNvSpPr>
              <p:nvPr/>
            </p:nvSpPr>
            <p:spPr bwMode="auto">
              <a:xfrm flipV="1">
                <a:off x="2736" y="1104"/>
                <a:ext cx="120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3" name="Line 12"/>
              <p:cNvSpPr>
                <a:spLocks noChangeShapeType="1"/>
              </p:cNvSpPr>
              <p:nvPr/>
            </p:nvSpPr>
            <p:spPr bwMode="auto">
              <a:xfrm>
                <a:off x="3776" y="1152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4" name="Line 13"/>
              <p:cNvSpPr>
                <a:spLocks noChangeShapeType="1"/>
              </p:cNvSpPr>
              <p:nvPr/>
            </p:nvSpPr>
            <p:spPr bwMode="auto">
              <a:xfrm>
                <a:off x="3792" y="206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45" name="Text Box 14"/>
              <p:cNvSpPr txBox="1">
                <a:spLocks noChangeArrowheads="1"/>
              </p:cNvSpPr>
              <p:nvPr/>
            </p:nvSpPr>
            <p:spPr bwMode="auto">
              <a:xfrm>
                <a:off x="1200" y="3216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A</a:t>
                </a:r>
              </a:p>
            </p:txBody>
          </p:sp>
          <p:sp>
            <p:nvSpPr>
              <p:cNvPr id="209946" name="Text Box 15"/>
              <p:cNvSpPr txBox="1">
                <a:spLocks noChangeArrowheads="1"/>
              </p:cNvSpPr>
              <p:nvPr/>
            </p:nvSpPr>
            <p:spPr bwMode="auto">
              <a:xfrm>
                <a:off x="2640" y="4032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B</a:t>
                </a:r>
              </a:p>
            </p:txBody>
          </p:sp>
          <p:sp>
            <p:nvSpPr>
              <p:cNvPr id="209947" name="Text Box 16"/>
              <p:cNvSpPr txBox="1">
                <a:spLocks noChangeArrowheads="1"/>
              </p:cNvSpPr>
              <p:nvPr/>
            </p:nvSpPr>
            <p:spPr bwMode="auto">
              <a:xfrm>
                <a:off x="4032" y="3216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C</a:t>
                </a:r>
              </a:p>
            </p:txBody>
          </p:sp>
          <p:sp>
            <p:nvSpPr>
              <p:cNvPr id="209948" name="Text Box 17"/>
              <p:cNvSpPr txBox="1">
                <a:spLocks noChangeArrowheads="1"/>
              </p:cNvSpPr>
              <p:nvPr/>
            </p:nvSpPr>
            <p:spPr bwMode="auto">
              <a:xfrm>
                <a:off x="2491" y="2784"/>
                <a:ext cx="19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D</a:t>
                </a:r>
              </a:p>
            </p:txBody>
          </p:sp>
          <p:sp>
            <p:nvSpPr>
              <p:cNvPr id="209949" name="Text Box 18"/>
              <p:cNvSpPr txBox="1">
                <a:spLocks noChangeArrowheads="1"/>
              </p:cNvSpPr>
              <p:nvPr/>
            </p:nvSpPr>
            <p:spPr bwMode="auto">
              <a:xfrm>
                <a:off x="2256" y="1344"/>
                <a:ext cx="37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Arial" charset="0"/>
                  </a:rPr>
                  <a:t>Hook</a:t>
                </a:r>
              </a:p>
            </p:txBody>
          </p:sp>
        </p:grpSp>
        <p:sp>
          <p:nvSpPr>
            <p:cNvPr id="209933" name="AutoShape 19"/>
            <p:cNvSpPr>
              <a:spLocks noChangeArrowheads="1"/>
            </p:cNvSpPr>
            <p:nvPr/>
          </p:nvSpPr>
          <p:spPr bwMode="auto">
            <a:xfrm>
              <a:off x="2064" y="1200"/>
              <a:ext cx="144" cy="336"/>
            </a:xfrm>
            <a:prstGeom prst="down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Text Box 20"/>
            <p:cNvSpPr txBox="1">
              <a:spLocks noChangeArrowheads="1"/>
            </p:cNvSpPr>
            <p:nvPr/>
          </p:nvSpPr>
          <p:spPr bwMode="auto">
            <a:xfrm>
              <a:off x="1968" y="1008"/>
              <a:ext cx="25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Arial" charset="0"/>
                </a:rPr>
                <a:t>TV</a:t>
              </a:r>
            </a:p>
          </p:txBody>
        </p:sp>
      </p:grpSp>
      <p:sp>
        <p:nvSpPr>
          <p:cNvPr id="209923" name="Text Box 21"/>
          <p:cNvSpPr txBox="1">
            <a:spLocks noChangeArrowheads="1"/>
          </p:cNvSpPr>
          <p:nvPr/>
        </p:nvSpPr>
        <p:spPr bwMode="auto">
          <a:xfrm>
            <a:off x="517525" y="544513"/>
            <a:ext cx="84407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21:-</a:t>
            </a:r>
            <a:r>
              <a:rPr lang="en-US" sz="1400" b="0">
                <a:latin typeface="Arial" charset="0"/>
              </a:rPr>
              <a:t> A horizontal wooden platform 2 M long and 1.5 M wide is supported by four chains </a:t>
            </a:r>
          </a:p>
          <a:p>
            <a:pPr eaLnBrk="1" hangingPunct="1"/>
            <a:r>
              <a:rPr lang="en-US" sz="1400" b="0">
                <a:latin typeface="Arial" charset="0"/>
              </a:rPr>
              <a:t>from it’s corners and chains are attached to a hook 5 M above the center of the platform.</a:t>
            </a:r>
          </a:p>
          <a:p>
            <a:pPr eaLnBrk="1" hangingPunct="1"/>
            <a:r>
              <a:rPr lang="en-US" sz="1400" b="0">
                <a:latin typeface="Arial" charset="0"/>
              </a:rPr>
              <a:t>Draw projections of the objects and determine length of each chain along with it’s inclination with ground. </a:t>
            </a:r>
          </a:p>
        </p:txBody>
      </p:sp>
      <p:sp>
        <p:nvSpPr>
          <p:cNvPr id="209924" name="Text Box 22"/>
          <p:cNvSpPr txBox="1">
            <a:spLocks noChangeArrowheads="1"/>
          </p:cNvSpPr>
          <p:nvPr/>
        </p:nvSpPr>
        <p:spPr bwMode="auto">
          <a:xfrm>
            <a:off x="4419600" y="19050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latin typeface="Arial" charset="0"/>
              </a:rPr>
              <a:t>H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09926" name="AutoShape 39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7" name="AutoShape 4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8" name="AutoShape 4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29" name="AutoShape 4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0" name="AutoShape 4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1" name="AutoShape 4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ChangeArrowheads="1"/>
          </p:cNvSpPr>
          <p:nvPr/>
        </p:nvSpPr>
        <p:spPr bwMode="auto">
          <a:xfrm>
            <a:off x="5257800" y="838200"/>
            <a:ext cx="3886200" cy="4038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utoShape 3"/>
          <p:cNvSpPr>
            <a:spLocks noChangeArrowheads="1"/>
          </p:cNvSpPr>
          <p:nvPr/>
        </p:nvSpPr>
        <p:spPr bwMode="auto">
          <a:xfrm rot="19742203" flipV="1">
            <a:off x="304800" y="1438275"/>
            <a:ext cx="2865438" cy="1576388"/>
          </a:xfrm>
          <a:prstGeom prst="parallelogram">
            <a:avLst>
              <a:gd name="adj" fmla="val 6021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AutoShape 4"/>
          <p:cNvSpPr>
            <a:spLocks noChangeArrowheads="1"/>
          </p:cNvSpPr>
          <p:nvPr/>
        </p:nvSpPr>
        <p:spPr bwMode="auto">
          <a:xfrm rot="5400000" flipV="1">
            <a:off x="1120775" y="2808288"/>
            <a:ext cx="2865437" cy="1576388"/>
          </a:xfrm>
          <a:prstGeom prst="parallelogram">
            <a:avLst>
              <a:gd name="adj" fmla="val 60212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5"/>
          <p:cNvSpPr>
            <a:spLocks noChangeArrowheads="1"/>
          </p:cNvSpPr>
          <p:nvPr/>
        </p:nvSpPr>
        <p:spPr bwMode="auto">
          <a:xfrm rot="5400000" flipV="1">
            <a:off x="1120775" y="873125"/>
            <a:ext cx="2865438" cy="1576388"/>
          </a:xfrm>
          <a:prstGeom prst="parallelogram">
            <a:avLst>
              <a:gd name="adj" fmla="val 60212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AutoShape 6"/>
          <p:cNvSpPr>
            <a:spLocks noChangeArrowheads="1"/>
          </p:cNvSpPr>
          <p:nvPr/>
        </p:nvSpPr>
        <p:spPr bwMode="auto">
          <a:xfrm rot="19742203" flipV="1">
            <a:off x="1944688" y="2306638"/>
            <a:ext cx="2865437" cy="1576387"/>
          </a:xfrm>
          <a:prstGeom prst="parallelogram">
            <a:avLst>
              <a:gd name="adj" fmla="val 60212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47" name="Text Box 7"/>
          <p:cNvSpPr txBox="1">
            <a:spLocks noChangeArrowheads="1"/>
          </p:cNvSpPr>
          <p:nvPr/>
        </p:nvSpPr>
        <p:spPr bwMode="auto">
          <a:xfrm>
            <a:off x="1371600" y="3200400"/>
            <a:ext cx="292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X</a:t>
            </a:r>
          </a:p>
        </p:txBody>
      </p:sp>
      <p:sp>
        <p:nvSpPr>
          <p:cNvPr id="727048" name="Text Box 8"/>
          <p:cNvSpPr txBox="1">
            <a:spLocks noChangeArrowheads="1"/>
          </p:cNvSpPr>
          <p:nvPr/>
        </p:nvSpPr>
        <p:spPr bwMode="auto">
          <a:xfrm>
            <a:off x="3429000" y="19050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Y</a:t>
            </a:r>
          </a:p>
        </p:txBody>
      </p:sp>
      <p:graphicFrame>
        <p:nvGraphicFramePr>
          <p:cNvPr id="727049" name="Object 9"/>
          <p:cNvGraphicFramePr>
            <a:graphicFrameLocks noChangeAspect="1"/>
          </p:cNvGraphicFramePr>
          <p:nvPr/>
        </p:nvGraphicFramePr>
        <p:xfrm>
          <a:off x="1844675" y="1016000"/>
          <a:ext cx="4746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3" imgW="417960" imgH="505440" progId="CorelDRAW.Graphic.11">
                  <p:embed/>
                </p:oleObj>
              </mc:Choice>
              <mc:Fallback>
                <p:oleObj name="CorelDRAW" r:id="rId3" imgW="417960" imgH="505440" progId="CorelDRAW.Graphic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1016000"/>
                        <a:ext cx="4746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0" name="Object 10"/>
          <p:cNvGraphicFramePr>
            <a:graphicFrameLocks noChangeAspect="1"/>
          </p:cNvGraphicFramePr>
          <p:nvPr/>
        </p:nvGraphicFramePr>
        <p:xfrm>
          <a:off x="3162300" y="3560763"/>
          <a:ext cx="684213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5" imgW="668520" imgH="320400" progId="CorelDRAW.Graphic.11">
                  <p:embed/>
                </p:oleObj>
              </mc:Choice>
              <mc:Fallback>
                <p:oleObj name="CorelDRAW" r:id="rId5" imgW="668520" imgH="320400" progId="CorelDRAW.Graphic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3560763"/>
                        <a:ext cx="684213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1" name="Object 11"/>
          <p:cNvGraphicFramePr>
            <a:graphicFrameLocks noChangeAspect="1"/>
          </p:cNvGraphicFramePr>
          <p:nvPr/>
        </p:nvGraphicFramePr>
        <p:xfrm>
          <a:off x="228600" y="2105025"/>
          <a:ext cx="684213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orelDRAW" r:id="rId7" imgW="668520" imgH="320400" progId="CorelDRAW.Graphic.11">
                  <p:embed/>
                </p:oleObj>
              </mc:Choice>
              <mc:Fallback>
                <p:oleObj name="CorelDRAW" r:id="rId7" imgW="668520" imgH="320400" progId="CorelDRAW.Graphic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05025"/>
                        <a:ext cx="684213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2" name="Object 12"/>
          <p:cNvGraphicFramePr>
            <a:graphicFrameLocks noChangeAspect="1"/>
          </p:cNvGraphicFramePr>
          <p:nvPr/>
        </p:nvGraphicFramePr>
        <p:xfrm>
          <a:off x="1814513" y="4335463"/>
          <a:ext cx="4746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orelDRAW" r:id="rId8" imgW="417960" imgH="505440" progId="CorelDRAW.Graphic.11">
                  <p:embed/>
                </p:oleObj>
              </mc:Choice>
              <mc:Fallback>
                <p:oleObj name="CorelDRAW" r:id="rId8" imgW="417960" imgH="505440" progId="CorelDRAW.Graphic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4335463"/>
                        <a:ext cx="4746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53" name="WordArt 13"/>
          <p:cNvSpPr>
            <a:spLocks noChangeArrowheads="1" noChangeShapeType="1" noTextEdit="1"/>
          </p:cNvSpPr>
          <p:nvPr/>
        </p:nvSpPr>
        <p:spPr bwMode="auto">
          <a:xfrm rot="603348">
            <a:off x="3581400" y="1676400"/>
            <a:ext cx="847725" cy="4032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200" kern="10" spc="60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1st Quadrant</a:t>
            </a:r>
          </a:p>
        </p:txBody>
      </p:sp>
      <p:sp>
        <p:nvSpPr>
          <p:cNvPr id="727054" name="WordArt 14"/>
          <p:cNvSpPr>
            <a:spLocks noChangeArrowheads="1" noChangeShapeType="1" noTextEdit="1"/>
          </p:cNvSpPr>
          <p:nvPr/>
        </p:nvSpPr>
        <p:spPr bwMode="auto">
          <a:xfrm rot="603348">
            <a:off x="762000" y="685800"/>
            <a:ext cx="847725" cy="4032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200" kern="10" spc="60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2nd Quadrant</a:t>
            </a:r>
          </a:p>
        </p:txBody>
      </p:sp>
      <p:sp>
        <p:nvSpPr>
          <p:cNvPr id="727055" name="WordArt 15"/>
          <p:cNvSpPr>
            <a:spLocks noChangeArrowheads="1" noChangeShapeType="1" noTextEdit="1"/>
          </p:cNvSpPr>
          <p:nvPr/>
        </p:nvSpPr>
        <p:spPr bwMode="auto">
          <a:xfrm rot="603348">
            <a:off x="533400" y="3352800"/>
            <a:ext cx="847725" cy="4032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200" kern="10" spc="60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3rdQuadrant</a:t>
            </a:r>
          </a:p>
        </p:txBody>
      </p:sp>
      <p:sp>
        <p:nvSpPr>
          <p:cNvPr id="727056" name="WordArt 16"/>
          <p:cNvSpPr>
            <a:spLocks noChangeArrowheads="1" noChangeShapeType="1" noTextEdit="1"/>
          </p:cNvSpPr>
          <p:nvPr/>
        </p:nvSpPr>
        <p:spPr bwMode="auto">
          <a:xfrm rot="603348">
            <a:off x="3124200" y="4495800"/>
            <a:ext cx="847725" cy="40322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200" kern="10" spc="60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4th Quadrant</a:t>
            </a:r>
          </a:p>
        </p:txBody>
      </p:sp>
      <p:sp>
        <p:nvSpPr>
          <p:cNvPr id="727057" name="AutoShape 17"/>
          <p:cNvSpPr>
            <a:spLocks noChangeArrowheads="1"/>
          </p:cNvSpPr>
          <p:nvPr/>
        </p:nvSpPr>
        <p:spPr bwMode="auto">
          <a:xfrm rot="-9210048">
            <a:off x="4419600" y="355917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7058" name="Object 18"/>
          <p:cNvGraphicFramePr>
            <a:graphicFrameLocks noChangeAspect="1"/>
          </p:cNvGraphicFramePr>
          <p:nvPr/>
        </p:nvGraphicFramePr>
        <p:xfrm>
          <a:off x="3200400" y="2819400"/>
          <a:ext cx="58102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orelDRAW" r:id="rId9" imgW="581760" imgH="291240" progId="CorelDRAW.Graphic.11">
                  <p:embed/>
                </p:oleObj>
              </mc:Choice>
              <mc:Fallback>
                <p:oleObj name="CorelDRAW" r:id="rId9" imgW="581760" imgH="291240" progId="CorelDRAW.Graphic.11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19400"/>
                        <a:ext cx="581025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59" name="WordArt 19"/>
          <p:cNvSpPr>
            <a:spLocks noChangeArrowheads="1" noChangeShapeType="1" noTextEdit="1"/>
          </p:cNvSpPr>
          <p:nvPr/>
        </p:nvSpPr>
        <p:spPr bwMode="auto">
          <a:xfrm rot="-184021">
            <a:off x="2438400" y="1600200"/>
            <a:ext cx="485775" cy="496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653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F.V.</a:t>
            </a:r>
          </a:p>
        </p:txBody>
      </p:sp>
      <p:sp>
        <p:nvSpPr>
          <p:cNvPr id="727060" name="AutoShape 20"/>
          <p:cNvSpPr>
            <a:spLocks noChangeArrowheads="1"/>
          </p:cNvSpPr>
          <p:nvPr/>
        </p:nvSpPr>
        <p:spPr bwMode="auto">
          <a:xfrm rot="-2198300">
            <a:off x="-19050" y="4010025"/>
            <a:ext cx="1066800" cy="228600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61" name="Line 21"/>
          <p:cNvSpPr>
            <a:spLocks noChangeShapeType="1"/>
          </p:cNvSpPr>
          <p:nvPr/>
        </p:nvSpPr>
        <p:spPr bwMode="auto">
          <a:xfrm>
            <a:off x="7086600" y="1219200"/>
            <a:ext cx="0" cy="3505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62" name="Line 22"/>
          <p:cNvSpPr>
            <a:spLocks noChangeShapeType="1"/>
          </p:cNvSpPr>
          <p:nvPr/>
        </p:nvSpPr>
        <p:spPr bwMode="auto">
          <a:xfrm>
            <a:off x="5410200" y="3048000"/>
            <a:ext cx="350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63" name="AutoShape 23"/>
          <p:cNvSpPr>
            <a:spLocks noChangeArrowheads="1"/>
          </p:cNvSpPr>
          <p:nvPr/>
        </p:nvSpPr>
        <p:spPr bwMode="auto">
          <a:xfrm>
            <a:off x="8305800" y="1905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64" name="Text Box 24"/>
          <p:cNvSpPr txBox="1">
            <a:spLocks noChangeArrowheads="1"/>
          </p:cNvSpPr>
          <p:nvPr/>
        </p:nvSpPr>
        <p:spPr bwMode="auto">
          <a:xfrm>
            <a:off x="7591425" y="1200150"/>
            <a:ext cx="979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1</a:t>
            </a:r>
            <a:r>
              <a:rPr lang="en-US" sz="1400" baseline="30000">
                <a:latin typeface="Arial" charset="0"/>
              </a:rPr>
              <a:t>ST</a:t>
            </a:r>
            <a:r>
              <a:rPr lang="en-US" sz="1400">
                <a:latin typeface="Arial" charset="0"/>
              </a:rPr>
              <a:t> Quad.</a:t>
            </a:r>
          </a:p>
        </p:txBody>
      </p:sp>
      <p:sp>
        <p:nvSpPr>
          <p:cNvPr id="727065" name="Text Box 25"/>
          <p:cNvSpPr txBox="1">
            <a:spLocks noChangeArrowheads="1"/>
          </p:cNvSpPr>
          <p:nvPr/>
        </p:nvSpPr>
        <p:spPr bwMode="auto">
          <a:xfrm>
            <a:off x="5481638" y="1247775"/>
            <a:ext cx="1022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2</a:t>
            </a:r>
            <a:r>
              <a:rPr lang="en-US" sz="1400" baseline="30000">
                <a:latin typeface="Arial" charset="0"/>
              </a:rPr>
              <a:t>nd</a:t>
            </a:r>
            <a:r>
              <a:rPr lang="en-US" sz="1400">
                <a:latin typeface="Arial" charset="0"/>
              </a:rPr>
              <a:t>  Quad.</a:t>
            </a:r>
          </a:p>
        </p:txBody>
      </p:sp>
      <p:sp>
        <p:nvSpPr>
          <p:cNvPr id="727066" name="Text Box 26"/>
          <p:cNvSpPr txBox="1">
            <a:spLocks noChangeArrowheads="1"/>
          </p:cNvSpPr>
          <p:nvPr/>
        </p:nvSpPr>
        <p:spPr bwMode="auto">
          <a:xfrm>
            <a:off x="5562600" y="4191000"/>
            <a:ext cx="996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3</a:t>
            </a:r>
            <a:r>
              <a:rPr lang="en-US" sz="1400" baseline="30000">
                <a:latin typeface="Arial" charset="0"/>
              </a:rPr>
              <a:t>rd</a:t>
            </a:r>
            <a:r>
              <a:rPr lang="en-US" sz="1400">
                <a:latin typeface="Arial" charset="0"/>
              </a:rPr>
              <a:t>  Quad.</a:t>
            </a:r>
          </a:p>
        </p:txBody>
      </p:sp>
      <p:sp>
        <p:nvSpPr>
          <p:cNvPr id="727067" name="Text Box 27"/>
          <p:cNvSpPr txBox="1">
            <a:spLocks noChangeArrowheads="1"/>
          </p:cNvSpPr>
          <p:nvPr/>
        </p:nvSpPr>
        <p:spPr bwMode="auto">
          <a:xfrm>
            <a:off x="7681913" y="4148138"/>
            <a:ext cx="941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4</a:t>
            </a:r>
            <a:r>
              <a:rPr lang="en-US" sz="1400" baseline="30000">
                <a:latin typeface="Arial" charset="0"/>
              </a:rPr>
              <a:t>th</a:t>
            </a:r>
            <a:r>
              <a:rPr lang="en-US" sz="1400">
                <a:latin typeface="Arial" charset="0"/>
              </a:rPr>
              <a:t> Quad.</a:t>
            </a:r>
          </a:p>
        </p:txBody>
      </p:sp>
      <p:sp>
        <p:nvSpPr>
          <p:cNvPr id="727068" name="Text Box 28"/>
          <p:cNvSpPr txBox="1">
            <a:spLocks noChangeArrowheads="1"/>
          </p:cNvSpPr>
          <p:nvPr/>
        </p:nvSpPr>
        <p:spPr bwMode="auto">
          <a:xfrm>
            <a:off x="6815138" y="2771775"/>
            <a:ext cx="52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X  Y</a:t>
            </a:r>
          </a:p>
        </p:txBody>
      </p:sp>
      <p:sp>
        <p:nvSpPr>
          <p:cNvPr id="727069" name="Oval 29"/>
          <p:cNvSpPr>
            <a:spLocks noChangeArrowheads="1"/>
          </p:cNvSpPr>
          <p:nvPr/>
        </p:nvSpPr>
        <p:spPr bwMode="auto">
          <a:xfrm>
            <a:off x="7038975" y="2986088"/>
            <a:ext cx="76200" cy="76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070" name="WordArt 30"/>
          <p:cNvSpPr>
            <a:spLocks noChangeArrowheads="1" noChangeShapeType="1" noTextEdit="1"/>
          </p:cNvSpPr>
          <p:nvPr/>
        </p:nvSpPr>
        <p:spPr bwMode="auto">
          <a:xfrm rot="603348">
            <a:off x="4662488" y="3352800"/>
            <a:ext cx="542925" cy="35718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7407"/>
              </a:avLst>
            </a:prstTxWarp>
          </a:bodyPr>
          <a:lstStyle/>
          <a:p>
            <a:pPr algn="ctr"/>
            <a:r>
              <a:rPr lang="en-US" sz="1000" kern="10" spc="50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Observer</a:t>
            </a:r>
          </a:p>
        </p:txBody>
      </p:sp>
      <p:sp>
        <p:nvSpPr>
          <p:cNvPr id="727071" name="Text Box 31"/>
          <p:cNvSpPr txBox="1">
            <a:spLocks noChangeArrowheads="1"/>
          </p:cNvSpPr>
          <p:nvPr/>
        </p:nvSpPr>
        <p:spPr bwMode="auto">
          <a:xfrm>
            <a:off x="6862763" y="976313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VP</a:t>
            </a:r>
          </a:p>
        </p:txBody>
      </p:sp>
      <p:sp>
        <p:nvSpPr>
          <p:cNvPr id="727072" name="Text Box 32"/>
          <p:cNvSpPr txBox="1">
            <a:spLocks noChangeArrowheads="1"/>
          </p:cNvSpPr>
          <p:nvPr/>
        </p:nvSpPr>
        <p:spPr bwMode="auto">
          <a:xfrm>
            <a:off x="8529638" y="2762250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HP</a:t>
            </a:r>
          </a:p>
        </p:txBody>
      </p:sp>
      <p:sp>
        <p:nvSpPr>
          <p:cNvPr id="727073" name="Text Box 33"/>
          <p:cNvSpPr txBox="1">
            <a:spLocks noChangeArrowheads="1"/>
          </p:cNvSpPr>
          <p:nvPr/>
        </p:nvSpPr>
        <p:spPr bwMode="auto">
          <a:xfrm>
            <a:off x="8245475" y="2076450"/>
            <a:ext cx="963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Observer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0" y="5257800"/>
            <a:ext cx="9144000" cy="1600200"/>
            <a:chOff x="0" y="3312"/>
            <a:chExt cx="5760" cy="1008"/>
          </a:xfrm>
        </p:grpSpPr>
        <p:sp>
          <p:nvSpPr>
            <p:cNvPr id="727075" name="Rectangle 35"/>
            <p:cNvSpPr>
              <a:spLocks noChangeArrowheads="1"/>
            </p:cNvSpPr>
            <p:nvPr/>
          </p:nvSpPr>
          <p:spPr bwMode="auto">
            <a:xfrm>
              <a:off x="0" y="3312"/>
              <a:ext cx="5760" cy="1008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shade val="6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24619" name="Text Box 36"/>
            <p:cNvSpPr txBox="1">
              <a:spLocks noChangeArrowheads="1"/>
            </p:cNvSpPr>
            <p:nvPr/>
          </p:nvSpPr>
          <p:spPr bwMode="auto">
            <a:xfrm>
              <a:off x="135" y="3370"/>
              <a:ext cx="547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>
                  <a:latin typeface="Arial" charset="0"/>
                </a:rPr>
                <a:t>THIS QUADRANT PATTERN, </a:t>
              </a:r>
            </a:p>
            <a:p>
              <a:pPr eaLnBrk="1" hangingPunct="1"/>
              <a:r>
                <a:rPr lang="en-US" sz="2000">
                  <a:latin typeface="Arial" charset="0"/>
                </a:rPr>
                <a:t>IF OBSERVED ALONG X-Y LINE ( IN</a:t>
              </a:r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 RED</a:t>
              </a:r>
              <a:r>
                <a:rPr lang="en-US" sz="2000">
                  <a:latin typeface="Arial" charset="0"/>
                </a:rPr>
                <a:t> ARROW DIRECTION)</a:t>
              </a:r>
            </a:p>
            <a:p>
              <a:pPr eaLnBrk="1" hangingPunct="1"/>
              <a:r>
                <a:rPr lang="en-US" sz="2000">
                  <a:latin typeface="Arial" charset="0"/>
                </a:rPr>
                <a:t>WILL EXACTLY APPEAR AS SHOWN ON RIGHT SIDE AND HENCE,</a:t>
              </a:r>
            </a:p>
            <a:p>
              <a:pPr eaLnBrk="1" hangingPunct="1"/>
              <a:r>
                <a:rPr lang="en-US" sz="2000">
                  <a:latin typeface="Arial" charset="0"/>
                </a:rPr>
                <a:t>IT IS FURTHER USED TO UNDERSTAND ILLUSTRATION PROPERLLY.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4612" name="AutoShape 45">
              <a:hlinkClick r:id="rId11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3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AutoShape 47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5" name="AutoShape 48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AutoShape 49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AutoShape 50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7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2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2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2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2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2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2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27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27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animBg="1"/>
      <p:bldP spid="727047" grpId="0" autoUpdateAnimBg="0"/>
      <p:bldP spid="727048" grpId="0" autoUpdateAnimBg="0"/>
      <p:bldP spid="727053" grpId="0" animBg="1"/>
      <p:bldP spid="727054" grpId="0" animBg="1"/>
      <p:bldP spid="727055" grpId="0" animBg="1"/>
      <p:bldP spid="727056" grpId="0" animBg="1"/>
      <p:bldP spid="727057" grpId="0" animBg="1"/>
      <p:bldP spid="727059" grpId="0" animBg="1"/>
      <p:bldP spid="727060" grpId="0" animBg="1"/>
      <p:bldP spid="727061" grpId="0" animBg="1"/>
      <p:bldP spid="727062" grpId="0" animBg="1"/>
      <p:bldP spid="727063" grpId="0" animBg="1"/>
      <p:bldP spid="727064" grpId="0" autoUpdateAnimBg="0"/>
      <p:bldP spid="727065" grpId="0" autoUpdateAnimBg="0"/>
      <p:bldP spid="727066" grpId="0" autoUpdateAnimBg="0"/>
      <p:bldP spid="727067" grpId="0" autoUpdateAnimBg="0"/>
      <p:bldP spid="727068" grpId="0" autoUpdateAnimBg="0"/>
      <p:bldP spid="727069" grpId="0" animBg="1"/>
      <p:bldP spid="727070" grpId="0" animBg="1"/>
      <p:bldP spid="727071" grpId="0" autoUpdateAnimBg="0"/>
      <p:bldP spid="727072" grpId="0" autoUpdateAnimBg="0"/>
      <p:bldP spid="727073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ChangeArrowheads="1"/>
          </p:cNvSpPr>
          <p:nvPr/>
        </p:nvSpPr>
        <p:spPr bwMode="auto">
          <a:xfrm>
            <a:off x="533400" y="277813"/>
            <a:ext cx="7219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chemeClr val="accent2"/>
                </a:solidFill>
                <a:latin typeface="Arial" charset="0"/>
              </a:rPr>
              <a:t>PROBLEM 22.</a:t>
            </a:r>
          </a:p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A room is of size 6.5m L ,5m D,3.5m high. </a:t>
            </a:r>
          </a:p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An electric bulb hangs 1m below the center of ceiling. </a:t>
            </a:r>
          </a:p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A switch is placed in one of the corners of the room, 1.5m above the flooring.</a:t>
            </a:r>
          </a:p>
          <a:p>
            <a:pPr eaLnBrk="1" hangingPunct="1"/>
            <a:r>
              <a:rPr lang="en-US" b="0">
                <a:solidFill>
                  <a:srgbClr val="000000"/>
                </a:solidFill>
                <a:latin typeface="Arial" charset="0"/>
              </a:rPr>
              <a:t>Draw the projections an determine real distance between the bulb and switch.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1782763"/>
            <a:ext cx="6400800" cy="4770437"/>
            <a:chOff x="720" y="1123"/>
            <a:chExt cx="4032" cy="3005"/>
          </a:xfrm>
        </p:grpSpPr>
        <p:pic>
          <p:nvPicPr>
            <p:cNvPr id="210955" name="Picture 4" descr="s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5" y="1123"/>
              <a:ext cx="4007" cy="3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0956" name="Text Box 5"/>
            <p:cNvSpPr txBox="1">
              <a:spLocks noChangeArrowheads="1"/>
            </p:cNvSpPr>
            <p:nvPr/>
          </p:nvSpPr>
          <p:spPr bwMode="auto">
            <a:xfrm>
              <a:off x="720" y="2784"/>
              <a:ext cx="39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Switch</a:t>
              </a:r>
            </a:p>
          </p:txBody>
        </p:sp>
        <p:sp>
          <p:nvSpPr>
            <p:cNvPr id="210957" name="Text Box 6"/>
            <p:cNvSpPr txBox="1">
              <a:spLocks noChangeArrowheads="1"/>
            </p:cNvSpPr>
            <p:nvPr/>
          </p:nvSpPr>
          <p:spPr bwMode="auto">
            <a:xfrm>
              <a:off x="2785" y="1779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</a:rPr>
                <a:t>Bulb</a:t>
              </a:r>
            </a:p>
          </p:txBody>
        </p:sp>
        <p:sp>
          <p:nvSpPr>
            <p:cNvPr id="210958" name="Text Box 7"/>
            <p:cNvSpPr txBox="1">
              <a:spLocks noChangeArrowheads="1"/>
            </p:cNvSpPr>
            <p:nvPr/>
          </p:nvSpPr>
          <p:spPr bwMode="auto">
            <a:xfrm rot="344663">
              <a:off x="1480" y="2131"/>
              <a:ext cx="51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Front wall</a:t>
              </a:r>
            </a:p>
          </p:txBody>
        </p:sp>
        <p:sp>
          <p:nvSpPr>
            <p:cNvPr id="210959" name="Text Box 8"/>
            <p:cNvSpPr txBox="1">
              <a:spLocks noChangeArrowheads="1"/>
            </p:cNvSpPr>
            <p:nvPr/>
          </p:nvSpPr>
          <p:spPr bwMode="auto">
            <a:xfrm>
              <a:off x="2469" y="1196"/>
              <a:ext cx="3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Ceiling</a:t>
              </a:r>
            </a:p>
          </p:txBody>
        </p:sp>
        <p:sp>
          <p:nvSpPr>
            <p:cNvPr id="210960" name="Line 9"/>
            <p:cNvSpPr>
              <a:spLocks noChangeShapeType="1"/>
            </p:cNvSpPr>
            <p:nvPr/>
          </p:nvSpPr>
          <p:spPr bwMode="auto">
            <a:xfrm>
              <a:off x="1036" y="3017"/>
              <a:ext cx="0" cy="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61" name="Line 10"/>
            <p:cNvSpPr>
              <a:spLocks noChangeShapeType="1"/>
            </p:cNvSpPr>
            <p:nvPr/>
          </p:nvSpPr>
          <p:spPr bwMode="auto">
            <a:xfrm flipH="1">
              <a:off x="1692" y="1633"/>
              <a:ext cx="8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62" name="Line 11"/>
            <p:cNvSpPr>
              <a:spLocks noChangeShapeType="1"/>
            </p:cNvSpPr>
            <p:nvPr/>
          </p:nvSpPr>
          <p:spPr bwMode="auto">
            <a:xfrm>
              <a:off x="2129" y="1633"/>
              <a:ext cx="0" cy="437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63" name="Line 12"/>
            <p:cNvSpPr>
              <a:spLocks noChangeShapeType="1"/>
            </p:cNvSpPr>
            <p:nvPr/>
          </p:nvSpPr>
          <p:spPr bwMode="auto">
            <a:xfrm>
              <a:off x="1983" y="2070"/>
              <a:ext cx="5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64" name="Line 13"/>
            <p:cNvSpPr>
              <a:spLocks noChangeShapeType="1"/>
            </p:cNvSpPr>
            <p:nvPr/>
          </p:nvSpPr>
          <p:spPr bwMode="auto">
            <a:xfrm>
              <a:off x="2712" y="3092"/>
              <a:ext cx="1821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65" name="Line 14"/>
            <p:cNvSpPr>
              <a:spLocks noChangeShapeType="1"/>
            </p:cNvSpPr>
            <p:nvPr/>
          </p:nvSpPr>
          <p:spPr bwMode="auto">
            <a:xfrm flipH="1">
              <a:off x="1109" y="3090"/>
              <a:ext cx="1603" cy="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966" name="Text Box 15"/>
            <p:cNvSpPr txBox="1">
              <a:spLocks noChangeArrowheads="1"/>
            </p:cNvSpPr>
            <p:nvPr/>
          </p:nvSpPr>
          <p:spPr bwMode="auto">
            <a:xfrm rot="-806862">
              <a:off x="3598" y="1923"/>
              <a:ext cx="7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Side wall</a:t>
              </a:r>
            </a:p>
          </p:txBody>
        </p:sp>
        <p:sp>
          <p:nvSpPr>
            <p:cNvPr id="210967" name="AutoShape 16"/>
            <p:cNvSpPr>
              <a:spLocks noChangeArrowheads="1"/>
            </p:cNvSpPr>
            <p:nvPr/>
          </p:nvSpPr>
          <p:spPr bwMode="auto">
            <a:xfrm rot="919689">
              <a:off x="3569" y="3647"/>
              <a:ext cx="510" cy="96"/>
            </a:xfrm>
            <a:prstGeom prst="leftArrow">
              <a:avLst>
                <a:gd name="adj1" fmla="val 50000"/>
                <a:gd name="adj2" fmla="val 1328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68" name="Text Box 17"/>
            <p:cNvSpPr txBox="1">
              <a:spLocks noChangeArrowheads="1"/>
            </p:cNvSpPr>
            <p:nvPr/>
          </p:nvSpPr>
          <p:spPr bwMode="auto">
            <a:xfrm rot="706902">
              <a:off x="3654" y="3696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 i="1">
                  <a:latin typeface="Times New Roman" pitchFamily="18" charset="0"/>
                </a:rPr>
                <a:t>Observer</a:t>
              </a:r>
            </a:p>
          </p:txBody>
        </p:sp>
        <p:sp>
          <p:nvSpPr>
            <p:cNvPr id="210969" name="AutoShape 18"/>
            <p:cNvSpPr>
              <a:spLocks noChangeArrowheads="1"/>
            </p:cNvSpPr>
            <p:nvPr/>
          </p:nvSpPr>
          <p:spPr bwMode="auto">
            <a:xfrm>
              <a:off x="1536" y="1632"/>
              <a:ext cx="96" cy="19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70" name="Text Box 19"/>
            <p:cNvSpPr txBox="1">
              <a:spLocks noChangeArrowheads="1"/>
            </p:cNvSpPr>
            <p:nvPr/>
          </p:nvSpPr>
          <p:spPr bwMode="auto">
            <a:xfrm>
              <a:off x="1350" y="1550"/>
              <a:ext cx="2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Arial" charset="0"/>
                </a:rPr>
                <a:t>TV</a:t>
              </a:r>
            </a:p>
          </p:txBody>
        </p:sp>
        <p:sp>
          <p:nvSpPr>
            <p:cNvPr id="210971" name="Text Box 20"/>
            <p:cNvSpPr txBox="1">
              <a:spLocks noChangeArrowheads="1"/>
            </p:cNvSpPr>
            <p:nvPr/>
          </p:nvSpPr>
          <p:spPr bwMode="auto">
            <a:xfrm rot="-987855">
              <a:off x="1776" y="3207"/>
              <a:ext cx="17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>
                  <a:latin typeface="Arial" charset="0"/>
                </a:rPr>
                <a:t>L</a:t>
              </a:r>
            </a:p>
          </p:txBody>
        </p:sp>
        <p:sp>
          <p:nvSpPr>
            <p:cNvPr id="210972" name="Text Box 21"/>
            <p:cNvSpPr txBox="1">
              <a:spLocks noChangeArrowheads="1"/>
            </p:cNvSpPr>
            <p:nvPr/>
          </p:nvSpPr>
          <p:spPr bwMode="auto">
            <a:xfrm>
              <a:off x="3636" y="314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>
                  <a:latin typeface="Arial" charset="0"/>
                </a:rPr>
                <a:t>D</a:t>
              </a:r>
            </a:p>
          </p:txBody>
        </p:sp>
        <p:sp>
          <p:nvSpPr>
            <p:cNvPr id="210973" name="Text Box 22"/>
            <p:cNvSpPr txBox="1">
              <a:spLocks noChangeArrowheads="1"/>
            </p:cNvSpPr>
            <p:nvPr/>
          </p:nvSpPr>
          <p:spPr bwMode="auto">
            <a:xfrm rot="-1181287">
              <a:off x="2540" y="256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i="1">
                  <a:latin typeface="Arial" charset="0"/>
                </a:rPr>
                <a:t>H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10949" name="AutoShape 39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0" name="AutoShape 4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1" name="AutoShape 4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2" name="AutoShape 4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3" name="AutoShape 4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954" name="AutoShape 4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57150" y="304800"/>
            <a:ext cx="89709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PROBLEM 23:-</a:t>
            </a:r>
            <a:r>
              <a:rPr lang="en-US" sz="1400" b="0">
                <a:latin typeface="Arial" charset="0"/>
              </a:rPr>
              <a:t> </a:t>
            </a:r>
          </a:p>
          <a:p>
            <a:pPr eaLnBrk="1" hangingPunct="1"/>
            <a:r>
              <a:rPr lang="en-US" sz="1200">
                <a:solidFill>
                  <a:srgbClr val="FF0066"/>
                </a:solidFill>
                <a:latin typeface="Arial" charset="0"/>
              </a:rPr>
              <a:t>A PICTURE FRAME  2 M WIDE AND 1 M TALL IS RESTING ON HORIZONTAL WALL RAILING </a:t>
            </a:r>
          </a:p>
          <a:p>
            <a:pPr eaLnBrk="1" hangingPunct="1"/>
            <a:r>
              <a:rPr lang="en-US" sz="1200">
                <a:solidFill>
                  <a:srgbClr val="FF0066"/>
                </a:solidFill>
                <a:latin typeface="Arial" charset="0"/>
              </a:rPr>
              <a:t>MAKES 35</a:t>
            </a:r>
            <a:r>
              <a:rPr lang="en-US" sz="1200" baseline="30000">
                <a:solidFill>
                  <a:srgbClr val="FF0066"/>
                </a:solidFill>
                <a:latin typeface="Arial" charset="0"/>
              </a:rPr>
              <a:t>0</a:t>
            </a:r>
            <a:r>
              <a:rPr lang="en-US" sz="1200">
                <a:solidFill>
                  <a:srgbClr val="FF0066"/>
                </a:solidFill>
                <a:latin typeface="Arial" charset="0"/>
              </a:rPr>
              <a:t> INCLINATION  WITH  WALL. IT IS ATTAACHED TO A HOOK IN THE WALL BY TWO STRINGS.</a:t>
            </a:r>
          </a:p>
          <a:p>
            <a:pPr eaLnBrk="1" hangingPunct="1"/>
            <a:r>
              <a:rPr lang="en-US" sz="1200">
                <a:solidFill>
                  <a:srgbClr val="FF0066"/>
                </a:solidFill>
                <a:latin typeface="Arial" charset="0"/>
              </a:rPr>
              <a:t>THE HOOK IS 1.5 M ABOVE WALL RAILING. DETERMINE LENGTH OF EACH CHAIN AND TRUE ANGLE BETWEEN THEM </a:t>
            </a:r>
          </a:p>
        </p:txBody>
      </p:sp>
      <p:pic>
        <p:nvPicPr>
          <p:cNvPr id="211971" name="Picture 5" descr="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1219200" y="1371600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2" name="Line 6"/>
          <p:cNvSpPr>
            <a:spLocks noChangeShapeType="1"/>
          </p:cNvSpPr>
          <p:nvPr/>
        </p:nvSpPr>
        <p:spPr bwMode="auto">
          <a:xfrm flipV="1">
            <a:off x="7124700" y="2057400"/>
            <a:ext cx="0" cy="288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Line 7"/>
          <p:cNvSpPr>
            <a:spLocks noChangeShapeType="1"/>
          </p:cNvSpPr>
          <p:nvPr/>
        </p:nvSpPr>
        <p:spPr bwMode="auto">
          <a:xfrm flipH="1" flipV="1">
            <a:off x="6423025" y="2243138"/>
            <a:ext cx="300038" cy="1101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4" name="Text Box 8"/>
          <p:cNvSpPr txBox="1">
            <a:spLocks noChangeArrowheads="1"/>
          </p:cNvSpPr>
          <p:nvPr/>
        </p:nvSpPr>
        <p:spPr bwMode="auto">
          <a:xfrm>
            <a:off x="6565900" y="2293938"/>
            <a:ext cx="44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Arial" charset="0"/>
              </a:rPr>
              <a:t>35</a:t>
            </a:r>
            <a:r>
              <a:rPr lang="en-US" sz="1400" baseline="30000">
                <a:latin typeface="Arial" charset="0"/>
              </a:rPr>
              <a:t>0</a:t>
            </a:r>
          </a:p>
        </p:txBody>
      </p:sp>
      <p:sp>
        <p:nvSpPr>
          <p:cNvPr id="211975" name="Arc 9"/>
          <p:cNvSpPr>
            <a:spLocks/>
          </p:cNvSpPr>
          <p:nvPr/>
        </p:nvSpPr>
        <p:spPr bwMode="auto">
          <a:xfrm rot="-3869699">
            <a:off x="6547643" y="2170907"/>
            <a:ext cx="500063" cy="495300"/>
          </a:xfrm>
          <a:custGeom>
            <a:avLst/>
            <a:gdLst>
              <a:gd name="T0" fmla="*/ 2147483647 w 21600"/>
              <a:gd name="T1" fmla="*/ 0 h 21327"/>
              <a:gd name="T2" fmla="*/ 2147483647 w 21600"/>
              <a:gd name="T3" fmla="*/ 2147483647 h 21327"/>
              <a:gd name="T4" fmla="*/ 0 w 21600"/>
              <a:gd name="T5" fmla="*/ 2147483647 h 21327"/>
              <a:gd name="T6" fmla="*/ 0 60000 65536"/>
              <a:gd name="T7" fmla="*/ 0 60000 65536"/>
              <a:gd name="T8" fmla="*/ 0 60000 65536"/>
              <a:gd name="T9" fmla="*/ 0 w 21600"/>
              <a:gd name="T10" fmla="*/ 0 h 21327"/>
              <a:gd name="T11" fmla="*/ 21600 w 21600"/>
              <a:gd name="T12" fmla="*/ 21327 h 21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27" fill="none" extrusionOk="0">
                <a:moveTo>
                  <a:pt x="3425" y="0"/>
                </a:moveTo>
                <a:cubicBezTo>
                  <a:pt x="13898" y="1682"/>
                  <a:pt x="21600" y="10720"/>
                  <a:pt x="21600" y="21327"/>
                </a:cubicBezTo>
              </a:path>
              <a:path w="21600" h="21327" stroke="0" extrusionOk="0">
                <a:moveTo>
                  <a:pt x="3425" y="0"/>
                </a:moveTo>
                <a:cubicBezTo>
                  <a:pt x="13898" y="1682"/>
                  <a:pt x="21600" y="10720"/>
                  <a:pt x="21600" y="21327"/>
                </a:cubicBezTo>
                <a:lnTo>
                  <a:pt x="0" y="213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6" name="Line 10"/>
          <p:cNvSpPr>
            <a:spLocks noChangeShapeType="1"/>
          </p:cNvSpPr>
          <p:nvPr/>
        </p:nvSpPr>
        <p:spPr bwMode="auto">
          <a:xfrm flipH="1" flipV="1">
            <a:off x="3921125" y="2068513"/>
            <a:ext cx="190182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7" name="Line 11"/>
          <p:cNvSpPr>
            <a:spLocks noChangeShapeType="1"/>
          </p:cNvSpPr>
          <p:nvPr/>
        </p:nvSpPr>
        <p:spPr bwMode="auto">
          <a:xfrm flipH="1" flipV="1">
            <a:off x="3921125" y="3732213"/>
            <a:ext cx="1201738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8" name="Line 12"/>
          <p:cNvSpPr>
            <a:spLocks noChangeShapeType="1"/>
          </p:cNvSpPr>
          <p:nvPr/>
        </p:nvSpPr>
        <p:spPr bwMode="auto">
          <a:xfrm>
            <a:off x="4121150" y="2068513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9" name="Line 13"/>
          <p:cNvSpPr>
            <a:spLocks noChangeShapeType="1"/>
          </p:cNvSpPr>
          <p:nvPr/>
        </p:nvSpPr>
        <p:spPr bwMode="auto">
          <a:xfrm>
            <a:off x="4121150" y="3070225"/>
            <a:ext cx="0" cy="70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0" name="Line 14"/>
          <p:cNvSpPr>
            <a:spLocks noChangeShapeType="1"/>
          </p:cNvSpPr>
          <p:nvPr/>
        </p:nvSpPr>
        <p:spPr bwMode="auto">
          <a:xfrm>
            <a:off x="4521200" y="2768600"/>
            <a:ext cx="201613" cy="100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1" name="Line 15"/>
          <p:cNvSpPr>
            <a:spLocks noChangeShapeType="1"/>
          </p:cNvSpPr>
          <p:nvPr/>
        </p:nvSpPr>
        <p:spPr bwMode="auto">
          <a:xfrm>
            <a:off x="4521200" y="2768600"/>
            <a:ext cx="125413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2" name="Line 16"/>
          <p:cNvSpPr>
            <a:spLocks noChangeShapeType="1"/>
          </p:cNvSpPr>
          <p:nvPr/>
        </p:nvSpPr>
        <p:spPr bwMode="auto">
          <a:xfrm>
            <a:off x="4722813" y="3570288"/>
            <a:ext cx="100012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3" name="Line 17"/>
          <p:cNvSpPr>
            <a:spLocks noChangeShapeType="1"/>
          </p:cNvSpPr>
          <p:nvPr/>
        </p:nvSpPr>
        <p:spPr bwMode="auto">
          <a:xfrm>
            <a:off x="5122863" y="427037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4" name="Line 18"/>
          <p:cNvSpPr>
            <a:spLocks noChangeShapeType="1"/>
          </p:cNvSpPr>
          <p:nvPr/>
        </p:nvSpPr>
        <p:spPr bwMode="auto">
          <a:xfrm>
            <a:off x="7024688" y="507047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5" name="Line 19"/>
          <p:cNvSpPr>
            <a:spLocks noChangeShapeType="1"/>
          </p:cNvSpPr>
          <p:nvPr/>
        </p:nvSpPr>
        <p:spPr bwMode="auto">
          <a:xfrm>
            <a:off x="5122863" y="4470400"/>
            <a:ext cx="800100" cy="338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6" name="Line 20"/>
          <p:cNvSpPr>
            <a:spLocks noChangeShapeType="1"/>
          </p:cNvSpPr>
          <p:nvPr/>
        </p:nvSpPr>
        <p:spPr bwMode="auto">
          <a:xfrm>
            <a:off x="6423025" y="5021263"/>
            <a:ext cx="601663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87" name="Text Box 21"/>
          <p:cNvSpPr txBox="1">
            <a:spLocks noChangeArrowheads="1"/>
          </p:cNvSpPr>
          <p:nvPr/>
        </p:nvSpPr>
        <p:spPr bwMode="auto">
          <a:xfrm rot="628897">
            <a:off x="3754438" y="2701925"/>
            <a:ext cx="5000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i="1">
                <a:latin typeface="Arial" charset="0"/>
              </a:rPr>
              <a:t>1.5 M</a:t>
            </a:r>
          </a:p>
        </p:txBody>
      </p:sp>
      <p:sp>
        <p:nvSpPr>
          <p:cNvPr id="211988" name="Text Box 22"/>
          <p:cNvSpPr txBox="1">
            <a:spLocks noChangeArrowheads="1"/>
          </p:cNvSpPr>
          <p:nvPr/>
        </p:nvSpPr>
        <p:spPr bwMode="auto">
          <a:xfrm rot="-603904">
            <a:off x="4365625" y="329406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1 M</a:t>
            </a:r>
          </a:p>
        </p:txBody>
      </p:sp>
      <p:sp>
        <p:nvSpPr>
          <p:cNvPr id="211989" name="Text Box 23"/>
          <p:cNvSpPr txBox="1">
            <a:spLocks noChangeArrowheads="1"/>
          </p:cNvSpPr>
          <p:nvPr/>
        </p:nvSpPr>
        <p:spPr bwMode="auto">
          <a:xfrm rot="1125623">
            <a:off x="5940425" y="4754563"/>
            <a:ext cx="3937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i="1">
                <a:latin typeface="Arial" charset="0"/>
              </a:rPr>
              <a:t>2 M</a:t>
            </a:r>
          </a:p>
        </p:txBody>
      </p:sp>
      <p:sp>
        <p:nvSpPr>
          <p:cNvPr id="211990" name="Line 24"/>
          <p:cNvSpPr>
            <a:spLocks noChangeShapeType="1"/>
          </p:cNvSpPr>
          <p:nvPr/>
        </p:nvSpPr>
        <p:spPr bwMode="auto">
          <a:xfrm flipV="1">
            <a:off x="4922838" y="2268538"/>
            <a:ext cx="1000125" cy="400050"/>
          </a:xfrm>
          <a:prstGeom prst="line">
            <a:avLst/>
          </a:prstGeom>
          <a:noFill/>
          <a:ln w="57150" cmpd="thinThick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1" name="Line 25"/>
          <p:cNvSpPr>
            <a:spLocks noChangeShapeType="1"/>
          </p:cNvSpPr>
          <p:nvPr/>
        </p:nvSpPr>
        <p:spPr bwMode="auto">
          <a:xfrm>
            <a:off x="5922963" y="2268538"/>
            <a:ext cx="533400" cy="801687"/>
          </a:xfrm>
          <a:prstGeom prst="line">
            <a:avLst/>
          </a:prstGeom>
          <a:noFill/>
          <a:ln w="57150" cmpd="thinThick">
            <a:solidFill>
              <a:srgbClr val="CC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2" name="Line 26"/>
          <p:cNvSpPr>
            <a:spLocks noChangeShapeType="1"/>
          </p:cNvSpPr>
          <p:nvPr/>
        </p:nvSpPr>
        <p:spPr bwMode="auto">
          <a:xfrm flipH="1" flipV="1">
            <a:off x="7086600" y="4953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93" name="Line 27"/>
          <p:cNvSpPr>
            <a:spLocks noChangeShapeType="1"/>
          </p:cNvSpPr>
          <p:nvPr/>
        </p:nvSpPr>
        <p:spPr bwMode="auto">
          <a:xfrm>
            <a:off x="7239000" y="5181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94" name="Text Box 28"/>
          <p:cNvSpPr txBox="1">
            <a:spLocks noChangeArrowheads="1"/>
          </p:cNvSpPr>
          <p:nvPr/>
        </p:nvSpPr>
        <p:spPr bwMode="auto">
          <a:xfrm>
            <a:off x="7146925" y="4983163"/>
            <a:ext cx="858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>
                <a:latin typeface="Arial" charset="0"/>
              </a:rPr>
              <a:t>Wall railing</a:t>
            </a:r>
          </a:p>
        </p:txBody>
      </p:sp>
      <p:sp>
        <p:nvSpPr>
          <p:cNvPr id="211995" name="Line 29"/>
          <p:cNvSpPr>
            <a:spLocks noChangeShapeType="1"/>
          </p:cNvSpPr>
          <p:nvPr/>
        </p:nvSpPr>
        <p:spPr bwMode="auto">
          <a:xfrm flipH="1" flipV="1">
            <a:off x="7696200" y="42672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96" name="Line 30"/>
          <p:cNvSpPr>
            <a:spLocks noChangeShapeType="1"/>
          </p:cNvSpPr>
          <p:nvPr/>
        </p:nvSpPr>
        <p:spPr bwMode="auto">
          <a:xfrm>
            <a:off x="5943600" y="1219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997" name="Text Box 31"/>
          <p:cNvSpPr txBox="1">
            <a:spLocks noChangeArrowheads="1"/>
          </p:cNvSpPr>
          <p:nvPr/>
        </p:nvSpPr>
        <p:spPr bwMode="auto">
          <a:xfrm rot="1132573">
            <a:off x="8115300" y="421005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FV</a:t>
            </a:r>
          </a:p>
        </p:txBody>
      </p:sp>
      <p:sp>
        <p:nvSpPr>
          <p:cNvPr id="211998" name="Text Box 32"/>
          <p:cNvSpPr txBox="1">
            <a:spLocks noChangeArrowheads="1"/>
          </p:cNvSpPr>
          <p:nvPr/>
        </p:nvSpPr>
        <p:spPr bwMode="auto">
          <a:xfrm rot="-515425">
            <a:off x="5562600" y="1219200"/>
            <a:ext cx="41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Arial" charset="0"/>
              </a:rPr>
              <a:t>TV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12000" name="AutoShape 49">
              <a:hlinkClick r:id="rId4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01" name="AutoShape 5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02" name="AutoShape 5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03" name="AutoShape 5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04" name="AutoShape 5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005" name="AutoShape 5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152400" y="381000"/>
            <a:ext cx="3124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27" name="Line 3"/>
          <p:cNvSpPr>
            <a:spLocks noChangeShapeType="1"/>
          </p:cNvSpPr>
          <p:nvPr/>
        </p:nvSpPr>
        <p:spPr bwMode="auto">
          <a:xfrm>
            <a:off x="2073275" y="3811588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1676400" y="33956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8534400" y="3395663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2987675" y="3048000"/>
            <a:ext cx="0" cy="3049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31" name="Oval 7"/>
          <p:cNvSpPr>
            <a:spLocks noChangeArrowheads="1"/>
          </p:cNvSpPr>
          <p:nvPr/>
        </p:nvSpPr>
        <p:spPr bwMode="auto">
          <a:xfrm>
            <a:off x="2943225" y="42402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Oval 8"/>
          <p:cNvSpPr>
            <a:spLocks noChangeArrowheads="1"/>
          </p:cNvSpPr>
          <p:nvPr/>
        </p:nvSpPr>
        <p:spPr bwMode="auto">
          <a:xfrm>
            <a:off x="2959100" y="6002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2698750" y="4073525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c’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2695575" y="5835650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c</a:t>
            </a:r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>
            <a:off x="2987675" y="4268788"/>
            <a:ext cx="4648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6781800" y="3852863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</a:t>
            </a:r>
            <a:r>
              <a:rPr lang="en-US" sz="2400" b="0">
                <a:latin typeface="Times New Roman" pitchFamily="18" charset="0"/>
              </a:rPr>
              <a:t> </a:t>
            </a:r>
            <a:r>
              <a:rPr lang="en-US" sz="1400" b="0">
                <a:latin typeface="Times New Roman" pitchFamily="18" charset="0"/>
              </a:rPr>
              <a:t>d &amp; d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 flipV="1">
            <a:off x="2987675" y="4268788"/>
            <a:ext cx="1981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38" name="Oval 14"/>
          <p:cNvSpPr>
            <a:spLocks noChangeArrowheads="1"/>
          </p:cNvSpPr>
          <p:nvPr/>
        </p:nvSpPr>
        <p:spPr bwMode="auto">
          <a:xfrm>
            <a:off x="4921250" y="424021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 flipV="1">
            <a:off x="3048000" y="4267200"/>
            <a:ext cx="3505200" cy="1752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40" name="Oval 16"/>
          <p:cNvSpPr>
            <a:spLocks noChangeArrowheads="1"/>
          </p:cNvSpPr>
          <p:nvPr/>
        </p:nvSpPr>
        <p:spPr bwMode="auto">
          <a:xfrm>
            <a:off x="6435725" y="42211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Text Box 17"/>
          <p:cNvSpPr txBox="1">
            <a:spLocks noChangeArrowheads="1"/>
          </p:cNvSpPr>
          <p:nvPr/>
        </p:nvSpPr>
        <p:spPr bwMode="auto">
          <a:xfrm>
            <a:off x="4892675" y="3963988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d</a:t>
            </a:r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6435725" y="3973513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d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 flipV="1">
            <a:off x="4968875" y="1600200"/>
            <a:ext cx="0" cy="26685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44" name="Oval 20"/>
          <p:cNvSpPr>
            <a:spLocks noChangeArrowheads="1"/>
          </p:cNvSpPr>
          <p:nvPr/>
        </p:nvSpPr>
        <p:spPr bwMode="auto">
          <a:xfrm>
            <a:off x="4892675" y="19065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45" name="Text Box 21"/>
          <p:cNvSpPr txBox="1">
            <a:spLocks noChangeArrowheads="1"/>
          </p:cNvSpPr>
          <p:nvPr/>
        </p:nvSpPr>
        <p:spPr bwMode="auto">
          <a:xfrm>
            <a:off x="4664075" y="1601788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d’</a:t>
            </a:r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 flipH="1">
            <a:off x="2987675" y="1982788"/>
            <a:ext cx="190500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294188" y="1955800"/>
            <a:ext cx="2144712" cy="2239963"/>
            <a:chOff x="2705" y="992"/>
            <a:chExt cx="1351" cy="1411"/>
          </a:xfrm>
        </p:grpSpPr>
        <p:sp>
          <p:nvSpPr>
            <p:cNvPr id="213038" name="Arc 24"/>
            <p:cNvSpPr>
              <a:spLocks/>
            </p:cNvSpPr>
            <p:nvPr/>
          </p:nvSpPr>
          <p:spPr bwMode="auto">
            <a:xfrm>
              <a:off x="2705" y="992"/>
              <a:ext cx="1351" cy="1411"/>
            </a:xfrm>
            <a:custGeom>
              <a:avLst/>
              <a:gdLst>
                <a:gd name="T0" fmla="*/ 0 w 21600"/>
                <a:gd name="T1" fmla="*/ 0 h 20464"/>
                <a:gd name="T2" fmla="*/ 0 w 21600"/>
                <a:gd name="T3" fmla="*/ 0 h 20464"/>
                <a:gd name="T4" fmla="*/ 0 w 21600"/>
                <a:gd name="T5" fmla="*/ 0 h 2046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64"/>
                <a:gd name="T11" fmla="*/ 21600 w 21600"/>
                <a:gd name="T12" fmla="*/ 20464 h 20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64" fill="none" extrusionOk="0">
                  <a:moveTo>
                    <a:pt x="6912" y="-1"/>
                  </a:moveTo>
                  <a:cubicBezTo>
                    <a:pt x="15690" y="2964"/>
                    <a:pt x="21600" y="11198"/>
                    <a:pt x="21600" y="20464"/>
                  </a:cubicBezTo>
                </a:path>
                <a:path w="21600" h="20464" stroke="0" extrusionOk="0">
                  <a:moveTo>
                    <a:pt x="6912" y="-1"/>
                  </a:moveTo>
                  <a:cubicBezTo>
                    <a:pt x="15690" y="2964"/>
                    <a:pt x="21600" y="11198"/>
                    <a:pt x="21600" y="20464"/>
                  </a:cubicBezTo>
                  <a:lnTo>
                    <a:pt x="0" y="20464"/>
                  </a:ln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9" name="Line 25"/>
            <p:cNvSpPr>
              <a:spLocks noChangeShapeType="1"/>
            </p:cNvSpPr>
            <p:nvPr/>
          </p:nvSpPr>
          <p:spPr bwMode="auto">
            <a:xfrm flipH="1" flipV="1">
              <a:off x="3454" y="1165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50" name="Line 26"/>
          <p:cNvSpPr>
            <a:spLocks noChangeShapeType="1"/>
          </p:cNvSpPr>
          <p:nvPr/>
        </p:nvSpPr>
        <p:spPr bwMode="auto">
          <a:xfrm>
            <a:off x="4511675" y="1906588"/>
            <a:ext cx="2743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 flipV="1">
            <a:off x="2987675" y="1906588"/>
            <a:ext cx="3200400" cy="2362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52" name="Text Box 28"/>
          <p:cNvSpPr txBox="1">
            <a:spLocks noChangeArrowheads="1"/>
          </p:cNvSpPr>
          <p:nvPr/>
        </p:nvSpPr>
        <p:spPr bwMode="auto">
          <a:xfrm>
            <a:off x="6035675" y="1601788"/>
            <a:ext cx="423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d’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57053" name="Line 29"/>
          <p:cNvSpPr>
            <a:spLocks noChangeShapeType="1"/>
          </p:cNvSpPr>
          <p:nvPr/>
        </p:nvSpPr>
        <p:spPr bwMode="auto">
          <a:xfrm>
            <a:off x="2971800" y="6019800"/>
            <a:ext cx="3886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7054" name="Text Box 30"/>
          <p:cNvSpPr txBox="1">
            <a:spLocks noChangeArrowheads="1"/>
          </p:cNvSpPr>
          <p:nvPr/>
        </p:nvSpPr>
        <p:spPr bwMode="auto">
          <a:xfrm rot="-2206479">
            <a:off x="3505200" y="48768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257055" name="Text Box 31"/>
          <p:cNvSpPr txBox="1">
            <a:spLocks noChangeArrowheads="1"/>
          </p:cNvSpPr>
          <p:nvPr/>
        </p:nvSpPr>
        <p:spPr bwMode="auto">
          <a:xfrm rot="-3101359">
            <a:off x="3886200" y="2362201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FV</a:t>
            </a:r>
          </a:p>
        </p:txBody>
      </p:sp>
      <p:sp>
        <p:nvSpPr>
          <p:cNvPr id="257056" name="Text Box 32"/>
          <p:cNvSpPr txBox="1">
            <a:spLocks noChangeArrowheads="1"/>
          </p:cNvSpPr>
          <p:nvPr/>
        </p:nvSpPr>
        <p:spPr bwMode="auto">
          <a:xfrm rot="-1607487">
            <a:off x="5029200" y="44958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57057" name="Text Box 33"/>
          <p:cNvSpPr txBox="1">
            <a:spLocks noChangeArrowheads="1"/>
          </p:cNvSpPr>
          <p:nvPr/>
        </p:nvSpPr>
        <p:spPr bwMode="auto">
          <a:xfrm rot="-1792448">
            <a:off x="5181600" y="23622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57058" name="Text Box 34"/>
          <p:cNvSpPr txBox="1">
            <a:spLocks noChangeArrowheads="1"/>
          </p:cNvSpPr>
          <p:nvPr/>
        </p:nvSpPr>
        <p:spPr bwMode="auto">
          <a:xfrm>
            <a:off x="3167063" y="3976688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57059" name="Text Box 35"/>
          <p:cNvSpPr txBox="1">
            <a:spLocks noChangeArrowheads="1"/>
          </p:cNvSpPr>
          <p:nvPr/>
        </p:nvSpPr>
        <p:spPr bwMode="auto">
          <a:xfrm>
            <a:off x="3271838" y="5757863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57060" name="Arc 36"/>
          <p:cNvSpPr>
            <a:spLocks/>
          </p:cNvSpPr>
          <p:nvPr/>
        </p:nvSpPr>
        <p:spPr bwMode="auto">
          <a:xfrm>
            <a:off x="3200400" y="3962400"/>
            <a:ext cx="304800" cy="320675"/>
          </a:xfrm>
          <a:custGeom>
            <a:avLst/>
            <a:gdLst>
              <a:gd name="T0" fmla="*/ 2147483647 w 21600"/>
              <a:gd name="T1" fmla="*/ 0 h 22819"/>
              <a:gd name="T2" fmla="*/ 2147483647 w 21600"/>
              <a:gd name="T3" fmla="*/ 2147483647 h 22819"/>
              <a:gd name="T4" fmla="*/ 0 w 21600"/>
              <a:gd name="T5" fmla="*/ 2147483647 h 22819"/>
              <a:gd name="T6" fmla="*/ 0 60000 65536"/>
              <a:gd name="T7" fmla="*/ 0 60000 65536"/>
              <a:gd name="T8" fmla="*/ 0 60000 65536"/>
              <a:gd name="T9" fmla="*/ 0 w 21600"/>
              <a:gd name="T10" fmla="*/ 0 h 22819"/>
              <a:gd name="T11" fmla="*/ 21600 w 21600"/>
              <a:gd name="T12" fmla="*/ 22819 h 22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19" fill="none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</a:path>
              <a:path w="21600" h="22819" stroke="0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  <a:lnTo>
                  <a:pt x="0" y="135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1" name="Arc 37"/>
          <p:cNvSpPr>
            <a:spLocks/>
          </p:cNvSpPr>
          <p:nvPr/>
        </p:nvSpPr>
        <p:spPr bwMode="auto">
          <a:xfrm>
            <a:off x="3429000" y="5715000"/>
            <a:ext cx="304800" cy="320675"/>
          </a:xfrm>
          <a:custGeom>
            <a:avLst/>
            <a:gdLst>
              <a:gd name="T0" fmla="*/ 2147483647 w 21600"/>
              <a:gd name="T1" fmla="*/ 0 h 22819"/>
              <a:gd name="T2" fmla="*/ 2147483647 w 21600"/>
              <a:gd name="T3" fmla="*/ 2147483647 h 22819"/>
              <a:gd name="T4" fmla="*/ 0 w 21600"/>
              <a:gd name="T5" fmla="*/ 2147483647 h 22819"/>
              <a:gd name="T6" fmla="*/ 0 60000 65536"/>
              <a:gd name="T7" fmla="*/ 0 60000 65536"/>
              <a:gd name="T8" fmla="*/ 0 60000 65536"/>
              <a:gd name="T9" fmla="*/ 0 w 21600"/>
              <a:gd name="T10" fmla="*/ 0 h 22819"/>
              <a:gd name="T11" fmla="*/ 21600 w 21600"/>
              <a:gd name="T12" fmla="*/ 22819 h 22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19" fill="none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</a:path>
              <a:path w="21600" h="22819" stroke="0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  <a:lnTo>
                  <a:pt x="0" y="135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2" name="Text Box 38"/>
          <p:cNvSpPr txBox="1">
            <a:spLocks noChangeArrowheads="1"/>
          </p:cNvSpPr>
          <p:nvPr/>
        </p:nvSpPr>
        <p:spPr bwMode="auto">
          <a:xfrm>
            <a:off x="6477000" y="1524000"/>
            <a:ext cx="157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</a:t>
            </a:r>
            <a:r>
              <a:rPr lang="en-US" sz="2400" b="0">
                <a:latin typeface="Times New Roman" pitchFamily="18" charset="0"/>
              </a:rPr>
              <a:t> </a:t>
            </a:r>
            <a:r>
              <a:rPr lang="en-US" sz="1400" b="0">
                <a:latin typeface="Times New Roman" pitchFamily="18" charset="0"/>
              </a:rPr>
              <a:t>d’ &amp; d’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13029" name="Text Box 39"/>
          <p:cNvSpPr txBox="1">
            <a:spLocks noChangeArrowheads="1"/>
          </p:cNvSpPr>
          <p:nvPr/>
        </p:nvSpPr>
        <p:spPr bwMode="auto">
          <a:xfrm>
            <a:off x="4146550" y="0"/>
            <a:ext cx="4845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PROBLEM NO.24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T.V. of a 75 mm long Line CD, measures 50 mm.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End C is 15 mm below Hp and 50 mm in front of Vp.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End D is 15 mm in front of Vp and it is above Hp.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Draw projections of CD and find angles with Hp and Vp.</a:t>
            </a:r>
          </a:p>
        </p:txBody>
      </p:sp>
      <p:sp>
        <p:nvSpPr>
          <p:cNvPr id="213030" name="Text Box 40"/>
          <p:cNvSpPr txBox="1">
            <a:spLocks noChangeArrowheads="1"/>
          </p:cNvSpPr>
          <p:nvPr/>
        </p:nvSpPr>
        <p:spPr bwMode="auto">
          <a:xfrm>
            <a:off x="246063" y="544513"/>
            <a:ext cx="30210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latin typeface="Arial" charset="0"/>
              </a:rPr>
              <a:t>SOME CASES OF THE LINE 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IN DIFFERENT QUADRANTS.</a:t>
            </a:r>
          </a:p>
          <a:p>
            <a:pPr algn="ctr" eaLnBrk="1" hangingPunct="1"/>
            <a:endParaRPr lang="en-US" sz="1400">
              <a:solidFill>
                <a:srgbClr val="FF0066"/>
              </a:solidFill>
              <a:latin typeface="Arial" charset="0"/>
            </a:endParaRPr>
          </a:p>
          <a:p>
            <a:pPr algn="ctr" eaLnBrk="1" hangingPunct="1"/>
            <a:r>
              <a:rPr lang="en-US" sz="1400">
                <a:solidFill>
                  <a:srgbClr val="FF0066"/>
                </a:solidFill>
                <a:latin typeface="Arial" charset="0"/>
              </a:rPr>
              <a:t>REMEMBER: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BELOW HP- Means- Fv below xy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BEHIND V p- Means- Tv above xy.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13032" name="AutoShape 57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3" name="AutoShape 58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4" name="AutoShape 59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5" name="AutoShape 60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6" name="AutoShape 61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37" name="AutoShape 62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257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25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7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9" dur="500"/>
                                        <p:tgtEl>
                                          <p:spTgt spid="25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5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5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5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8" dur="500"/>
                                        <p:tgtEl>
                                          <p:spTgt spid="25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5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9" dur="500"/>
                                        <p:tgtEl>
                                          <p:spTgt spid="25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nimBg="1"/>
      <p:bldP spid="257028" grpId="0" autoUpdateAnimBg="0"/>
      <p:bldP spid="257029" grpId="0" autoUpdateAnimBg="0"/>
      <p:bldP spid="257030" grpId="0" animBg="1"/>
      <p:bldP spid="257031" grpId="0" animBg="1"/>
      <p:bldP spid="257032" grpId="0" animBg="1"/>
      <p:bldP spid="257033" grpId="0" autoUpdateAnimBg="0"/>
      <p:bldP spid="257034" grpId="0" autoUpdateAnimBg="0"/>
      <p:bldP spid="257035" grpId="0" animBg="1"/>
      <p:bldP spid="257036" grpId="0" autoUpdateAnimBg="0"/>
      <p:bldP spid="257037" grpId="0" animBg="1"/>
      <p:bldP spid="257038" grpId="0" animBg="1"/>
      <p:bldP spid="257039" grpId="0" animBg="1"/>
      <p:bldP spid="257040" grpId="0" animBg="1"/>
      <p:bldP spid="257041" grpId="0" autoUpdateAnimBg="0"/>
      <p:bldP spid="257042" grpId="0" autoUpdateAnimBg="0"/>
      <p:bldP spid="257043" grpId="0" animBg="1"/>
      <p:bldP spid="257044" grpId="0" animBg="1"/>
      <p:bldP spid="257045" grpId="0" autoUpdateAnimBg="0"/>
      <p:bldP spid="257046" grpId="0" animBg="1"/>
      <p:bldP spid="257050" grpId="0" animBg="1"/>
      <p:bldP spid="257051" grpId="0" animBg="1"/>
      <p:bldP spid="257052" grpId="0" autoUpdateAnimBg="0"/>
      <p:bldP spid="257053" grpId="0" animBg="1"/>
      <p:bldP spid="257054" grpId="0" autoUpdateAnimBg="0"/>
      <p:bldP spid="257055" grpId="0" autoUpdateAnimBg="0"/>
      <p:bldP spid="257056" grpId="0" autoUpdateAnimBg="0"/>
      <p:bldP spid="257057" grpId="0" autoUpdateAnimBg="0"/>
      <p:bldP spid="257058" grpId="0" autoUpdateAnimBg="0"/>
      <p:bldP spid="257059" grpId="0" autoUpdateAnimBg="0"/>
      <p:bldP spid="257060" grpId="0" animBg="1"/>
      <p:bldP spid="257061" grpId="0" animBg="1"/>
      <p:bldP spid="25706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Line 2"/>
          <p:cNvSpPr>
            <a:spLocks noChangeShapeType="1"/>
          </p:cNvSpPr>
          <p:nvPr/>
        </p:nvSpPr>
        <p:spPr bwMode="auto">
          <a:xfrm>
            <a:off x="2057400" y="4114800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1736725" y="3622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7756525" y="3622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59077" name="Line 5"/>
          <p:cNvSpPr>
            <a:spLocks noChangeShapeType="1"/>
          </p:cNvSpPr>
          <p:nvPr/>
        </p:nvSpPr>
        <p:spPr bwMode="auto">
          <a:xfrm>
            <a:off x="3200400" y="2057400"/>
            <a:ext cx="0" cy="32766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78" name="Oval 6"/>
          <p:cNvSpPr>
            <a:spLocks noChangeArrowheads="1"/>
          </p:cNvSpPr>
          <p:nvPr/>
        </p:nvSpPr>
        <p:spPr bwMode="auto">
          <a:xfrm>
            <a:off x="3162300" y="3009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2895600" y="2895600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a</a:t>
            </a:r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5943600" y="2057400"/>
            <a:ext cx="0" cy="33528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81" name="Oval 9"/>
          <p:cNvSpPr>
            <a:spLocks noChangeArrowheads="1"/>
          </p:cNvSpPr>
          <p:nvPr/>
        </p:nvSpPr>
        <p:spPr bwMode="auto">
          <a:xfrm>
            <a:off x="3162300" y="40862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2803525" y="3795713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a’</a:t>
            </a:r>
          </a:p>
        </p:txBody>
      </p:sp>
      <p:sp>
        <p:nvSpPr>
          <p:cNvPr id="259083" name="Oval 11"/>
          <p:cNvSpPr>
            <a:spLocks noChangeArrowheads="1"/>
          </p:cNvSpPr>
          <p:nvPr/>
        </p:nvSpPr>
        <p:spPr bwMode="auto">
          <a:xfrm>
            <a:off x="5915025" y="4057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84" name="Oval 12"/>
          <p:cNvSpPr>
            <a:spLocks noChangeArrowheads="1"/>
          </p:cNvSpPr>
          <p:nvPr/>
        </p:nvSpPr>
        <p:spPr bwMode="auto">
          <a:xfrm>
            <a:off x="5924550" y="20859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5710238" y="37338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</a:t>
            </a:r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5715000" y="19050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b’</a:t>
            </a:r>
          </a:p>
        </p:txBody>
      </p:sp>
      <p:sp>
        <p:nvSpPr>
          <p:cNvPr id="259087" name="Line 15"/>
          <p:cNvSpPr>
            <a:spLocks noChangeShapeType="1"/>
          </p:cNvSpPr>
          <p:nvPr/>
        </p:nvSpPr>
        <p:spPr bwMode="auto">
          <a:xfrm flipV="1">
            <a:off x="3200400" y="2133600"/>
            <a:ext cx="274320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88" name="Line 16"/>
          <p:cNvSpPr>
            <a:spLocks noChangeShapeType="1"/>
          </p:cNvSpPr>
          <p:nvPr/>
        </p:nvSpPr>
        <p:spPr bwMode="auto">
          <a:xfrm>
            <a:off x="3200400" y="3048000"/>
            <a:ext cx="28194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 rot="1373791">
            <a:off x="4191000" y="35052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259090" name="Text Box 18"/>
          <p:cNvSpPr txBox="1">
            <a:spLocks noChangeArrowheads="1"/>
          </p:cNvSpPr>
          <p:nvPr/>
        </p:nvSpPr>
        <p:spPr bwMode="auto">
          <a:xfrm rot="-2246528">
            <a:off x="4986338" y="22860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FV</a:t>
            </a:r>
          </a:p>
        </p:txBody>
      </p:sp>
      <p:sp>
        <p:nvSpPr>
          <p:cNvPr id="259091" name="Line 19"/>
          <p:cNvSpPr>
            <a:spLocks noChangeShapeType="1"/>
          </p:cNvSpPr>
          <p:nvPr/>
        </p:nvSpPr>
        <p:spPr bwMode="auto">
          <a:xfrm>
            <a:off x="5486400" y="2133600"/>
            <a:ext cx="1828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92" name="Text Box 20"/>
          <p:cNvSpPr txBox="1">
            <a:spLocks noChangeArrowheads="1"/>
          </p:cNvSpPr>
          <p:nvPr/>
        </p:nvSpPr>
        <p:spPr bwMode="auto">
          <a:xfrm>
            <a:off x="6629400" y="1752600"/>
            <a:ext cx="15287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  b’ &amp; b’</a:t>
            </a:r>
            <a:r>
              <a:rPr lang="en-US" sz="12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59093" name="Text Box 21"/>
          <p:cNvSpPr txBox="1">
            <a:spLocks noChangeArrowheads="1"/>
          </p:cNvSpPr>
          <p:nvPr/>
        </p:nvSpPr>
        <p:spPr bwMode="auto">
          <a:xfrm>
            <a:off x="7010400" y="4114800"/>
            <a:ext cx="1350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b &amp; b</a:t>
            </a:r>
            <a:r>
              <a:rPr lang="en-US" sz="12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59094" name="Arc 22"/>
          <p:cNvSpPr>
            <a:spLocks/>
          </p:cNvSpPr>
          <p:nvPr/>
        </p:nvSpPr>
        <p:spPr bwMode="auto">
          <a:xfrm rot="19244123" flipV="1">
            <a:off x="5486400" y="2667000"/>
            <a:ext cx="1065213" cy="1238250"/>
          </a:xfrm>
          <a:custGeom>
            <a:avLst/>
            <a:gdLst>
              <a:gd name="T0" fmla="*/ 0 w 17558"/>
              <a:gd name="T1" fmla="*/ 0 h 21600"/>
              <a:gd name="T2" fmla="*/ 2147483647 w 17558"/>
              <a:gd name="T3" fmla="*/ 2147483647 h 21600"/>
              <a:gd name="T4" fmla="*/ 0 w 17558"/>
              <a:gd name="T5" fmla="*/ 2147483647 h 21600"/>
              <a:gd name="T6" fmla="*/ 0 60000 65536"/>
              <a:gd name="T7" fmla="*/ 0 60000 65536"/>
              <a:gd name="T8" fmla="*/ 0 60000 65536"/>
              <a:gd name="T9" fmla="*/ 0 w 17558"/>
              <a:gd name="T10" fmla="*/ 0 h 21600"/>
              <a:gd name="T11" fmla="*/ 17558 w 175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58" h="21600" fill="none" extrusionOk="0">
                <a:moveTo>
                  <a:pt x="-1" y="0"/>
                </a:moveTo>
                <a:cubicBezTo>
                  <a:pt x="6964" y="0"/>
                  <a:pt x="13501" y="3357"/>
                  <a:pt x="17557" y="9019"/>
                </a:cubicBezTo>
              </a:path>
              <a:path w="17558" h="21600" stroke="0" extrusionOk="0">
                <a:moveTo>
                  <a:pt x="-1" y="0"/>
                </a:moveTo>
                <a:cubicBezTo>
                  <a:pt x="6964" y="0"/>
                  <a:pt x="13501" y="3357"/>
                  <a:pt x="17557" y="9019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095" name="Line 23"/>
          <p:cNvSpPr>
            <a:spLocks noChangeShapeType="1"/>
          </p:cNvSpPr>
          <p:nvPr/>
        </p:nvSpPr>
        <p:spPr bwMode="auto">
          <a:xfrm flipV="1">
            <a:off x="6510338" y="2133600"/>
            <a:ext cx="0" cy="9144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 flipV="1">
            <a:off x="6629400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9097" name="Text Box 25"/>
          <p:cNvSpPr txBox="1">
            <a:spLocks noChangeArrowheads="1"/>
          </p:cNvSpPr>
          <p:nvPr/>
        </p:nvSpPr>
        <p:spPr bwMode="auto">
          <a:xfrm>
            <a:off x="6477000" y="1828800"/>
            <a:ext cx="423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b’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59098" name="Line 26"/>
          <p:cNvSpPr>
            <a:spLocks noChangeShapeType="1"/>
          </p:cNvSpPr>
          <p:nvPr/>
        </p:nvSpPr>
        <p:spPr bwMode="auto">
          <a:xfrm flipH="1">
            <a:off x="3200400" y="2133600"/>
            <a:ext cx="3352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099" name="Text Box 27"/>
          <p:cNvSpPr txBox="1">
            <a:spLocks noChangeArrowheads="1"/>
          </p:cNvSpPr>
          <p:nvPr/>
        </p:nvSpPr>
        <p:spPr bwMode="auto">
          <a:xfrm rot="-1792448">
            <a:off x="5181600" y="2709863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59100" name="Arc 28"/>
          <p:cNvSpPr>
            <a:spLocks/>
          </p:cNvSpPr>
          <p:nvPr/>
        </p:nvSpPr>
        <p:spPr bwMode="auto">
          <a:xfrm>
            <a:off x="3505200" y="3810000"/>
            <a:ext cx="304800" cy="320675"/>
          </a:xfrm>
          <a:custGeom>
            <a:avLst/>
            <a:gdLst>
              <a:gd name="T0" fmla="*/ 2147483647 w 21600"/>
              <a:gd name="T1" fmla="*/ 0 h 22819"/>
              <a:gd name="T2" fmla="*/ 2147483647 w 21600"/>
              <a:gd name="T3" fmla="*/ 2147483647 h 22819"/>
              <a:gd name="T4" fmla="*/ 0 w 21600"/>
              <a:gd name="T5" fmla="*/ 2147483647 h 22819"/>
              <a:gd name="T6" fmla="*/ 0 60000 65536"/>
              <a:gd name="T7" fmla="*/ 0 60000 65536"/>
              <a:gd name="T8" fmla="*/ 0 60000 65536"/>
              <a:gd name="T9" fmla="*/ 0 w 21600"/>
              <a:gd name="T10" fmla="*/ 0 h 22819"/>
              <a:gd name="T11" fmla="*/ 21600 w 21600"/>
              <a:gd name="T12" fmla="*/ 22819 h 22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819" fill="none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</a:path>
              <a:path w="21600" h="22819" stroke="0" extrusionOk="0">
                <a:moveTo>
                  <a:pt x="16856" y="0"/>
                </a:moveTo>
                <a:cubicBezTo>
                  <a:pt x="19927" y="3832"/>
                  <a:pt x="21600" y="8595"/>
                  <a:pt x="21600" y="13506"/>
                </a:cubicBezTo>
                <a:cubicBezTo>
                  <a:pt x="21600" y="16728"/>
                  <a:pt x="20878" y="19911"/>
                  <a:pt x="19489" y="22819"/>
                </a:cubicBezTo>
                <a:lnTo>
                  <a:pt x="0" y="1350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3505200" y="3810000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59102" name="Arc 30"/>
          <p:cNvSpPr>
            <a:spLocks/>
          </p:cNvSpPr>
          <p:nvPr/>
        </p:nvSpPr>
        <p:spPr bwMode="auto">
          <a:xfrm>
            <a:off x="4572000" y="2149475"/>
            <a:ext cx="2362200" cy="1958975"/>
          </a:xfrm>
          <a:custGeom>
            <a:avLst/>
            <a:gdLst>
              <a:gd name="T0" fmla="*/ 2147483647 w 21600"/>
              <a:gd name="T1" fmla="*/ 0 h 17940"/>
              <a:gd name="T2" fmla="*/ 2147483647 w 21600"/>
              <a:gd name="T3" fmla="*/ 2147483647 h 17940"/>
              <a:gd name="T4" fmla="*/ 0 w 21600"/>
              <a:gd name="T5" fmla="*/ 2147483647 h 17940"/>
              <a:gd name="T6" fmla="*/ 0 60000 65536"/>
              <a:gd name="T7" fmla="*/ 0 60000 65536"/>
              <a:gd name="T8" fmla="*/ 0 60000 65536"/>
              <a:gd name="T9" fmla="*/ 0 w 21600"/>
              <a:gd name="T10" fmla="*/ 0 h 17940"/>
              <a:gd name="T11" fmla="*/ 21600 w 21600"/>
              <a:gd name="T12" fmla="*/ 17940 h 179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40" fill="none" extrusionOk="0">
                <a:moveTo>
                  <a:pt x="12828" y="0"/>
                </a:moveTo>
                <a:cubicBezTo>
                  <a:pt x="18344" y="4072"/>
                  <a:pt x="21600" y="10521"/>
                  <a:pt x="21600" y="17378"/>
                </a:cubicBezTo>
                <a:cubicBezTo>
                  <a:pt x="21600" y="17565"/>
                  <a:pt x="21597" y="17752"/>
                  <a:pt x="21592" y="17939"/>
                </a:cubicBezTo>
              </a:path>
              <a:path w="21600" h="17940" stroke="0" extrusionOk="0">
                <a:moveTo>
                  <a:pt x="12828" y="0"/>
                </a:moveTo>
                <a:cubicBezTo>
                  <a:pt x="18344" y="4072"/>
                  <a:pt x="21600" y="10521"/>
                  <a:pt x="21600" y="17378"/>
                </a:cubicBezTo>
                <a:cubicBezTo>
                  <a:pt x="21600" y="17565"/>
                  <a:pt x="21597" y="17752"/>
                  <a:pt x="21592" y="17939"/>
                </a:cubicBezTo>
                <a:lnTo>
                  <a:pt x="0" y="17378"/>
                </a:lnTo>
                <a:close/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6959600" y="3821113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59104" name="Line 32"/>
          <p:cNvSpPr>
            <a:spLocks noChangeShapeType="1"/>
          </p:cNvSpPr>
          <p:nvPr/>
        </p:nvSpPr>
        <p:spPr bwMode="auto">
          <a:xfrm>
            <a:off x="3276600" y="3081338"/>
            <a:ext cx="3657600" cy="1044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9105" name="Text Box 33"/>
          <p:cNvSpPr txBox="1">
            <a:spLocks noChangeArrowheads="1"/>
          </p:cNvSpPr>
          <p:nvPr/>
        </p:nvSpPr>
        <p:spPr bwMode="auto">
          <a:xfrm rot="858559">
            <a:off x="5410200" y="35052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59106" name="Arc 34"/>
          <p:cNvSpPr>
            <a:spLocks/>
          </p:cNvSpPr>
          <p:nvPr/>
        </p:nvSpPr>
        <p:spPr bwMode="auto">
          <a:xfrm rot="1005602">
            <a:off x="3884613" y="3013075"/>
            <a:ext cx="304800" cy="279400"/>
          </a:xfrm>
          <a:custGeom>
            <a:avLst/>
            <a:gdLst>
              <a:gd name="T0" fmla="*/ 2147483647 w 21600"/>
              <a:gd name="T1" fmla="*/ 0 h 19910"/>
              <a:gd name="T2" fmla="*/ 2147483647 w 21600"/>
              <a:gd name="T3" fmla="*/ 2147483647 h 19910"/>
              <a:gd name="T4" fmla="*/ 0 w 21600"/>
              <a:gd name="T5" fmla="*/ 2147483647 h 19910"/>
              <a:gd name="T6" fmla="*/ 0 60000 65536"/>
              <a:gd name="T7" fmla="*/ 0 60000 65536"/>
              <a:gd name="T8" fmla="*/ 0 60000 65536"/>
              <a:gd name="T9" fmla="*/ 0 w 21600"/>
              <a:gd name="T10" fmla="*/ 0 h 19910"/>
              <a:gd name="T11" fmla="*/ 21600 w 21600"/>
              <a:gd name="T12" fmla="*/ 19910 h 199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10" fill="none" extrusionOk="0">
                <a:moveTo>
                  <a:pt x="18821" y="0"/>
                </a:moveTo>
                <a:cubicBezTo>
                  <a:pt x="20643" y="3234"/>
                  <a:pt x="21600" y="6884"/>
                  <a:pt x="21600" y="10597"/>
                </a:cubicBezTo>
                <a:cubicBezTo>
                  <a:pt x="21600" y="13819"/>
                  <a:pt x="20878" y="17002"/>
                  <a:pt x="19489" y="19910"/>
                </a:cubicBezTo>
              </a:path>
              <a:path w="21600" h="19910" stroke="0" extrusionOk="0">
                <a:moveTo>
                  <a:pt x="18821" y="0"/>
                </a:moveTo>
                <a:cubicBezTo>
                  <a:pt x="20643" y="3234"/>
                  <a:pt x="21600" y="6884"/>
                  <a:pt x="21600" y="10597"/>
                </a:cubicBezTo>
                <a:cubicBezTo>
                  <a:pt x="21600" y="13819"/>
                  <a:pt x="20878" y="17002"/>
                  <a:pt x="19489" y="19910"/>
                </a:cubicBezTo>
                <a:lnTo>
                  <a:pt x="0" y="1059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9107" name="Text Box 35"/>
          <p:cNvSpPr txBox="1">
            <a:spLocks noChangeArrowheads="1"/>
          </p:cNvSpPr>
          <p:nvPr/>
        </p:nvSpPr>
        <p:spPr bwMode="auto">
          <a:xfrm>
            <a:off x="3790950" y="29718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59108" name="Line 36"/>
          <p:cNvSpPr>
            <a:spLocks noChangeShapeType="1"/>
          </p:cNvSpPr>
          <p:nvPr/>
        </p:nvSpPr>
        <p:spPr bwMode="auto">
          <a:xfrm>
            <a:off x="3200400" y="3048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200400" y="4648200"/>
            <a:ext cx="2760663" cy="457200"/>
            <a:chOff x="2016" y="2448"/>
            <a:chExt cx="1739" cy="288"/>
          </a:xfrm>
        </p:grpSpPr>
        <p:sp>
          <p:nvSpPr>
            <p:cNvPr id="214062" name="Line 38"/>
            <p:cNvSpPr>
              <a:spLocks noChangeShapeType="1"/>
            </p:cNvSpPr>
            <p:nvPr/>
          </p:nvSpPr>
          <p:spPr bwMode="auto">
            <a:xfrm>
              <a:off x="3131" y="259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63" name="Line 39"/>
            <p:cNvSpPr>
              <a:spLocks noChangeShapeType="1"/>
            </p:cNvSpPr>
            <p:nvPr/>
          </p:nvSpPr>
          <p:spPr bwMode="auto">
            <a:xfrm flipH="1">
              <a:off x="2016" y="2592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064" name="Text Box 40"/>
            <p:cNvSpPr txBox="1">
              <a:spLocks noChangeArrowheads="1"/>
            </p:cNvSpPr>
            <p:nvPr/>
          </p:nvSpPr>
          <p:spPr bwMode="auto">
            <a:xfrm>
              <a:off x="2784" y="244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0">
                  <a:latin typeface="Times New Roman" pitchFamily="18" charset="0"/>
                </a:rPr>
                <a:t>70</a:t>
              </a:r>
            </a:p>
          </p:txBody>
        </p:sp>
      </p:grpSp>
      <p:sp>
        <p:nvSpPr>
          <p:cNvPr id="214054" name="Text Box 41"/>
          <p:cNvSpPr txBox="1">
            <a:spLocks noChangeArrowheads="1"/>
          </p:cNvSpPr>
          <p:nvPr/>
        </p:nvSpPr>
        <p:spPr bwMode="auto">
          <a:xfrm>
            <a:off x="304800" y="228600"/>
            <a:ext cx="4654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PROBLEM NO.25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End A of line AB is in Hp and 25 mm behind Vp.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End B in Vp.and 50mm above Hp.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Distance between projectors is 70mm.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Draw projections and find it’s inclinations with Ht, Vt.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14056" name="AutoShape 58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57" name="AutoShape 59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58" name="AutoShape 60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59" name="AutoShape 61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60" name="AutoShape 62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61" name="AutoShape 63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1" dur="500"/>
                                        <p:tgtEl>
                                          <p:spTgt spid="25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6" dur="500"/>
                                        <p:tgtEl>
                                          <p:spTgt spid="25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5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7" dur="500"/>
                                        <p:tgtEl>
                                          <p:spTgt spid="25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8" dur="500"/>
                                        <p:tgtEl>
                                          <p:spTgt spid="25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5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5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1" dur="500"/>
                                        <p:tgtEl>
                                          <p:spTgt spid="25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5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259075" grpId="0" autoUpdateAnimBg="0"/>
      <p:bldP spid="259076" grpId="0" autoUpdateAnimBg="0"/>
      <p:bldP spid="259077" grpId="0" animBg="1"/>
      <p:bldP spid="259078" grpId="0" animBg="1"/>
      <p:bldP spid="259079" grpId="0" autoUpdateAnimBg="0"/>
      <p:bldP spid="259080" grpId="0" animBg="1"/>
      <p:bldP spid="259081" grpId="0" animBg="1"/>
      <p:bldP spid="259082" grpId="0" autoUpdateAnimBg="0"/>
      <p:bldP spid="259083" grpId="0" animBg="1"/>
      <p:bldP spid="259084" grpId="0" animBg="1"/>
      <p:bldP spid="259085" grpId="0" autoUpdateAnimBg="0"/>
      <p:bldP spid="259086" grpId="0" autoUpdateAnimBg="0"/>
      <p:bldP spid="259087" grpId="0" animBg="1"/>
      <p:bldP spid="259088" grpId="0" animBg="1"/>
      <p:bldP spid="259089" grpId="0" autoUpdateAnimBg="0"/>
      <p:bldP spid="259090" grpId="0" autoUpdateAnimBg="0"/>
      <p:bldP spid="259091" grpId="0" animBg="1"/>
      <p:bldP spid="259092" grpId="0" autoUpdateAnimBg="0"/>
      <p:bldP spid="259093" grpId="0" autoUpdateAnimBg="0"/>
      <p:bldP spid="259094" grpId="0" animBg="1"/>
      <p:bldP spid="259095" grpId="0" animBg="1"/>
      <p:bldP spid="259096" grpId="0" animBg="1"/>
      <p:bldP spid="259097" grpId="0" autoUpdateAnimBg="0"/>
      <p:bldP spid="259098" grpId="0" animBg="1"/>
      <p:bldP spid="259099" grpId="0" autoUpdateAnimBg="0"/>
      <p:bldP spid="259100" grpId="0" animBg="1"/>
      <p:bldP spid="259101" grpId="0" autoUpdateAnimBg="0"/>
      <p:bldP spid="259102" grpId="0" animBg="1"/>
      <p:bldP spid="259103" grpId="0" autoUpdateAnimBg="0"/>
      <p:bldP spid="259104" grpId="0" animBg="1"/>
      <p:bldP spid="259105" grpId="0" autoUpdateAnimBg="0"/>
      <p:bldP spid="259106" grpId="0" animBg="1"/>
      <p:bldP spid="259107" grpId="0" autoUpdateAnimBg="0"/>
      <p:bldP spid="25910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Line 2"/>
          <p:cNvSpPr>
            <a:spLocks noChangeShapeType="1"/>
          </p:cNvSpPr>
          <p:nvPr/>
        </p:nvSpPr>
        <p:spPr bwMode="auto">
          <a:xfrm>
            <a:off x="838200" y="3581400"/>
            <a:ext cx="586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557213" y="3352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6613525" y="32845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>
            <a:off x="1828800" y="1981200"/>
            <a:ext cx="0" cy="3886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26" name="Oval 6"/>
          <p:cNvSpPr>
            <a:spLocks noChangeArrowheads="1"/>
          </p:cNvSpPr>
          <p:nvPr/>
        </p:nvSpPr>
        <p:spPr bwMode="auto">
          <a:xfrm>
            <a:off x="1828800" y="4572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Oval 7"/>
          <p:cNvSpPr>
            <a:spLocks noChangeArrowheads="1"/>
          </p:cNvSpPr>
          <p:nvPr/>
        </p:nvSpPr>
        <p:spPr bwMode="auto">
          <a:xfrm>
            <a:off x="1828800" y="198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1524000" y="1905000"/>
            <a:ext cx="274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a</a:t>
            </a:r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1828800" y="4648200"/>
            <a:ext cx="47244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 flipV="1">
            <a:off x="1828800" y="2438400"/>
            <a:ext cx="4495800" cy="22098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6248400" y="2133600"/>
            <a:ext cx="423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b’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2200275" y="4343400"/>
            <a:ext cx="677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=30</a:t>
            </a:r>
            <a:r>
              <a:rPr lang="en-US" b="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261133" name="Oval 13"/>
          <p:cNvSpPr>
            <a:spLocks noChangeArrowheads="1"/>
          </p:cNvSpPr>
          <p:nvPr/>
        </p:nvSpPr>
        <p:spPr bwMode="auto">
          <a:xfrm>
            <a:off x="39624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3933825" y="3538538"/>
            <a:ext cx="423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p’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61135" name="Line 15"/>
          <p:cNvSpPr>
            <a:spLocks noChangeShapeType="1"/>
          </p:cNvSpPr>
          <p:nvPr/>
        </p:nvSpPr>
        <p:spPr bwMode="auto">
          <a:xfrm>
            <a:off x="1828800" y="1981200"/>
            <a:ext cx="2362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36" name="Line 16"/>
          <p:cNvSpPr>
            <a:spLocks noChangeShapeType="1"/>
          </p:cNvSpPr>
          <p:nvPr/>
        </p:nvSpPr>
        <p:spPr bwMode="auto">
          <a:xfrm flipV="1">
            <a:off x="3990975" y="1981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37" name="Arc 17"/>
          <p:cNvSpPr>
            <a:spLocks/>
          </p:cNvSpPr>
          <p:nvPr/>
        </p:nvSpPr>
        <p:spPr bwMode="auto">
          <a:xfrm rot="4946201">
            <a:off x="2542382" y="2055019"/>
            <a:ext cx="1439862" cy="1600200"/>
          </a:xfrm>
          <a:custGeom>
            <a:avLst/>
            <a:gdLst>
              <a:gd name="T0" fmla="*/ 0 w 19435"/>
              <a:gd name="T1" fmla="*/ 0 h 21600"/>
              <a:gd name="T2" fmla="*/ 2147483647 w 19435"/>
              <a:gd name="T3" fmla="*/ 2147483647 h 21600"/>
              <a:gd name="T4" fmla="*/ 0 w 19435"/>
              <a:gd name="T5" fmla="*/ 2147483647 h 21600"/>
              <a:gd name="T6" fmla="*/ 0 60000 65536"/>
              <a:gd name="T7" fmla="*/ 0 60000 65536"/>
              <a:gd name="T8" fmla="*/ 0 60000 65536"/>
              <a:gd name="T9" fmla="*/ 0 w 19435"/>
              <a:gd name="T10" fmla="*/ 0 h 21600"/>
              <a:gd name="T11" fmla="*/ 19435 w 19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35" h="21600" fill="none" extrusionOk="0">
                <a:moveTo>
                  <a:pt x="-1" y="0"/>
                </a:moveTo>
                <a:cubicBezTo>
                  <a:pt x="8275" y="0"/>
                  <a:pt x="15824" y="4728"/>
                  <a:pt x="19435" y="12174"/>
                </a:cubicBezTo>
              </a:path>
              <a:path w="19435" h="21600" stroke="0" extrusionOk="0">
                <a:moveTo>
                  <a:pt x="-1" y="0"/>
                </a:moveTo>
                <a:cubicBezTo>
                  <a:pt x="8275" y="0"/>
                  <a:pt x="15824" y="4728"/>
                  <a:pt x="19435" y="12174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1562100" y="454025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a’</a:t>
            </a:r>
          </a:p>
        </p:txBody>
      </p:sp>
      <p:sp>
        <p:nvSpPr>
          <p:cNvPr id="261139" name="Text Box 19"/>
          <p:cNvSpPr txBox="1">
            <a:spLocks noChangeArrowheads="1"/>
          </p:cNvSpPr>
          <p:nvPr/>
        </p:nvSpPr>
        <p:spPr bwMode="auto">
          <a:xfrm>
            <a:off x="3124200" y="32004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p’</a:t>
            </a:r>
          </a:p>
        </p:txBody>
      </p:sp>
      <p:sp>
        <p:nvSpPr>
          <p:cNvPr id="261140" name="Oval 20"/>
          <p:cNvSpPr>
            <a:spLocks noChangeArrowheads="1"/>
          </p:cNvSpPr>
          <p:nvPr/>
        </p:nvSpPr>
        <p:spPr bwMode="auto">
          <a:xfrm>
            <a:off x="3205163" y="3519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41" name="Line 21"/>
          <p:cNvSpPr>
            <a:spLocks noChangeShapeType="1"/>
          </p:cNvSpPr>
          <p:nvPr/>
        </p:nvSpPr>
        <p:spPr bwMode="auto">
          <a:xfrm flipH="1">
            <a:off x="4343400" y="2438400"/>
            <a:ext cx="3352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42" name="Line 22"/>
          <p:cNvSpPr>
            <a:spLocks noChangeShapeType="1"/>
          </p:cNvSpPr>
          <p:nvPr/>
        </p:nvSpPr>
        <p:spPr bwMode="auto">
          <a:xfrm flipV="1">
            <a:off x="1828800" y="2438400"/>
            <a:ext cx="28956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43" name="Oval 23"/>
          <p:cNvSpPr>
            <a:spLocks noChangeArrowheads="1"/>
          </p:cNvSpPr>
          <p:nvPr/>
        </p:nvSpPr>
        <p:spPr bwMode="auto">
          <a:xfrm>
            <a:off x="4648200" y="23955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44" name="Text Box 24"/>
          <p:cNvSpPr txBox="1">
            <a:spLocks noChangeArrowheads="1"/>
          </p:cNvSpPr>
          <p:nvPr/>
        </p:nvSpPr>
        <p:spPr bwMode="auto">
          <a:xfrm>
            <a:off x="4648200" y="2133600"/>
            <a:ext cx="354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b’</a:t>
            </a:r>
            <a:endParaRPr lang="en-US" b="0" baseline="-25000">
              <a:latin typeface="Times New Roman" pitchFamily="18" charset="0"/>
            </a:endParaRPr>
          </a:p>
        </p:txBody>
      </p:sp>
      <p:sp>
        <p:nvSpPr>
          <p:cNvPr id="261145" name="Line 25"/>
          <p:cNvSpPr>
            <a:spLocks noChangeShapeType="1"/>
          </p:cNvSpPr>
          <p:nvPr/>
        </p:nvSpPr>
        <p:spPr bwMode="auto">
          <a:xfrm>
            <a:off x="4724400" y="2438400"/>
            <a:ext cx="0" cy="2819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46" name="Line 26"/>
          <p:cNvSpPr>
            <a:spLocks noChangeShapeType="1"/>
          </p:cNvSpPr>
          <p:nvPr/>
        </p:nvSpPr>
        <p:spPr bwMode="auto">
          <a:xfrm>
            <a:off x="1828800" y="1981200"/>
            <a:ext cx="2895600" cy="3276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47" name="Text Box 27"/>
          <p:cNvSpPr txBox="1">
            <a:spLocks noChangeArrowheads="1"/>
          </p:cNvSpPr>
          <p:nvPr/>
        </p:nvSpPr>
        <p:spPr bwMode="auto">
          <a:xfrm>
            <a:off x="4495800" y="51816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</a:t>
            </a:r>
            <a:endParaRPr lang="en-US" b="0" baseline="-25000">
              <a:latin typeface="Times New Roman" pitchFamily="18" charset="0"/>
            </a:endParaRPr>
          </a:p>
        </p:txBody>
      </p:sp>
      <p:sp>
        <p:nvSpPr>
          <p:cNvPr id="261148" name="Line 28"/>
          <p:cNvSpPr>
            <a:spLocks noChangeShapeType="1"/>
          </p:cNvSpPr>
          <p:nvPr/>
        </p:nvSpPr>
        <p:spPr bwMode="auto">
          <a:xfrm>
            <a:off x="4267200" y="5257800"/>
            <a:ext cx="2362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49" name="Arc 29"/>
          <p:cNvSpPr>
            <a:spLocks/>
          </p:cNvSpPr>
          <p:nvPr/>
        </p:nvSpPr>
        <p:spPr bwMode="auto">
          <a:xfrm rot="15957488" flipV="1">
            <a:off x="3747293" y="2729707"/>
            <a:ext cx="2259013" cy="1524000"/>
          </a:xfrm>
          <a:custGeom>
            <a:avLst/>
            <a:gdLst>
              <a:gd name="T0" fmla="*/ 0 w 24629"/>
              <a:gd name="T1" fmla="*/ 2147483647 h 21600"/>
              <a:gd name="T2" fmla="*/ 2147483647 w 24629"/>
              <a:gd name="T3" fmla="*/ 2147483647 h 21600"/>
              <a:gd name="T4" fmla="*/ 2147483647 w 24629"/>
              <a:gd name="T5" fmla="*/ 2147483647 h 21600"/>
              <a:gd name="T6" fmla="*/ 0 60000 65536"/>
              <a:gd name="T7" fmla="*/ 0 60000 65536"/>
              <a:gd name="T8" fmla="*/ 0 60000 65536"/>
              <a:gd name="T9" fmla="*/ 0 w 24629"/>
              <a:gd name="T10" fmla="*/ 0 h 21600"/>
              <a:gd name="T11" fmla="*/ 24629 w 246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29" h="21600" fill="none" extrusionOk="0">
                <a:moveTo>
                  <a:pt x="-1" y="565"/>
                </a:moveTo>
                <a:cubicBezTo>
                  <a:pt x="1609" y="189"/>
                  <a:pt x="3257" y="-1"/>
                  <a:pt x="4911" y="0"/>
                </a:cubicBezTo>
                <a:cubicBezTo>
                  <a:pt x="13429" y="0"/>
                  <a:pt x="21151" y="5006"/>
                  <a:pt x="24629" y="12781"/>
                </a:cubicBezTo>
              </a:path>
              <a:path w="24629" h="21600" stroke="0" extrusionOk="0">
                <a:moveTo>
                  <a:pt x="-1" y="565"/>
                </a:moveTo>
                <a:cubicBezTo>
                  <a:pt x="1609" y="189"/>
                  <a:pt x="3257" y="-1"/>
                  <a:pt x="4911" y="0"/>
                </a:cubicBezTo>
                <a:cubicBezTo>
                  <a:pt x="13429" y="0"/>
                  <a:pt x="21151" y="5006"/>
                  <a:pt x="24629" y="12781"/>
                </a:cubicBezTo>
                <a:lnTo>
                  <a:pt x="4911" y="21600"/>
                </a:lnTo>
                <a:close/>
              </a:path>
            </a:pathLst>
          </a:cu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1150" name="Line 30"/>
          <p:cNvSpPr>
            <a:spLocks noChangeShapeType="1"/>
          </p:cNvSpPr>
          <p:nvPr/>
        </p:nvSpPr>
        <p:spPr bwMode="auto">
          <a:xfrm>
            <a:off x="5681663" y="4572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51" name="Line 31"/>
          <p:cNvSpPr>
            <a:spLocks noChangeShapeType="1"/>
          </p:cNvSpPr>
          <p:nvPr/>
        </p:nvSpPr>
        <p:spPr bwMode="auto">
          <a:xfrm>
            <a:off x="5681663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52" name="Text Box 32"/>
          <p:cNvSpPr txBox="1">
            <a:spLocks noChangeArrowheads="1"/>
          </p:cNvSpPr>
          <p:nvPr/>
        </p:nvSpPr>
        <p:spPr bwMode="auto">
          <a:xfrm>
            <a:off x="5486400" y="5257800"/>
            <a:ext cx="35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b</a:t>
            </a:r>
            <a:r>
              <a:rPr lang="en-US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61153" name="Line 33"/>
          <p:cNvSpPr>
            <a:spLocks noChangeShapeType="1"/>
          </p:cNvSpPr>
          <p:nvPr/>
        </p:nvSpPr>
        <p:spPr bwMode="auto">
          <a:xfrm>
            <a:off x="1828800" y="1981200"/>
            <a:ext cx="3810000" cy="3276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4" name="Text Box 34"/>
          <p:cNvSpPr txBox="1">
            <a:spLocks noChangeArrowheads="1"/>
          </p:cNvSpPr>
          <p:nvPr/>
        </p:nvSpPr>
        <p:spPr bwMode="auto">
          <a:xfrm>
            <a:off x="3048000" y="5943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Times New Roman" pitchFamily="18" charset="0"/>
            </a:endParaRPr>
          </a:p>
        </p:txBody>
      </p:sp>
      <p:sp>
        <p:nvSpPr>
          <p:cNvPr id="261155" name="Text Box 35"/>
          <p:cNvSpPr txBox="1">
            <a:spLocks noChangeArrowheads="1"/>
          </p:cNvSpPr>
          <p:nvPr/>
        </p:nvSpPr>
        <p:spPr bwMode="auto">
          <a:xfrm>
            <a:off x="6629400" y="2239963"/>
            <a:ext cx="1452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b’ &amp; b’</a:t>
            </a:r>
            <a:r>
              <a:rPr lang="en-US" sz="12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61156" name="Text Box 36"/>
          <p:cNvSpPr txBox="1">
            <a:spLocks noChangeArrowheads="1"/>
          </p:cNvSpPr>
          <p:nvPr/>
        </p:nvSpPr>
        <p:spPr bwMode="auto">
          <a:xfrm>
            <a:off x="5867400" y="5059363"/>
            <a:ext cx="13509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</a:rPr>
              <a:t>LOCUS OF b &amp; b</a:t>
            </a:r>
            <a:r>
              <a:rPr lang="en-US" sz="12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61157" name="Text Box 37"/>
          <p:cNvSpPr txBox="1">
            <a:spLocks noChangeArrowheads="1"/>
          </p:cNvSpPr>
          <p:nvPr/>
        </p:nvSpPr>
        <p:spPr bwMode="auto">
          <a:xfrm>
            <a:off x="1957388" y="1919288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2881313" y="3276600"/>
            <a:ext cx="28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p</a:t>
            </a:r>
          </a:p>
        </p:txBody>
      </p:sp>
      <p:sp>
        <p:nvSpPr>
          <p:cNvPr id="261159" name="Line 39"/>
          <p:cNvSpPr>
            <a:spLocks noChangeShapeType="1"/>
          </p:cNvSpPr>
          <p:nvPr/>
        </p:nvSpPr>
        <p:spPr bwMode="auto">
          <a:xfrm>
            <a:off x="1295400" y="1981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60" name="Line 40"/>
          <p:cNvSpPr>
            <a:spLocks noChangeShapeType="1"/>
          </p:cNvSpPr>
          <p:nvPr/>
        </p:nvSpPr>
        <p:spPr bwMode="auto">
          <a:xfrm>
            <a:off x="1295400" y="3581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61" name="Line 41"/>
          <p:cNvSpPr>
            <a:spLocks noChangeShapeType="1"/>
          </p:cNvSpPr>
          <p:nvPr/>
        </p:nvSpPr>
        <p:spPr bwMode="auto">
          <a:xfrm>
            <a:off x="914400" y="4572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62" name="Line 42"/>
          <p:cNvSpPr>
            <a:spLocks noChangeShapeType="1"/>
          </p:cNvSpPr>
          <p:nvPr/>
        </p:nvSpPr>
        <p:spPr bwMode="auto">
          <a:xfrm flipH="1">
            <a:off x="914400" y="20097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1163" name="Text Box 43"/>
          <p:cNvSpPr txBox="1">
            <a:spLocks noChangeArrowheads="1"/>
          </p:cNvSpPr>
          <p:nvPr/>
        </p:nvSpPr>
        <p:spPr bwMode="auto">
          <a:xfrm>
            <a:off x="914400" y="25908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35</a:t>
            </a:r>
          </a:p>
        </p:txBody>
      </p:sp>
      <p:sp>
        <p:nvSpPr>
          <p:cNvPr id="261164" name="Text Box 44"/>
          <p:cNvSpPr txBox="1">
            <a:spLocks noChangeArrowheads="1"/>
          </p:cNvSpPr>
          <p:nvPr/>
        </p:nvSpPr>
        <p:spPr bwMode="auto">
          <a:xfrm>
            <a:off x="914400" y="3962400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</a:rPr>
              <a:t>25</a:t>
            </a:r>
          </a:p>
        </p:txBody>
      </p:sp>
      <p:sp>
        <p:nvSpPr>
          <p:cNvPr id="261165" name="Text Box 45"/>
          <p:cNvSpPr txBox="1">
            <a:spLocks noChangeArrowheads="1"/>
          </p:cNvSpPr>
          <p:nvPr/>
        </p:nvSpPr>
        <p:spPr bwMode="auto">
          <a:xfrm rot="-1643059">
            <a:off x="5181600" y="2514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61166" name="Text Box 46"/>
          <p:cNvSpPr txBox="1">
            <a:spLocks noChangeArrowheads="1"/>
          </p:cNvSpPr>
          <p:nvPr/>
        </p:nvSpPr>
        <p:spPr bwMode="auto">
          <a:xfrm rot="2484900">
            <a:off x="4876800" y="45720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61167" name="Text Box 47"/>
          <p:cNvSpPr txBox="1">
            <a:spLocks noChangeArrowheads="1"/>
          </p:cNvSpPr>
          <p:nvPr/>
        </p:nvSpPr>
        <p:spPr bwMode="auto">
          <a:xfrm rot="-2185887">
            <a:off x="3962400" y="239077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FV</a:t>
            </a:r>
          </a:p>
        </p:txBody>
      </p:sp>
      <p:sp>
        <p:nvSpPr>
          <p:cNvPr id="261168" name="Text Box 48"/>
          <p:cNvSpPr txBox="1">
            <a:spLocks noChangeArrowheads="1"/>
          </p:cNvSpPr>
          <p:nvPr/>
        </p:nvSpPr>
        <p:spPr bwMode="auto">
          <a:xfrm rot="2707732">
            <a:off x="3597275" y="4403725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215089" name="Text Box 49"/>
          <p:cNvSpPr txBox="1">
            <a:spLocks noChangeArrowheads="1"/>
          </p:cNvSpPr>
          <p:nvPr/>
        </p:nvSpPr>
        <p:spPr bwMode="auto">
          <a:xfrm>
            <a:off x="304800" y="0"/>
            <a:ext cx="52339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PROBLEM NO.26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End A of a line AB is 25mm below Hp and 35mm behind Vp.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Line is 300 inclined to Hp.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There is a point P on AB contained by both HP &amp; VP.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Draw projections, find inclination with Vp and traces.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15091" name="AutoShape 66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2" name="AutoShape 6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3" name="AutoShape 6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4" name="AutoShape 6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5" name="AutoShape 7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96" name="AutoShape 7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5" dur="500"/>
                                        <p:tgtEl>
                                          <p:spTgt spid="26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6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6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26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6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6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6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6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6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3" dur="500"/>
                                        <p:tgtEl>
                                          <p:spTgt spid="26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26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6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8" dur="500"/>
                                        <p:tgtEl>
                                          <p:spTgt spid="26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6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26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6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6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6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26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6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6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utoUpdateAnimBg="0"/>
      <p:bldP spid="261124" grpId="0" autoUpdateAnimBg="0"/>
      <p:bldP spid="261125" grpId="0" animBg="1"/>
      <p:bldP spid="261126" grpId="0" animBg="1"/>
      <p:bldP spid="261127" grpId="0" animBg="1"/>
      <p:bldP spid="261128" grpId="0" autoUpdateAnimBg="0"/>
      <p:bldP spid="261129" grpId="0" animBg="1"/>
      <p:bldP spid="261130" grpId="0" animBg="1"/>
      <p:bldP spid="261131" grpId="0" autoUpdateAnimBg="0"/>
      <p:bldP spid="261132" grpId="0" autoUpdateAnimBg="0"/>
      <p:bldP spid="261133" grpId="0" animBg="1"/>
      <p:bldP spid="261134" grpId="0" autoUpdateAnimBg="0"/>
      <p:bldP spid="261135" grpId="0" animBg="1"/>
      <p:bldP spid="261136" grpId="0" animBg="1"/>
      <p:bldP spid="261137" grpId="0" animBg="1"/>
      <p:bldP spid="261138" grpId="0" autoUpdateAnimBg="0"/>
      <p:bldP spid="261139" grpId="0" autoUpdateAnimBg="0"/>
      <p:bldP spid="261140" grpId="0" animBg="1"/>
      <p:bldP spid="261141" grpId="0" animBg="1"/>
      <p:bldP spid="261142" grpId="0" animBg="1"/>
      <p:bldP spid="261143" grpId="0" animBg="1"/>
      <p:bldP spid="261144" grpId="0" autoUpdateAnimBg="0"/>
      <p:bldP spid="261145" grpId="0" animBg="1"/>
      <p:bldP spid="261146" grpId="0" animBg="1"/>
      <p:bldP spid="261147" grpId="0" autoUpdateAnimBg="0"/>
      <p:bldP spid="261148" grpId="0" animBg="1"/>
      <p:bldP spid="261149" grpId="0" animBg="1"/>
      <p:bldP spid="261150" grpId="0" animBg="1"/>
      <p:bldP spid="261151" grpId="0" animBg="1"/>
      <p:bldP spid="261152" grpId="0" autoUpdateAnimBg="0"/>
      <p:bldP spid="261153" grpId="0" animBg="1"/>
      <p:bldP spid="261155" grpId="0" autoUpdateAnimBg="0"/>
      <p:bldP spid="261156" grpId="0" autoUpdateAnimBg="0"/>
      <p:bldP spid="261157" grpId="0" autoUpdateAnimBg="0"/>
      <p:bldP spid="261158" grpId="0" autoUpdateAnimBg="0"/>
      <p:bldP spid="261159" grpId="0" animBg="1"/>
      <p:bldP spid="261160" grpId="0" animBg="1"/>
      <p:bldP spid="261161" grpId="0" animBg="1"/>
      <p:bldP spid="261162" grpId="0" animBg="1"/>
      <p:bldP spid="261163" grpId="0" autoUpdateAnimBg="0"/>
      <p:bldP spid="261164" grpId="0" autoUpdateAnimBg="0"/>
      <p:bldP spid="261165" grpId="0" autoUpdateAnimBg="0"/>
      <p:bldP spid="261166" grpId="0" autoUpdateAnimBg="0"/>
      <p:bldP spid="261167" grpId="0" autoUpdateAnimBg="0"/>
      <p:bldP spid="26116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Line 2"/>
          <p:cNvSpPr>
            <a:spLocks noChangeShapeType="1"/>
          </p:cNvSpPr>
          <p:nvPr/>
        </p:nvSpPr>
        <p:spPr bwMode="auto">
          <a:xfrm>
            <a:off x="1804988" y="38862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1" name="Line 3"/>
          <p:cNvSpPr>
            <a:spLocks noChangeShapeType="1"/>
          </p:cNvSpPr>
          <p:nvPr/>
        </p:nvSpPr>
        <p:spPr bwMode="auto">
          <a:xfrm>
            <a:off x="2566988" y="1981200"/>
            <a:ext cx="0" cy="4191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2" name="Oval 4"/>
          <p:cNvSpPr>
            <a:spLocks noChangeArrowheads="1"/>
          </p:cNvSpPr>
          <p:nvPr/>
        </p:nvSpPr>
        <p:spPr bwMode="auto">
          <a:xfrm>
            <a:off x="2566988" y="3200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>
            <a:off x="5767388" y="1600200"/>
            <a:ext cx="0" cy="5029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4" name="Oval 6"/>
          <p:cNvSpPr>
            <a:spLocks noChangeArrowheads="1"/>
          </p:cNvSpPr>
          <p:nvPr/>
        </p:nvSpPr>
        <p:spPr bwMode="auto">
          <a:xfrm>
            <a:off x="5738813" y="16287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75" name="Oval 7"/>
          <p:cNvSpPr>
            <a:spLocks noChangeArrowheads="1"/>
          </p:cNvSpPr>
          <p:nvPr/>
        </p:nvSpPr>
        <p:spPr bwMode="auto">
          <a:xfrm>
            <a:off x="3690938" y="38290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2643188" y="3200400"/>
            <a:ext cx="31242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7" name="Line 9"/>
          <p:cNvSpPr>
            <a:spLocks noChangeShapeType="1"/>
          </p:cNvSpPr>
          <p:nvPr/>
        </p:nvSpPr>
        <p:spPr bwMode="auto">
          <a:xfrm flipH="1">
            <a:off x="2566988" y="1676400"/>
            <a:ext cx="3200400" cy="3429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8" name="Line 10"/>
          <p:cNvSpPr>
            <a:spLocks noChangeShapeType="1"/>
          </p:cNvSpPr>
          <p:nvPr/>
        </p:nvSpPr>
        <p:spPr bwMode="auto">
          <a:xfrm>
            <a:off x="2566988" y="3200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79" name="Line 11"/>
          <p:cNvSpPr>
            <a:spLocks noChangeShapeType="1"/>
          </p:cNvSpPr>
          <p:nvPr/>
        </p:nvSpPr>
        <p:spPr bwMode="auto">
          <a:xfrm>
            <a:off x="2566988" y="5105400"/>
            <a:ext cx="2286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5691188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81" name="Arc 13"/>
          <p:cNvSpPr>
            <a:spLocks/>
          </p:cNvSpPr>
          <p:nvPr/>
        </p:nvSpPr>
        <p:spPr bwMode="auto">
          <a:xfrm flipV="1">
            <a:off x="4430713" y="3167063"/>
            <a:ext cx="2170112" cy="2005012"/>
          </a:xfrm>
          <a:custGeom>
            <a:avLst/>
            <a:gdLst>
              <a:gd name="T0" fmla="*/ 2147483647 w 21600"/>
              <a:gd name="T1" fmla="*/ 0 h 19947"/>
              <a:gd name="T2" fmla="*/ 2147483647 w 21600"/>
              <a:gd name="T3" fmla="*/ 2147483647 h 19947"/>
              <a:gd name="T4" fmla="*/ 0 w 21600"/>
              <a:gd name="T5" fmla="*/ 2147483647 h 19947"/>
              <a:gd name="T6" fmla="*/ 0 60000 65536"/>
              <a:gd name="T7" fmla="*/ 0 60000 65536"/>
              <a:gd name="T8" fmla="*/ 0 60000 65536"/>
              <a:gd name="T9" fmla="*/ 0 w 21600"/>
              <a:gd name="T10" fmla="*/ 0 h 19947"/>
              <a:gd name="T11" fmla="*/ 21600 w 21600"/>
              <a:gd name="T12" fmla="*/ 19947 h 199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47" fill="none" extrusionOk="0">
                <a:moveTo>
                  <a:pt x="13356" y="0"/>
                </a:moveTo>
                <a:cubicBezTo>
                  <a:pt x="18561" y="4095"/>
                  <a:pt x="21600" y="10352"/>
                  <a:pt x="21600" y="16975"/>
                </a:cubicBezTo>
                <a:cubicBezTo>
                  <a:pt x="21600" y="17969"/>
                  <a:pt x="21531" y="18962"/>
                  <a:pt x="21394" y="19946"/>
                </a:cubicBezTo>
              </a:path>
              <a:path w="21600" h="19947" stroke="0" extrusionOk="0">
                <a:moveTo>
                  <a:pt x="13356" y="0"/>
                </a:moveTo>
                <a:cubicBezTo>
                  <a:pt x="18561" y="4095"/>
                  <a:pt x="21600" y="10352"/>
                  <a:pt x="21600" y="16975"/>
                </a:cubicBezTo>
                <a:cubicBezTo>
                  <a:pt x="21600" y="17969"/>
                  <a:pt x="21531" y="18962"/>
                  <a:pt x="21394" y="19946"/>
                </a:cubicBezTo>
                <a:lnTo>
                  <a:pt x="0" y="16975"/>
                </a:lnTo>
                <a:close/>
              </a:path>
            </a:pathLst>
          </a:cu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82" name="Line 14"/>
          <p:cNvSpPr>
            <a:spLocks noChangeShapeType="1"/>
          </p:cNvSpPr>
          <p:nvPr/>
        </p:nvSpPr>
        <p:spPr bwMode="auto">
          <a:xfrm>
            <a:off x="5310188" y="5181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83" name="Line 15"/>
          <p:cNvSpPr>
            <a:spLocks noChangeShapeType="1"/>
          </p:cNvSpPr>
          <p:nvPr/>
        </p:nvSpPr>
        <p:spPr bwMode="auto">
          <a:xfrm flipV="1">
            <a:off x="6591300" y="1676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184" name="Line 16"/>
          <p:cNvSpPr>
            <a:spLocks noChangeShapeType="1"/>
          </p:cNvSpPr>
          <p:nvPr/>
        </p:nvSpPr>
        <p:spPr bwMode="auto">
          <a:xfrm flipH="1">
            <a:off x="2566988" y="1676400"/>
            <a:ext cx="4038600" cy="3429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85" name="Line 17"/>
          <p:cNvSpPr>
            <a:spLocks noChangeShapeType="1"/>
          </p:cNvSpPr>
          <p:nvPr/>
        </p:nvSpPr>
        <p:spPr bwMode="auto">
          <a:xfrm flipH="1" flipV="1">
            <a:off x="2643188" y="3200400"/>
            <a:ext cx="4800600" cy="19812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3186" name="Oval 18"/>
          <p:cNvSpPr>
            <a:spLocks noChangeArrowheads="1"/>
          </p:cNvSpPr>
          <p:nvPr/>
        </p:nvSpPr>
        <p:spPr bwMode="auto">
          <a:xfrm>
            <a:off x="7367588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87" name="Oval 19"/>
          <p:cNvSpPr>
            <a:spLocks noChangeArrowheads="1"/>
          </p:cNvSpPr>
          <p:nvPr/>
        </p:nvSpPr>
        <p:spPr bwMode="auto">
          <a:xfrm>
            <a:off x="6529388" y="1600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88" name="Text Box 20"/>
          <p:cNvSpPr txBox="1">
            <a:spLocks noChangeArrowheads="1"/>
          </p:cNvSpPr>
          <p:nvPr/>
        </p:nvSpPr>
        <p:spPr bwMode="auto">
          <a:xfrm>
            <a:off x="2262188" y="304800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a’</a:t>
            </a: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5767388" y="5181600"/>
            <a:ext cx="331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</a:p>
        </p:txBody>
      </p:sp>
      <p:sp>
        <p:nvSpPr>
          <p:cNvPr id="263190" name="Text Box 22"/>
          <p:cNvSpPr txBox="1">
            <a:spLocks noChangeArrowheads="1"/>
          </p:cNvSpPr>
          <p:nvPr/>
        </p:nvSpPr>
        <p:spPr bwMode="auto">
          <a:xfrm>
            <a:off x="2338388" y="487680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a</a:t>
            </a:r>
          </a:p>
        </p:txBody>
      </p:sp>
      <p:sp>
        <p:nvSpPr>
          <p:cNvPr id="263191" name="Text Box 23"/>
          <p:cNvSpPr txBox="1">
            <a:spLocks noChangeArrowheads="1"/>
          </p:cNvSpPr>
          <p:nvPr/>
        </p:nvSpPr>
        <p:spPr bwMode="auto">
          <a:xfrm>
            <a:off x="5691188" y="12954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7138988" y="5181600"/>
            <a:ext cx="388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b’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263193" name="Oval 25"/>
          <p:cNvSpPr>
            <a:spLocks noChangeArrowheads="1"/>
          </p:cNvSpPr>
          <p:nvPr/>
        </p:nvSpPr>
        <p:spPr bwMode="auto">
          <a:xfrm>
            <a:off x="2566988" y="5029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3194" name="Text Box 26"/>
          <p:cNvSpPr txBox="1">
            <a:spLocks noChangeArrowheads="1"/>
          </p:cNvSpPr>
          <p:nvPr/>
        </p:nvSpPr>
        <p:spPr bwMode="auto">
          <a:xfrm>
            <a:off x="3100388" y="3124200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</a:p>
        </p:txBody>
      </p:sp>
      <p:sp>
        <p:nvSpPr>
          <p:cNvPr id="263195" name="Text Box 27"/>
          <p:cNvSpPr txBox="1">
            <a:spLocks noChangeArrowheads="1"/>
          </p:cNvSpPr>
          <p:nvPr/>
        </p:nvSpPr>
        <p:spPr bwMode="auto">
          <a:xfrm>
            <a:off x="2871788" y="47244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263196" name="Text Box 28"/>
          <p:cNvSpPr txBox="1">
            <a:spLocks noChangeArrowheads="1"/>
          </p:cNvSpPr>
          <p:nvPr/>
        </p:nvSpPr>
        <p:spPr bwMode="auto">
          <a:xfrm rot="-2596574">
            <a:off x="4852988" y="2819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63197" name="Text Box 29"/>
          <p:cNvSpPr txBox="1">
            <a:spLocks noChangeArrowheads="1"/>
          </p:cNvSpPr>
          <p:nvPr/>
        </p:nvSpPr>
        <p:spPr bwMode="auto">
          <a:xfrm rot="1370360">
            <a:off x="6376988" y="461645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TL</a:t>
            </a:r>
          </a:p>
        </p:txBody>
      </p:sp>
      <p:sp>
        <p:nvSpPr>
          <p:cNvPr id="263198" name="Text Box 30"/>
          <p:cNvSpPr txBox="1">
            <a:spLocks noChangeArrowheads="1"/>
          </p:cNvSpPr>
          <p:nvPr/>
        </p:nvSpPr>
        <p:spPr bwMode="auto">
          <a:xfrm rot="1941093">
            <a:off x="4395788" y="4478338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FV</a:t>
            </a:r>
          </a:p>
        </p:txBody>
      </p:sp>
      <p:sp>
        <p:nvSpPr>
          <p:cNvPr id="263199" name="Text Box 31"/>
          <p:cNvSpPr txBox="1">
            <a:spLocks noChangeArrowheads="1"/>
          </p:cNvSpPr>
          <p:nvPr/>
        </p:nvSpPr>
        <p:spPr bwMode="auto">
          <a:xfrm rot="-3050454">
            <a:off x="4319588" y="2438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Times New Roman" pitchFamily="18" charset="0"/>
              </a:rPr>
              <a:t>TV</a:t>
            </a:r>
          </a:p>
        </p:txBody>
      </p:sp>
      <p:sp>
        <p:nvSpPr>
          <p:cNvPr id="263200" name="Text Box 32"/>
          <p:cNvSpPr txBox="1">
            <a:spLocks noChangeArrowheads="1"/>
          </p:cNvSpPr>
          <p:nvPr/>
        </p:nvSpPr>
        <p:spPr bwMode="auto">
          <a:xfrm>
            <a:off x="6605588" y="13716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b</a:t>
            </a:r>
            <a:r>
              <a:rPr lang="en-US" sz="1400" b="0" baseline="-25000">
                <a:latin typeface="Times New Roman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6988" y="5867400"/>
            <a:ext cx="3200400" cy="304800"/>
            <a:chOff x="1056" y="3360"/>
            <a:chExt cx="2016" cy="192"/>
          </a:xfrm>
        </p:grpSpPr>
        <p:sp>
          <p:nvSpPr>
            <p:cNvPr id="216127" name="Line 34"/>
            <p:cNvSpPr>
              <a:spLocks noChangeShapeType="1"/>
            </p:cNvSpPr>
            <p:nvPr/>
          </p:nvSpPr>
          <p:spPr bwMode="auto">
            <a:xfrm>
              <a:off x="2208" y="34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8" name="Line 35"/>
            <p:cNvSpPr>
              <a:spLocks noChangeShapeType="1"/>
            </p:cNvSpPr>
            <p:nvPr/>
          </p:nvSpPr>
          <p:spPr bwMode="auto">
            <a:xfrm flipH="1">
              <a:off x="1056" y="34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9" name="Text Box 36"/>
            <p:cNvSpPr txBox="1">
              <a:spLocks noChangeArrowheads="1"/>
            </p:cNvSpPr>
            <p:nvPr/>
          </p:nvSpPr>
          <p:spPr bwMode="auto">
            <a:xfrm>
              <a:off x="1872" y="336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75</a:t>
              </a:r>
            </a:p>
          </p:txBody>
        </p:sp>
      </p:grpSp>
      <p:sp>
        <p:nvSpPr>
          <p:cNvPr id="263205" name="Line 37"/>
          <p:cNvSpPr>
            <a:spLocks noChangeShapeType="1"/>
          </p:cNvSpPr>
          <p:nvPr/>
        </p:nvSpPr>
        <p:spPr bwMode="auto">
          <a:xfrm>
            <a:off x="3709988" y="34290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566988" y="5105400"/>
            <a:ext cx="1143000" cy="304800"/>
            <a:chOff x="1056" y="2880"/>
            <a:chExt cx="720" cy="192"/>
          </a:xfrm>
        </p:grpSpPr>
        <p:sp>
          <p:nvSpPr>
            <p:cNvPr id="216124" name="Text Box 39"/>
            <p:cNvSpPr txBox="1">
              <a:spLocks noChangeArrowheads="1"/>
            </p:cNvSpPr>
            <p:nvPr/>
          </p:nvSpPr>
          <p:spPr bwMode="auto">
            <a:xfrm>
              <a:off x="1344" y="2880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35</a:t>
              </a:r>
            </a:p>
          </p:txBody>
        </p:sp>
        <p:sp>
          <p:nvSpPr>
            <p:cNvPr id="216125" name="Line 40"/>
            <p:cNvSpPr>
              <a:spLocks noChangeShapeType="1"/>
            </p:cNvSpPr>
            <p:nvPr/>
          </p:nvSpPr>
          <p:spPr bwMode="auto">
            <a:xfrm>
              <a:off x="1536" y="297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6" name="Line 41"/>
            <p:cNvSpPr>
              <a:spLocks noChangeShapeType="1"/>
            </p:cNvSpPr>
            <p:nvPr/>
          </p:nvSpPr>
          <p:spPr bwMode="auto">
            <a:xfrm flipH="1">
              <a:off x="1056" y="297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252788" y="3657600"/>
            <a:ext cx="442912" cy="450850"/>
            <a:chOff x="1488" y="1968"/>
            <a:chExt cx="279" cy="284"/>
          </a:xfrm>
        </p:grpSpPr>
        <p:sp>
          <p:nvSpPr>
            <p:cNvPr id="216122" name="Text Box 43"/>
            <p:cNvSpPr txBox="1">
              <a:spLocks noChangeArrowheads="1"/>
            </p:cNvSpPr>
            <p:nvPr/>
          </p:nvSpPr>
          <p:spPr bwMode="auto">
            <a:xfrm>
              <a:off x="1512" y="2040"/>
              <a:ext cx="2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Ht</a:t>
              </a:r>
              <a:r>
                <a:rPr lang="en-US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216123" name="Rectangle 44"/>
            <p:cNvSpPr>
              <a:spLocks noChangeArrowheads="1"/>
            </p:cNvSpPr>
            <p:nvPr/>
          </p:nvSpPr>
          <p:spPr bwMode="auto">
            <a:xfrm>
              <a:off x="1488" y="1968"/>
              <a:ext cx="21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Vt</a:t>
              </a:r>
            </a:p>
          </p:txBody>
        </p:sp>
      </p:grpSp>
      <p:sp>
        <p:nvSpPr>
          <p:cNvPr id="263213" name="Text Box 45"/>
          <p:cNvSpPr txBox="1">
            <a:spLocks noChangeArrowheads="1"/>
          </p:cNvSpPr>
          <p:nvPr/>
        </p:nvSpPr>
        <p:spPr bwMode="auto">
          <a:xfrm>
            <a:off x="1676400" y="3505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X</a:t>
            </a:r>
          </a:p>
        </p:txBody>
      </p:sp>
      <p:sp>
        <p:nvSpPr>
          <p:cNvPr id="263214" name="Text Box 46"/>
          <p:cNvSpPr txBox="1">
            <a:spLocks noChangeArrowheads="1"/>
          </p:cNvSpPr>
          <p:nvPr/>
        </p:nvSpPr>
        <p:spPr bwMode="auto">
          <a:xfrm>
            <a:off x="7443788" y="3505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0">
                <a:latin typeface="Times New Roman" pitchFamily="18" charset="0"/>
              </a:rPr>
              <a:t>Y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676400" y="3200400"/>
            <a:ext cx="609600" cy="685800"/>
            <a:chOff x="480" y="1680"/>
            <a:chExt cx="384" cy="432"/>
          </a:xfrm>
        </p:grpSpPr>
        <p:sp>
          <p:nvSpPr>
            <p:cNvPr id="216119" name="Line 48"/>
            <p:cNvSpPr>
              <a:spLocks noChangeShapeType="1"/>
            </p:cNvSpPr>
            <p:nvPr/>
          </p:nvSpPr>
          <p:spPr bwMode="auto">
            <a:xfrm flipH="1">
              <a:off x="480" y="168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0" name="Line 49"/>
            <p:cNvSpPr>
              <a:spLocks noChangeShapeType="1"/>
            </p:cNvSpPr>
            <p:nvPr/>
          </p:nvSpPr>
          <p:spPr bwMode="auto">
            <a:xfrm>
              <a:off x="768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21" name="Line 50"/>
            <p:cNvSpPr>
              <a:spLocks noChangeShapeType="1"/>
            </p:cNvSpPr>
            <p:nvPr/>
          </p:nvSpPr>
          <p:spPr bwMode="auto">
            <a:xfrm flipV="1">
              <a:off x="768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3219" name="Text Box 51"/>
          <p:cNvSpPr txBox="1">
            <a:spLocks noChangeArrowheads="1"/>
          </p:cNvSpPr>
          <p:nvPr/>
        </p:nvSpPr>
        <p:spPr bwMode="auto">
          <a:xfrm>
            <a:off x="1939925" y="33004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latin typeface="Times New Roman" pitchFamily="18" charset="0"/>
              </a:rPr>
              <a:t>25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5157788" y="1643063"/>
            <a:ext cx="2514600" cy="2243137"/>
            <a:chOff x="2688" y="699"/>
            <a:chExt cx="1584" cy="1413"/>
          </a:xfrm>
        </p:grpSpPr>
        <p:sp>
          <p:nvSpPr>
            <p:cNvPr id="216115" name="Line 53"/>
            <p:cNvSpPr>
              <a:spLocks noChangeShapeType="1"/>
            </p:cNvSpPr>
            <p:nvPr/>
          </p:nvSpPr>
          <p:spPr bwMode="auto">
            <a:xfrm>
              <a:off x="2688" y="720"/>
              <a:ext cx="1584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6" name="Line 54"/>
            <p:cNvSpPr>
              <a:spLocks noChangeShapeType="1"/>
            </p:cNvSpPr>
            <p:nvPr/>
          </p:nvSpPr>
          <p:spPr bwMode="auto">
            <a:xfrm>
              <a:off x="4032" y="148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7" name="Line 55"/>
            <p:cNvSpPr>
              <a:spLocks noChangeShapeType="1"/>
            </p:cNvSpPr>
            <p:nvPr/>
          </p:nvSpPr>
          <p:spPr bwMode="auto">
            <a:xfrm flipV="1">
              <a:off x="4032" y="699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18" name="Text Box 56"/>
            <p:cNvSpPr txBox="1">
              <a:spLocks noChangeArrowheads="1"/>
            </p:cNvSpPr>
            <p:nvPr/>
          </p:nvSpPr>
          <p:spPr bwMode="auto">
            <a:xfrm>
              <a:off x="3888" y="1296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55</a:t>
              </a:r>
            </a:p>
          </p:txBody>
        </p:sp>
      </p:grpSp>
      <p:sp>
        <p:nvSpPr>
          <p:cNvPr id="216106" name="Text Box 57"/>
          <p:cNvSpPr txBox="1">
            <a:spLocks noChangeArrowheads="1"/>
          </p:cNvSpPr>
          <p:nvPr/>
        </p:nvSpPr>
        <p:spPr bwMode="auto">
          <a:xfrm>
            <a:off x="212725" y="2397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400" b="0">
              <a:latin typeface="Arial" charset="0"/>
            </a:endParaRPr>
          </a:p>
        </p:txBody>
      </p:sp>
      <p:sp>
        <p:nvSpPr>
          <p:cNvPr id="216107" name="Text Box 58"/>
          <p:cNvSpPr txBox="1">
            <a:spLocks noChangeArrowheads="1"/>
          </p:cNvSpPr>
          <p:nvPr/>
        </p:nvSpPr>
        <p:spPr bwMode="auto">
          <a:xfrm>
            <a:off x="228600" y="152400"/>
            <a:ext cx="59404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PROBLEM NO.27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End A of a line AB is 25mm above Hp and end B is 55mm behind Vp.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The distance between end projectors is 75mm. 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If both it’s HT &amp; VT coincide on xy in a point, 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35mm from projector of A and within two projectors,</a:t>
            </a:r>
          </a:p>
          <a:p>
            <a:pPr eaLnBrk="1" hangingPunct="1"/>
            <a:r>
              <a:rPr lang="en-US" b="0">
                <a:latin typeface="Times New Roman" pitchFamily="18" charset="0"/>
              </a:rPr>
              <a:t>Draw projections, find TL and angles and HT, VT.</a:t>
            </a: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16109" name="AutoShape 75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10" name="AutoShape 7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11" name="AutoShape 77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12" name="AutoShape 78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13" name="AutoShape 79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14" name="AutoShape 80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3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5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0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1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6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 animBg="1"/>
      <p:bldP spid="263171" grpId="0" animBg="1"/>
      <p:bldP spid="263172" grpId="0" animBg="1"/>
      <p:bldP spid="263173" grpId="0" animBg="1"/>
      <p:bldP spid="263174" grpId="0" animBg="1"/>
      <p:bldP spid="263175" grpId="0" animBg="1"/>
      <p:bldP spid="263176" grpId="0" animBg="1"/>
      <p:bldP spid="263177" grpId="0" animBg="1"/>
      <p:bldP spid="263178" grpId="0" animBg="1"/>
      <p:bldP spid="263179" grpId="0" animBg="1"/>
      <p:bldP spid="263180" grpId="0" animBg="1"/>
      <p:bldP spid="263181" grpId="0" animBg="1"/>
      <p:bldP spid="263182" grpId="0" animBg="1"/>
      <p:bldP spid="263183" grpId="0" animBg="1"/>
      <p:bldP spid="263184" grpId="0" animBg="1"/>
      <p:bldP spid="263185" grpId="0" animBg="1"/>
      <p:bldP spid="263186" grpId="0" animBg="1"/>
      <p:bldP spid="263187" grpId="0" animBg="1"/>
      <p:bldP spid="263188" grpId="0" autoUpdateAnimBg="0"/>
      <p:bldP spid="263189" grpId="0" autoUpdateAnimBg="0"/>
      <p:bldP spid="263190" grpId="0" autoUpdateAnimBg="0"/>
      <p:bldP spid="263191" grpId="0" autoUpdateAnimBg="0"/>
      <p:bldP spid="263192" grpId="0" autoUpdateAnimBg="0"/>
      <p:bldP spid="263193" grpId="0" animBg="1"/>
      <p:bldP spid="263194" grpId="0" autoUpdateAnimBg="0"/>
      <p:bldP spid="263195" grpId="0" autoUpdateAnimBg="0"/>
      <p:bldP spid="263196" grpId="0" autoUpdateAnimBg="0"/>
      <p:bldP spid="263197" grpId="0" autoUpdateAnimBg="0"/>
      <p:bldP spid="263198" grpId="0" autoUpdateAnimBg="0"/>
      <p:bldP spid="263199" grpId="0" autoUpdateAnimBg="0"/>
      <p:bldP spid="263200" grpId="0" autoUpdateAnimBg="0"/>
      <p:bldP spid="263205" grpId="0" animBg="1"/>
      <p:bldP spid="263213" grpId="0" autoUpdateAnimBg="0"/>
      <p:bldP spid="263214" grpId="0" autoUpdateAnimBg="0"/>
      <p:bldP spid="26321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9600" dirty="0" smtClean="0">
                <a:latin typeface="Aharoni" pitchFamily="2" charset="-79"/>
                <a:cs typeface="Aharoni" pitchFamily="2" charset="-79"/>
              </a:rPr>
              <a:t>Thank You</a:t>
            </a:r>
            <a:endParaRPr lang="en-US" sz="9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011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5257800" y="0"/>
            <a:ext cx="3886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067" name="Oval 3"/>
          <p:cNvSpPr>
            <a:spLocks noChangeArrowheads="1"/>
          </p:cNvSpPr>
          <p:nvPr/>
        </p:nvSpPr>
        <p:spPr bwMode="auto">
          <a:xfrm>
            <a:off x="7119938" y="600075"/>
            <a:ext cx="76200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0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8068" name="Oval 4"/>
          <p:cNvSpPr>
            <a:spLocks noChangeArrowheads="1"/>
          </p:cNvSpPr>
          <p:nvPr/>
        </p:nvSpPr>
        <p:spPr bwMode="auto">
          <a:xfrm>
            <a:off x="6296025" y="585788"/>
            <a:ext cx="76200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069" name="Oval 5"/>
          <p:cNvSpPr>
            <a:spLocks noChangeArrowheads="1"/>
          </p:cNvSpPr>
          <p:nvPr/>
        </p:nvSpPr>
        <p:spPr bwMode="auto">
          <a:xfrm>
            <a:off x="7119938" y="1409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070" name="Oval 6"/>
          <p:cNvSpPr>
            <a:spLocks noChangeArrowheads="1"/>
          </p:cNvSpPr>
          <p:nvPr/>
        </p:nvSpPr>
        <p:spPr bwMode="auto">
          <a:xfrm>
            <a:off x="6276975" y="2243138"/>
            <a:ext cx="76200" cy="76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400" b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24600" y="609600"/>
            <a:ext cx="838200" cy="0"/>
            <a:chOff x="3984" y="384"/>
            <a:chExt cx="528" cy="0"/>
          </a:xfrm>
        </p:grpSpPr>
        <p:sp>
          <p:nvSpPr>
            <p:cNvPr id="181375" name="Line 8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6" name="Line 9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rot="16200000" flipV="1">
            <a:off x="6743700" y="1028700"/>
            <a:ext cx="838200" cy="0"/>
            <a:chOff x="3984" y="384"/>
            <a:chExt cx="528" cy="0"/>
          </a:xfrm>
        </p:grpSpPr>
        <p:sp>
          <p:nvSpPr>
            <p:cNvPr id="181373" name="Line 11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74" name="Line 12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205538" y="1206500"/>
            <a:ext cx="838200" cy="1187450"/>
            <a:chOff x="3909" y="760"/>
            <a:chExt cx="528" cy="748"/>
          </a:xfrm>
        </p:grpSpPr>
        <p:sp>
          <p:nvSpPr>
            <p:cNvPr id="181371" name="Arc 14"/>
            <p:cNvSpPr>
              <a:spLocks/>
            </p:cNvSpPr>
            <p:nvPr/>
          </p:nvSpPr>
          <p:spPr bwMode="auto">
            <a:xfrm rot="7060958">
              <a:off x="3799" y="870"/>
              <a:ext cx="748" cy="528"/>
            </a:xfrm>
            <a:custGeom>
              <a:avLst/>
              <a:gdLst>
                <a:gd name="T0" fmla="*/ 0 w 30614"/>
                <a:gd name="T1" fmla="*/ 0 h 21600"/>
                <a:gd name="T2" fmla="*/ 0 w 30614"/>
                <a:gd name="T3" fmla="*/ 0 h 21600"/>
                <a:gd name="T4" fmla="*/ 0 w 30614"/>
                <a:gd name="T5" fmla="*/ 0 h 21600"/>
                <a:gd name="T6" fmla="*/ 0 60000 65536"/>
                <a:gd name="T7" fmla="*/ 0 60000 65536"/>
                <a:gd name="T8" fmla="*/ 0 60000 65536"/>
                <a:gd name="T9" fmla="*/ 0 w 30614"/>
                <a:gd name="T10" fmla="*/ 0 h 21600"/>
                <a:gd name="T11" fmla="*/ 30614 w 306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14" h="21600" fill="none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</a:path>
                <a:path w="30614" h="21600" stroke="0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  <a:lnTo>
                    <a:pt x="11386" y="21600"/>
                  </a:lnTo>
                  <a:close/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72" name="Line 15"/>
            <p:cNvSpPr>
              <a:spLocks noChangeShapeType="1"/>
            </p:cNvSpPr>
            <p:nvPr/>
          </p:nvSpPr>
          <p:spPr bwMode="auto">
            <a:xfrm flipH="1">
              <a:off x="4320" y="1248"/>
              <a:ext cx="77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715000" y="114300"/>
            <a:ext cx="2108200" cy="2543175"/>
            <a:chOff x="3600" y="72"/>
            <a:chExt cx="1328" cy="1602"/>
          </a:xfrm>
        </p:grpSpPr>
        <p:sp>
          <p:nvSpPr>
            <p:cNvPr id="181367" name="Line 17"/>
            <p:cNvSpPr>
              <a:spLocks noChangeShapeType="1"/>
            </p:cNvSpPr>
            <p:nvPr/>
          </p:nvSpPr>
          <p:spPr bwMode="auto">
            <a:xfrm flipV="1">
              <a:off x="3600" y="912"/>
              <a:ext cx="1200" cy="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8" name="Line 18"/>
            <p:cNvSpPr>
              <a:spLocks noChangeShapeType="1"/>
            </p:cNvSpPr>
            <p:nvPr/>
          </p:nvSpPr>
          <p:spPr bwMode="auto">
            <a:xfrm>
              <a:off x="3984" y="186"/>
              <a:ext cx="0" cy="14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9" name="Text Box 19"/>
            <p:cNvSpPr txBox="1">
              <a:spLocks noChangeArrowheads="1"/>
            </p:cNvSpPr>
            <p:nvPr/>
          </p:nvSpPr>
          <p:spPr bwMode="auto">
            <a:xfrm>
              <a:off x="4656" y="756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181370" name="Text Box 20"/>
            <p:cNvSpPr txBox="1">
              <a:spLocks noChangeArrowheads="1"/>
            </p:cNvSpPr>
            <p:nvPr/>
          </p:nvSpPr>
          <p:spPr bwMode="auto">
            <a:xfrm>
              <a:off x="3852" y="72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VP</a:t>
              </a:r>
            </a:p>
          </p:txBody>
        </p:sp>
      </p:grpSp>
      <p:sp>
        <p:nvSpPr>
          <p:cNvPr id="728085" name="Text Box 21"/>
          <p:cNvSpPr txBox="1">
            <a:spLocks noChangeArrowheads="1"/>
          </p:cNvSpPr>
          <p:nvPr/>
        </p:nvSpPr>
        <p:spPr bwMode="auto">
          <a:xfrm>
            <a:off x="6286500" y="34290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a’</a:t>
            </a:r>
          </a:p>
        </p:txBody>
      </p:sp>
      <p:sp>
        <p:nvSpPr>
          <p:cNvPr id="728086" name="Text Box 22"/>
          <p:cNvSpPr txBox="1">
            <a:spLocks noChangeArrowheads="1"/>
          </p:cNvSpPr>
          <p:nvPr/>
        </p:nvSpPr>
        <p:spPr bwMode="auto">
          <a:xfrm>
            <a:off x="6257925" y="221932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728087" name="Text Box 23"/>
          <p:cNvSpPr txBox="1">
            <a:spLocks noChangeArrowheads="1"/>
          </p:cNvSpPr>
          <p:nvPr/>
        </p:nvSpPr>
        <p:spPr bwMode="auto">
          <a:xfrm>
            <a:off x="7162800" y="4572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728088" name="Text Box 24"/>
          <p:cNvSpPr txBox="1">
            <a:spLocks noChangeArrowheads="1"/>
          </p:cNvSpPr>
          <p:nvPr/>
        </p:nvSpPr>
        <p:spPr bwMode="auto">
          <a:xfrm>
            <a:off x="7391400" y="28575"/>
            <a:ext cx="151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POINT A IN</a:t>
            </a:r>
          </a:p>
          <a:p>
            <a:pPr algn="ctr"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1400" baseline="30000">
                <a:solidFill>
                  <a:srgbClr val="FF0000"/>
                </a:solidFill>
                <a:latin typeface="Arial" charset="0"/>
              </a:rPr>
              <a:t>ST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QUADRANT</a:t>
            </a:r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848600" y="1295400"/>
            <a:ext cx="1171575" cy="228600"/>
            <a:chOff x="4992" y="750"/>
            <a:chExt cx="738" cy="144"/>
          </a:xfrm>
        </p:grpSpPr>
        <p:sp>
          <p:nvSpPr>
            <p:cNvPr id="181365" name="AutoShape 26"/>
            <p:cNvSpPr>
              <a:spLocks noChangeArrowheads="1"/>
            </p:cNvSpPr>
            <p:nvPr/>
          </p:nvSpPr>
          <p:spPr bwMode="auto">
            <a:xfrm>
              <a:off x="4992" y="768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66" name="Text Box 27"/>
            <p:cNvSpPr txBox="1">
              <a:spLocks noChangeArrowheads="1"/>
            </p:cNvSpPr>
            <p:nvPr/>
          </p:nvSpPr>
          <p:spPr bwMode="auto">
            <a:xfrm>
              <a:off x="5210" y="750"/>
              <a:ext cx="5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FF0000"/>
                  </a:solidFill>
                  <a:latin typeface="Arial" charset="0"/>
                </a:rPr>
                <a:t>OBSERVER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315075" y="333375"/>
            <a:ext cx="1143000" cy="1114425"/>
            <a:chOff x="3978" y="210"/>
            <a:chExt cx="720" cy="702"/>
          </a:xfrm>
        </p:grpSpPr>
        <p:sp>
          <p:nvSpPr>
            <p:cNvPr id="181363" name="Line 29"/>
            <p:cNvSpPr>
              <a:spLocks noChangeShapeType="1"/>
            </p:cNvSpPr>
            <p:nvPr/>
          </p:nvSpPr>
          <p:spPr bwMode="auto">
            <a:xfrm>
              <a:off x="3978" y="912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4" name="Line 30"/>
            <p:cNvSpPr>
              <a:spLocks noChangeShapeType="1"/>
            </p:cNvSpPr>
            <p:nvPr/>
          </p:nvSpPr>
          <p:spPr bwMode="auto">
            <a:xfrm>
              <a:off x="3984" y="210"/>
              <a:ext cx="0" cy="70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65" name="Rectangle 31"/>
          <p:cNvSpPr>
            <a:spLocks noChangeArrowheads="1"/>
          </p:cNvSpPr>
          <p:nvPr/>
        </p:nvSpPr>
        <p:spPr bwMode="auto">
          <a:xfrm>
            <a:off x="1219200" y="0"/>
            <a:ext cx="3886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096" name="Line 32"/>
          <p:cNvSpPr>
            <a:spLocks noChangeShapeType="1"/>
          </p:cNvSpPr>
          <p:nvPr/>
        </p:nvSpPr>
        <p:spPr bwMode="auto">
          <a:xfrm>
            <a:off x="2114550" y="1862138"/>
            <a:ext cx="2362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097" name="Line 33"/>
          <p:cNvSpPr>
            <a:spLocks noChangeShapeType="1"/>
          </p:cNvSpPr>
          <p:nvPr/>
        </p:nvSpPr>
        <p:spPr bwMode="auto">
          <a:xfrm>
            <a:off x="3509963" y="561975"/>
            <a:ext cx="0" cy="2362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8098" name="Oval 34"/>
          <p:cNvSpPr>
            <a:spLocks noChangeArrowheads="1"/>
          </p:cNvSpPr>
          <p:nvPr/>
        </p:nvSpPr>
        <p:spPr bwMode="auto">
          <a:xfrm>
            <a:off x="2700338" y="728663"/>
            <a:ext cx="76200" cy="76200"/>
          </a:xfrm>
          <a:prstGeom prst="ellipse">
            <a:avLst/>
          </a:prstGeom>
          <a:solidFill>
            <a:srgbClr val="00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099" name="Oval 35"/>
          <p:cNvSpPr>
            <a:spLocks noChangeArrowheads="1"/>
          </p:cNvSpPr>
          <p:nvPr/>
        </p:nvSpPr>
        <p:spPr bwMode="auto">
          <a:xfrm>
            <a:off x="3462338" y="105727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100" name="Oval 36"/>
          <p:cNvSpPr>
            <a:spLocks noChangeArrowheads="1"/>
          </p:cNvSpPr>
          <p:nvPr/>
        </p:nvSpPr>
        <p:spPr bwMode="auto">
          <a:xfrm>
            <a:off x="3471863" y="7334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2038350" y="390525"/>
            <a:ext cx="1689100" cy="1543050"/>
            <a:chOff x="1440" y="-12"/>
            <a:chExt cx="1064" cy="972"/>
          </a:xfrm>
        </p:grpSpPr>
        <p:sp>
          <p:nvSpPr>
            <p:cNvPr id="181361" name="Text Box 38"/>
            <p:cNvSpPr txBox="1">
              <a:spLocks noChangeArrowheads="1"/>
            </p:cNvSpPr>
            <p:nvPr/>
          </p:nvSpPr>
          <p:spPr bwMode="auto">
            <a:xfrm>
              <a:off x="2238" y="-12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VP</a:t>
              </a:r>
            </a:p>
          </p:txBody>
        </p:sp>
        <p:sp>
          <p:nvSpPr>
            <p:cNvPr id="181362" name="Text Box 39"/>
            <p:cNvSpPr txBox="1">
              <a:spLocks noChangeArrowheads="1"/>
            </p:cNvSpPr>
            <p:nvPr/>
          </p:nvSpPr>
          <p:spPr bwMode="auto">
            <a:xfrm>
              <a:off x="1440" y="768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HP</a:t>
              </a:r>
            </a:p>
          </p:txBody>
        </p:sp>
      </p:grpSp>
      <p:grpSp>
        <p:nvGrpSpPr>
          <p:cNvPr id="9" name="Group 40"/>
          <p:cNvGrpSpPr>
            <a:grpSpLocks/>
          </p:cNvGrpSpPr>
          <p:nvPr/>
        </p:nvGrpSpPr>
        <p:grpSpPr bwMode="auto">
          <a:xfrm rot="16200000" flipV="1">
            <a:off x="2228850" y="1285875"/>
            <a:ext cx="1066800" cy="76200"/>
            <a:chOff x="3984" y="384"/>
            <a:chExt cx="528" cy="0"/>
          </a:xfrm>
        </p:grpSpPr>
        <p:sp>
          <p:nvSpPr>
            <p:cNvPr id="181359" name="Line 41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60" name="Line 42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3"/>
          <p:cNvGrpSpPr>
            <a:grpSpLocks/>
          </p:cNvGrpSpPr>
          <p:nvPr/>
        </p:nvGrpSpPr>
        <p:grpSpPr bwMode="auto">
          <a:xfrm flipH="1" flipV="1">
            <a:off x="2841625" y="1019175"/>
            <a:ext cx="730250" cy="1035050"/>
            <a:chOff x="3909" y="760"/>
            <a:chExt cx="528" cy="748"/>
          </a:xfrm>
        </p:grpSpPr>
        <p:sp>
          <p:nvSpPr>
            <p:cNvPr id="181357" name="Arc 44"/>
            <p:cNvSpPr>
              <a:spLocks/>
            </p:cNvSpPr>
            <p:nvPr/>
          </p:nvSpPr>
          <p:spPr bwMode="auto">
            <a:xfrm rot="7060958">
              <a:off x="3799" y="870"/>
              <a:ext cx="748" cy="528"/>
            </a:xfrm>
            <a:custGeom>
              <a:avLst/>
              <a:gdLst>
                <a:gd name="T0" fmla="*/ 0 w 30614"/>
                <a:gd name="T1" fmla="*/ 0 h 21600"/>
                <a:gd name="T2" fmla="*/ 0 w 30614"/>
                <a:gd name="T3" fmla="*/ 0 h 21600"/>
                <a:gd name="T4" fmla="*/ 0 w 30614"/>
                <a:gd name="T5" fmla="*/ 0 h 21600"/>
                <a:gd name="T6" fmla="*/ 0 60000 65536"/>
                <a:gd name="T7" fmla="*/ 0 60000 65536"/>
                <a:gd name="T8" fmla="*/ 0 60000 65536"/>
                <a:gd name="T9" fmla="*/ 0 w 30614"/>
                <a:gd name="T10" fmla="*/ 0 h 21600"/>
                <a:gd name="T11" fmla="*/ 30614 w 306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14" h="21600" fill="none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</a:path>
                <a:path w="30614" h="21600" stroke="0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  <a:lnTo>
                    <a:pt x="11386" y="21600"/>
                  </a:lnTo>
                  <a:close/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58" name="Line 45"/>
            <p:cNvSpPr>
              <a:spLocks noChangeShapeType="1"/>
            </p:cNvSpPr>
            <p:nvPr/>
          </p:nvSpPr>
          <p:spPr bwMode="auto">
            <a:xfrm flipH="1">
              <a:off x="4320" y="1248"/>
              <a:ext cx="77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 flipH="1">
            <a:off x="2676525" y="762000"/>
            <a:ext cx="838200" cy="0"/>
            <a:chOff x="3984" y="384"/>
            <a:chExt cx="528" cy="0"/>
          </a:xfrm>
        </p:grpSpPr>
        <p:sp>
          <p:nvSpPr>
            <p:cNvPr id="181355" name="Line 47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6" name="Line 48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8113" name="Text Box 49"/>
          <p:cNvSpPr txBox="1">
            <a:spLocks noChangeArrowheads="1"/>
          </p:cNvSpPr>
          <p:nvPr/>
        </p:nvSpPr>
        <p:spPr bwMode="auto">
          <a:xfrm>
            <a:off x="1371600" y="76200"/>
            <a:ext cx="1535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POINT A IN</a:t>
            </a:r>
          </a:p>
          <a:p>
            <a:pPr algn="ctr"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1400" baseline="30000">
                <a:solidFill>
                  <a:srgbClr val="FF0000"/>
                </a:solidFill>
                <a:latin typeface="Arial" charset="0"/>
              </a:rPr>
              <a:t>ND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QUADRANT</a:t>
            </a:r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3933825" y="1743075"/>
            <a:ext cx="1171575" cy="228600"/>
            <a:chOff x="4992" y="750"/>
            <a:chExt cx="738" cy="144"/>
          </a:xfrm>
        </p:grpSpPr>
        <p:sp>
          <p:nvSpPr>
            <p:cNvPr id="181353" name="AutoShape 51"/>
            <p:cNvSpPr>
              <a:spLocks noChangeArrowheads="1"/>
            </p:cNvSpPr>
            <p:nvPr/>
          </p:nvSpPr>
          <p:spPr bwMode="auto">
            <a:xfrm>
              <a:off x="4992" y="768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54" name="Text Box 52"/>
            <p:cNvSpPr txBox="1">
              <a:spLocks noChangeArrowheads="1"/>
            </p:cNvSpPr>
            <p:nvPr/>
          </p:nvSpPr>
          <p:spPr bwMode="auto">
            <a:xfrm>
              <a:off x="5210" y="750"/>
              <a:ext cx="5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FF0000"/>
                  </a:solidFill>
                  <a:latin typeface="Arial" charset="0"/>
                </a:rPr>
                <a:t>OBSERVER</a:t>
              </a:r>
            </a:p>
          </p:txBody>
        </p:sp>
      </p:grpSp>
      <p:sp>
        <p:nvSpPr>
          <p:cNvPr id="728117" name="Text Box 53"/>
          <p:cNvSpPr txBox="1">
            <a:spLocks noChangeArrowheads="1"/>
          </p:cNvSpPr>
          <p:nvPr/>
        </p:nvSpPr>
        <p:spPr bwMode="auto">
          <a:xfrm>
            <a:off x="3486150" y="600075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a’</a:t>
            </a:r>
          </a:p>
        </p:txBody>
      </p:sp>
      <p:sp>
        <p:nvSpPr>
          <p:cNvPr id="728118" name="Text Box 54"/>
          <p:cNvSpPr txBox="1">
            <a:spLocks noChangeArrowheads="1"/>
          </p:cNvSpPr>
          <p:nvPr/>
        </p:nvSpPr>
        <p:spPr bwMode="auto">
          <a:xfrm>
            <a:off x="3486150" y="9429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2362200" y="561975"/>
            <a:ext cx="1143000" cy="1295400"/>
            <a:chOff x="1644" y="96"/>
            <a:chExt cx="720" cy="816"/>
          </a:xfrm>
        </p:grpSpPr>
        <p:sp>
          <p:nvSpPr>
            <p:cNvPr id="181351" name="Line 56"/>
            <p:cNvSpPr>
              <a:spLocks noChangeShapeType="1"/>
            </p:cNvSpPr>
            <p:nvPr/>
          </p:nvSpPr>
          <p:spPr bwMode="auto">
            <a:xfrm>
              <a:off x="2364" y="96"/>
              <a:ext cx="0" cy="81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2" name="Line 57"/>
            <p:cNvSpPr>
              <a:spLocks noChangeShapeType="1"/>
            </p:cNvSpPr>
            <p:nvPr/>
          </p:nvSpPr>
          <p:spPr bwMode="auto">
            <a:xfrm>
              <a:off x="1644" y="912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8122" name="Text Box 58"/>
          <p:cNvSpPr txBox="1">
            <a:spLocks noChangeArrowheads="1"/>
          </p:cNvSpPr>
          <p:nvPr/>
        </p:nvSpPr>
        <p:spPr bwMode="auto">
          <a:xfrm>
            <a:off x="2555875" y="496888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81281" name="Rectangle 59"/>
          <p:cNvSpPr>
            <a:spLocks noChangeArrowheads="1"/>
          </p:cNvSpPr>
          <p:nvPr/>
        </p:nvSpPr>
        <p:spPr bwMode="auto">
          <a:xfrm>
            <a:off x="1295400" y="3124200"/>
            <a:ext cx="3886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2003425" y="3238500"/>
            <a:ext cx="1952625" cy="2362200"/>
            <a:chOff x="1458" y="2064"/>
            <a:chExt cx="1230" cy="1488"/>
          </a:xfrm>
        </p:grpSpPr>
        <p:sp>
          <p:nvSpPr>
            <p:cNvPr id="181349" name="Line 61"/>
            <p:cNvSpPr>
              <a:spLocks noChangeShapeType="1"/>
            </p:cNvSpPr>
            <p:nvPr/>
          </p:nvSpPr>
          <p:spPr bwMode="auto">
            <a:xfrm flipH="1" flipV="1">
              <a:off x="1458" y="2832"/>
              <a:ext cx="1230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50" name="Line 62"/>
            <p:cNvSpPr>
              <a:spLocks noChangeShapeType="1"/>
            </p:cNvSpPr>
            <p:nvPr/>
          </p:nvSpPr>
          <p:spPr bwMode="auto">
            <a:xfrm flipH="1" flipV="1">
              <a:off x="2256" y="2064"/>
              <a:ext cx="0" cy="14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8127" name="Oval 63"/>
          <p:cNvSpPr>
            <a:spLocks noChangeArrowheads="1"/>
          </p:cNvSpPr>
          <p:nvPr/>
        </p:nvSpPr>
        <p:spPr bwMode="auto">
          <a:xfrm flipH="1" flipV="1">
            <a:off x="2427288" y="5219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128" name="Oval 64"/>
          <p:cNvSpPr>
            <a:spLocks noChangeArrowheads="1"/>
          </p:cNvSpPr>
          <p:nvPr/>
        </p:nvSpPr>
        <p:spPr bwMode="auto">
          <a:xfrm flipH="1" flipV="1">
            <a:off x="3232150" y="5224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129" name="Oval 65"/>
          <p:cNvSpPr>
            <a:spLocks noChangeArrowheads="1"/>
          </p:cNvSpPr>
          <p:nvPr/>
        </p:nvSpPr>
        <p:spPr bwMode="auto">
          <a:xfrm flipH="1" flipV="1">
            <a:off x="2436813" y="44291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130" name="Oval 66"/>
          <p:cNvSpPr>
            <a:spLocks noChangeArrowheads="1"/>
          </p:cNvSpPr>
          <p:nvPr/>
        </p:nvSpPr>
        <p:spPr bwMode="auto">
          <a:xfrm flipH="1" flipV="1">
            <a:off x="3232150" y="35766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4003675" y="4352925"/>
            <a:ext cx="1171575" cy="228600"/>
            <a:chOff x="4992" y="750"/>
            <a:chExt cx="738" cy="144"/>
          </a:xfrm>
        </p:grpSpPr>
        <p:sp>
          <p:nvSpPr>
            <p:cNvPr id="181347" name="AutoShape 68"/>
            <p:cNvSpPr>
              <a:spLocks noChangeArrowheads="1"/>
            </p:cNvSpPr>
            <p:nvPr/>
          </p:nvSpPr>
          <p:spPr bwMode="auto">
            <a:xfrm>
              <a:off x="4992" y="768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48" name="Text Box 69"/>
            <p:cNvSpPr txBox="1">
              <a:spLocks noChangeArrowheads="1"/>
            </p:cNvSpPr>
            <p:nvPr/>
          </p:nvSpPr>
          <p:spPr bwMode="auto">
            <a:xfrm>
              <a:off x="5210" y="750"/>
              <a:ext cx="5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FF0000"/>
                  </a:solidFill>
                  <a:latin typeface="Arial" charset="0"/>
                </a:rPr>
                <a:t>OBSERVER</a:t>
              </a:r>
            </a:p>
          </p:txBody>
        </p:sp>
      </p:grpSp>
      <p:grpSp>
        <p:nvGrpSpPr>
          <p:cNvPr id="16" name="Group 70"/>
          <p:cNvGrpSpPr>
            <a:grpSpLocks/>
          </p:cNvGrpSpPr>
          <p:nvPr/>
        </p:nvGrpSpPr>
        <p:grpSpPr bwMode="auto">
          <a:xfrm flipH="1" flipV="1">
            <a:off x="2584450" y="3543300"/>
            <a:ext cx="730250" cy="1035050"/>
            <a:chOff x="3909" y="760"/>
            <a:chExt cx="528" cy="748"/>
          </a:xfrm>
        </p:grpSpPr>
        <p:sp>
          <p:nvSpPr>
            <p:cNvPr id="181345" name="Arc 71"/>
            <p:cNvSpPr>
              <a:spLocks/>
            </p:cNvSpPr>
            <p:nvPr/>
          </p:nvSpPr>
          <p:spPr bwMode="auto">
            <a:xfrm rot="7060958">
              <a:off x="3799" y="870"/>
              <a:ext cx="748" cy="528"/>
            </a:xfrm>
            <a:custGeom>
              <a:avLst/>
              <a:gdLst>
                <a:gd name="T0" fmla="*/ 0 w 30614"/>
                <a:gd name="T1" fmla="*/ 0 h 21600"/>
                <a:gd name="T2" fmla="*/ 0 w 30614"/>
                <a:gd name="T3" fmla="*/ 0 h 21600"/>
                <a:gd name="T4" fmla="*/ 0 w 30614"/>
                <a:gd name="T5" fmla="*/ 0 h 21600"/>
                <a:gd name="T6" fmla="*/ 0 60000 65536"/>
                <a:gd name="T7" fmla="*/ 0 60000 65536"/>
                <a:gd name="T8" fmla="*/ 0 60000 65536"/>
                <a:gd name="T9" fmla="*/ 0 w 30614"/>
                <a:gd name="T10" fmla="*/ 0 h 21600"/>
                <a:gd name="T11" fmla="*/ 30614 w 306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14" h="21600" fill="none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</a:path>
                <a:path w="30614" h="21600" stroke="0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  <a:lnTo>
                    <a:pt x="11386" y="21600"/>
                  </a:lnTo>
                  <a:close/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46" name="Line 72"/>
            <p:cNvSpPr>
              <a:spLocks noChangeShapeType="1"/>
            </p:cNvSpPr>
            <p:nvPr/>
          </p:nvSpPr>
          <p:spPr bwMode="auto">
            <a:xfrm flipH="1">
              <a:off x="4320" y="1248"/>
              <a:ext cx="77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 rot="5400000">
            <a:off x="2024857" y="4782343"/>
            <a:ext cx="838200" cy="74613"/>
            <a:chOff x="3984" y="384"/>
            <a:chExt cx="528" cy="0"/>
          </a:xfrm>
        </p:grpSpPr>
        <p:sp>
          <p:nvSpPr>
            <p:cNvPr id="181343" name="Line 74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4" name="Line 75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76"/>
          <p:cNvGrpSpPr>
            <a:grpSpLocks/>
          </p:cNvGrpSpPr>
          <p:nvPr/>
        </p:nvGrpSpPr>
        <p:grpSpPr bwMode="auto">
          <a:xfrm flipH="1">
            <a:off x="2470150" y="5267325"/>
            <a:ext cx="838200" cy="0"/>
            <a:chOff x="3984" y="384"/>
            <a:chExt cx="528" cy="0"/>
          </a:xfrm>
        </p:grpSpPr>
        <p:sp>
          <p:nvSpPr>
            <p:cNvPr id="181341" name="Line 77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2" name="Line 78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8143" name="Text Box 79"/>
          <p:cNvSpPr txBox="1">
            <a:spLocks noChangeArrowheads="1"/>
          </p:cNvSpPr>
          <p:nvPr/>
        </p:nvSpPr>
        <p:spPr bwMode="auto">
          <a:xfrm>
            <a:off x="3270250" y="34671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728144" name="Text Box 80"/>
          <p:cNvSpPr txBox="1">
            <a:spLocks noChangeArrowheads="1"/>
          </p:cNvSpPr>
          <p:nvPr/>
        </p:nvSpPr>
        <p:spPr bwMode="auto">
          <a:xfrm>
            <a:off x="3270250" y="508635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a’</a:t>
            </a:r>
          </a:p>
        </p:txBody>
      </p:sp>
      <p:sp>
        <p:nvSpPr>
          <p:cNvPr id="181293" name="Text Box 81"/>
          <p:cNvSpPr txBox="1">
            <a:spLocks noChangeArrowheads="1"/>
          </p:cNvSpPr>
          <p:nvPr/>
        </p:nvSpPr>
        <p:spPr bwMode="auto">
          <a:xfrm>
            <a:off x="3863975" y="3402013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1400" b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28146" name="Text Box 82"/>
          <p:cNvSpPr txBox="1">
            <a:spLocks noChangeArrowheads="1"/>
          </p:cNvSpPr>
          <p:nvPr/>
        </p:nvSpPr>
        <p:spPr bwMode="auto">
          <a:xfrm>
            <a:off x="1401763" y="5451475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POINT A IN</a:t>
            </a:r>
          </a:p>
          <a:p>
            <a:pPr algn="ctr"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sz="1400" baseline="30000">
                <a:solidFill>
                  <a:srgbClr val="FF0000"/>
                </a:solidFill>
                <a:latin typeface="Arial" charset="0"/>
              </a:rPr>
              <a:t>RD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 QUADRANT</a:t>
            </a:r>
          </a:p>
        </p:txBody>
      </p: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2127250" y="4438650"/>
            <a:ext cx="1143000" cy="1447800"/>
            <a:chOff x="1536" y="2820"/>
            <a:chExt cx="720" cy="912"/>
          </a:xfrm>
        </p:grpSpPr>
        <p:sp>
          <p:nvSpPr>
            <p:cNvPr id="181339" name="Line 84"/>
            <p:cNvSpPr>
              <a:spLocks noChangeShapeType="1"/>
            </p:cNvSpPr>
            <p:nvPr/>
          </p:nvSpPr>
          <p:spPr bwMode="auto">
            <a:xfrm>
              <a:off x="1536" y="2832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40" name="Line 85"/>
            <p:cNvSpPr>
              <a:spLocks noChangeShapeType="1"/>
            </p:cNvSpPr>
            <p:nvPr/>
          </p:nvSpPr>
          <p:spPr bwMode="auto">
            <a:xfrm>
              <a:off x="2256" y="2820"/>
              <a:ext cx="0" cy="91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1898650" y="4210050"/>
            <a:ext cx="1574800" cy="1866900"/>
            <a:chOff x="1392" y="2676"/>
            <a:chExt cx="992" cy="1176"/>
          </a:xfrm>
        </p:grpSpPr>
        <p:sp>
          <p:nvSpPr>
            <p:cNvPr id="181337" name="Text Box 87"/>
            <p:cNvSpPr txBox="1">
              <a:spLocks noChangeArrowheads="1"/>
            </p:cNvSpPr>
            <p:nvPr/>
          </p:nvSpPr>
          <p:spPr bwMode="auto">
            <a:xfrm>
              <a:off x="1392" y="2676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181338" name="Text Box 88"/>
            <p:cNvSpPr txBox="1">
              <a:spLocks noChangeArrowheads="1"/>
            </p:cNvSpPr>
            <p:nvPr/>
          </p:nvSpPr>
          <p:spPr bwMode="auto">
            <a:xfrm>
              <a:off x="2118" y="3660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VP</a:t>
              </a:r>
            </a:p>
          </p:txBody>
        </p:sp>
      </p:grpSp>
      <p:sp>
        <p:nvSpPr>
          <p:cNvPr id="728153" name="Text Box 89"/>
          <p:cNvSpPr txBox="1">
            <a:spLocks noChangeArrowheads="1"/>
          </p:cNvSpPr>
          <p:nvPr/>
        </p:nvSpPr>
        <p:spPr bwMode="auto">
          <a:xfrm>
            <a:off x="2384425" y="5229225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181298" name="Rectangle 90"/>
          <p:cNvSpPr>
            <a:spLocks noChangeArrowheads="1"/>
          </p:cNvSpPr>
          <p:nvPr/>
        </p:nvSpPr>
        <p:spPr bwMode="auto">
          <a:xfrm>
            <a:off x="5257800" y="3124200"/>
            <a:ext cx="3886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1" name="Group 91"/>
          <p:cNvGrpSpPr>
            <a:grpSpLocks/>
          </p:cNvGrpSpPr>
          <p:nvPr/>
        </p:nvGrpSpPr>
        <p:grpSpPr bwMode="auto">
          <a:xfrm>
            <a:off x="5829300" y="3390900"/>
            <a:ext cx="1828800" cy="2362200"/>
            <a:chOff x="3744" y="2244"/>
            <a:chExt cx="1152" cy="1488"/>
          </a:xfrm>
        </p:grpSpPr>
        <p:sp>
          <p:nvSpPr>
            <p:cNvPr id="181335" name="Line 92"/>
            <p:cNvSpPr>
              <a:spLocks noChangeShapeType="1"/>
            </p:cNvSpPr>
            <p:nvPr/>
          </p:nvSpPr>
          <p:spPr bwMode="auto">
            <a:xfrm flipH="1" flipV="1">
              <a:off x="3744" y="2850"/>
              <a:ext cx="115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6" name="Line 93"/>
            <p:cNvSpPr>
              <a:spLocks noChangeShapeType="1"/>
            </p:cNvSpPr>
            <p:nvPr/>
          </p:nvSpPr>
          <p:spPr bwMode="auto">
            <a:xfrm flipH="1" flipV="1">
              <a:off x="4164" y="2244"/>
              <a:ext cx="0" cy="148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8158" name="Oval 94"/>
          <p:cNvSpPr>
            <a:spLocks noChangeArrowheads="1"/>
          </p:cNvSpPr>
          <p:nvPr/>
        </p:nvSpPr>
        <p:spPr bwMode="auto">
          <a:xfrm flipH="1" flipV="1">
            <a:off x="7196138" y="541972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159" name="Oval 95"/>
          <p:cNvSpPr>
            <a:spLocks noChangeArrowheads="1"/>
          </p:cNvSpPr>
          <p:nvPr/>
        </p:nvSpPr>
        <p:spPr bwMode="auto">
          <a:xfrm flipH="1" flipV="1">
            <a:off x="6443663" y="5043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28160" name="Oval 96"/>
          <p:cNvSpPr>
            <a:spLocks noChangeArrowheads="1"/>
          </p:cNvSpPr>
          <p:nvPr/>
        </p:nvSpPr>
        <p:spPr bwMode="auto">
          <a:xfrm flipH="1" flipV="1">
            <a:off x="6443663" y="542448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2" name="Group 97"/>
          <p:cNvGrpSpPr>
            <a:grpSpLocks/>
          </p:cNvGrpSpPr>
          <p:nvPr/>
        </p:nvGrpSpPr>
        <p:grpSpPr bwMode="auto">
          <a:xfrm>
            <a:off x="7677150" y="4238625"/>
            <a:ext cx="1171575" cy="228600"/>
            <a:chOff x="4992" y="750"/>
            <a:chExt cx="738" cy="144"/>
          </a:xfrm>
        </p:grpSpPr>
        <p:sp>
          <p:nvSpPr>
            <p:cNvPr id="181333" name="AutoShape 98"/>
            <p:cNvSpPr>
              <a:spLocks noChangeArrowheads="1"/>
            </p:cNvSpPr>
            <p:nvPr/>
          </p:nvSpPr>
          <p:spPr bwMode="auto">
            <a:xfrm>
              <a:off x="4992" y="768"/>
              <a:ext cx="240" cy="96"/>
            </a:xfrm>
            <a:prstGeom prst="lef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34" name="Text Box 99"/>
            <p:cNvSpPr txBox="1">
              <a:spLocks noChangeArrowheads="1"/>
            </p:cNvSpPr>
            <p:nvPr/>
          </p:nvSpPr>
          <p:spPr bwMode="auto">
            <a:xfrm>
              <a:off x="5210" y="750"/>
              <a:ext cx="52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FF0000"/>
                  </a:solidFill>
                  <a:latin typeface="Arial" charset="0"/>
                </a:rPr>
                <a:t>OBSERVER</a:t>
              </a:r>
            </a:p>
          </p:txBody>
        </p:sp>
      </p:grpSp>
      <p:sp>
        <p:nvSpPr>
          <p:cNvPr id="728164" name="Text Box 100"/>
          <p:cNvSpPr txBox="1">
            <a:spLocks noChangeArrowheads="1"/>
          </p:cNvSpPr>
          <p:nvPr/>
        </p:nvSpPr>
        <p:spPr bwMode="auto">
          <a:xfrm>
            <a:off x="6210300" y="493395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sp>
        <p:nvSpPr>
          <p:cNvPr id="728165" name="Text Box 101"/>
          <p:cNvSpPr txBox="1">
            <a:spLocks noChangeArrowheads="1"/>
          </p:cNvSpPr>
          <p:nvPr/>
        </p:nvSpPr>
        <p:spPr bwMode="auto">
          <a:xfrm>
            <a:off x="6210300" y="5314950"/>
            <a:ext cx="322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a’</a:t>
            </a:r>
          </a:p>
        </p:txBody>
      </p:sp>
      <p:grpSp>
        <p:nvGrpSpPr>
          <p:cNvPr id="23" name="Group 102"/>
          <p:cNvGrpSpPr>
            <a:grpSpLocks/>
          </p:cNvGrpSpPr>
          <p:nvPr/>
        </p:nvGrpSpPr>
        <p:grpSpPr bwMode="auto">
          <a:xfrm rot="185559">
            <a:off x="6372225" y="4095750"/>
            <a:ext cx="752475" cy="1066800"/>
            <a:chOff x="3909" y="760"/>
            <a:chExt cx="528" cy="748"/>
          </a:xfrm>
        </p:grpSpPr>
        <p:sp>
          <p:nvSpPr>
            <p:cNvPr id="181331" name="Arc 103"/>
            <p:cNvSpPr>
              <a:spLocks/>
            </p:cNvSpPr>
            <p:nvPr/>
          </p:nvSpPr>
          <p:spPr bwMode="auto">
            <a:xfrm rot="7060958">
              <a:off x="3799" y="870"/>
              <a:ext cx="748" cy="528"/>
            </a:xfrm>
            <a:custGeom>
              <a:avLst/>
              <a:gdLst>
                <a:gd name="T0" fmla="*/ 0 w 30614"/>
                <a:gd name="T1" fmla="*/ 0 h 21600"/>
                <a:gd name="T2" fmla="*/ 0 w 30614"/>
                <a:gd name="T3" fmla="*/ 0 h 21600"/>
                <a:gd name="T4" fmla="*/ 0 w 30614"/>
                <a:gd name="T5" fmla="*/ 0 h 21600"/>
                <a:gd name="T6" fmla="*/ 0 60000 65536"/>
                <a:gd name="T7" fmla="*/ 0 60000 65536"/>
                <a:gd name="T8" fmla="*/ 0 60000 65536"/>
                <a:gd name="T9" fmla="*/ 0 w 30614"/>
                <a:gd name="T10" fmla="*/ 0 h 21600"/>
                <a:gd name="T11" fmla="*/ 30614 w 306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614" h="21600" fill="none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</a:path>
                <a:path w="30614" h="21600" stroke="0" extrusionOk="0">
                  <a:moveTo>
                    <a:pt x="-1" y="3244"/>
                  </a:moveTo>
                  <a:cubicBezTo>
                    <a:pt x="3418" y="1123"/>
                    <a:pt x="7362" y="-1"/>
                    <a:pt x="11386" y="0"/>
                  </a:cubicBezTo>
                  <a:cubicBezTo>
                    <a:pt x="19494" y="0"/>
                    <a:pt x="26919" y="4541"/>
                    <a:pt x="30613" y="11759"/>
                  </a:cubicBezTo>
                  <a:lnTo>
                    <a:pt x="11386" y="21600"/>
                  </a:lnTo>
                  <a:close/>
                </a:path>
              </a:pathLst>
            </a:cu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32" name="Line 104"/>
            <p:cNvSpPr>
              <a:spLocks noChangeShapeType="1"/>
            </p:cNvSpPr>
            <p:nvPr/>
          </p:nvSpPr>
          <p:spPr bwMode="auto">
            <a:xfrm flipH="1">
              <a:off x="4320" y="1248"/>
              <a:ext cx="77" cy="96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05"/>
          <p:cNvGrpSpPr>
            <a:grpSpLocks/>
          </p:cNvGrpSpPr>
          <p:nvPr/>
        </p:nvGrpSpPr>
        <p:grpSpPr bwMode="auto">
          <a:xfrm rot="16200000" flipH="1">
            <a:off x="6715125" y="4886325"/>
            <a:ext cx="1143000" cy="76200"/>
            <a:chOff x="3984" y="384"/>
            <a:chExt cx="528" cy="0"/>
          </a:xfrm>
        </p:grpSpPr>
        <p:sp>
          <p:nvSpPr>
            <p:cNvPr id="181329" name="Line 106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30" name="Line 107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08"/>
          <p:cNvGrpSpPr>
            <a:grpSpLocks/>
          </p:cNvGrpSpPr>
          <p:nvPr/>
        </p:nvGrpSpPr>
        <p:grpSpPr bwMode="auto">
          <a:xfrm>
            <a:off x="6438900" y="5467350"/>
            <a:ext cx="838200" cy="0"/>
            <a:chOff x="3984" y="384"/>
            <a:chExt cx="528" cy="0"/>
          </a:xfrm>
        </p:grpSpPr>
        <p:sp>
          <p:nvSpPr>
            <p:cNvPr id="181327" name="Line 109"/>
            <p:cNvSpPr>
              <a:spLocks noChangeShapeType="1"/>
            </p:cNvSpPr>
            <p:nvPr/>
          </p:nvSpPr>
          <p:spPr bwMode="auto">
            <a:xfrm flipH="1">
              <a:off x="3984" y="384"/>
              <a:ext cx="528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8" name="Line 110"/>
            <p:cNvSpPr>
              <a:spLocks noChangeShapeType="1"/>
            </p:cNvSpPr>
            <p:nvPr/>
          </p:nvSpPr>
          <p:spPr bwMode="auto">
            <a:xfrm flipH="1">
              <a:off x="4182" y="384"/>
              <a:ext cx="144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8175" name="Text Box 111"/>
          <p:cNvSpPr txBox="1">
            <a:spLocks noChangeArrowheads="1"/>
          </p:cNvSpPr>
          <p:nvPr/>
        </p:nvSpPr>
        <p:spPr bwMode="auto">
          <a:xfrm>
            <a:off x="7504113" y="5432425"/>
            <a:ext cx="157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POINT A IN</a:t>
            </a:r>
          </a:p>
          <a:p>
            <a:pPr eaLnBrk="1" hangingPunct="1"/>
            <a:r>
              <a:rPr lang="en-US" sz="140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sz="1400" baseline="30000">
                <a:solidFill>
                  <a:srgbClr val="FF0000"/>
                </a:solidFill>
                <a:latin typeface="Arial" charset="0"/>
              </a:rPr>
              <a:t>TH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 QUADRANT</a:t>
            </a:r>
          </a:p>
        </p:txBody>
      </p:sp>
      <p:grpSp>
        <p:nvGrpSpPr>
          <p:cNvPr id="26" name="Group 112"/>
          <p:cNvGrpSpPr>
            <a:grpSpLocks/>
          </p:cNvGrpSpPr>
          <p:nvPr/>
        </p:nvGrpSpPr>
        <p:grpSpPr bwMode="auto">
          <a:xfrm>
            <a:off x="6486525" y="4324350"/>
            <a:ext cx="1143000" cy="1447800"/>
            <a:chOff x="4158" y="2832"/>
            <a:chExt cx="720" cy="912"/>
          </a:xfrm>
        </p:grpSpPr>
        <p:sp>
          <p:nvSpPr>
            <p:cNvPr id="181325" name="Line 113"/>
            <p:cNvSpPr>
              <a:spLocks noChangeShapeType="1"/>
            </p:cNvSpPr>
            <p:nvPr/>
          </p:nvSpPr>
          <p:spPr bwMode="auto">
            <a:xfrm>
              <a:off x="4158" y="2850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326" name="Line 114"/>
            <p:cNvSpPr>
              <a:spLocks noChangeShapeType="1"/>
            </p:cNvSpPr>
            <p:nvPr/>
          </p:nvSpPr>
          <p:spPr bwMode="auto">
            <a:xfrm>
              <a:off x="4164" y="2832"/>
              <a:ext cx="0" cy="91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15"/>
          <p:cNvGrpSpPr>
            <a:grpSpLocks/>
          </p:cNvGrpSpPr>
          <p:nvPr/>
        </p:nvGrpSpPr>
        <p:grpSpPr bwMode="auto">
          <a:xfrm>
            <a:off x="6286500" y="4076700"/>
            <a:ext cx="1422400" cy="1924050"/>
            <a:chOff x="4032" y="2676"/>
            <a:chExt cx="896" cy="1212"/>
          </a:xfrm>
        </p:grpSpPr>
        <p:sp>
          <p:nvSpPr>
            <p:cNvPr id="181323" name="Text Box 116"/>
            <p:cNvSpPr txBox="1">
              <a:spLocks noChangeArrowheads="1"/>
            </p:cNvSpPr>
            <p:nvPr/>
          </p:nvSpPr>
          <p:spPr bwMode="auto">
            <a:xfrm>
              <a:off x="4656" y="2676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181324" name="Text Box 117"/>
            <p:cNvSpPr txBox="1">
              <a:spLocks noChangeArrowheads="1"/>
            </p:cNvSpPr>
            <p:nvPr/>
          </p:nvSpPr>
          <p:spPr bwMode="auto">
            <a:xfrm>
              <a:off x="4032" y="3696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VP</a:t>
              </a:r>
            </a:p>
          </p:txBody>
        </p:sp>
      </p:grpSp>
      <p:sp>
        <p:nvSpPr>
          <p:cNvPr id="728182" name="Text Box 118"/>
          <p:cNvSpPr txBox="1">
            <a:spLocks noChangeArrowheads="1"/>
          </p:cNvSpPr>
          <p:nvPr/>
        </p:nvSpPr>
        <p:spPr bwMode="auto">
          <a:xfrm>
            <a:off x="7032625" y="5402263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FF0000"/>
                </a:solidFill>
                <a:latin typeface="Arial" charset="0"/>
              </a:rPr>
              <a:t>A</a:t>
            </a:r>
          </a:p>
        </p:txBody>
      </p:sp>
      <p:grpSp>
        <p:nvGrpSpPr>
          <p:cNvPr id="28" name="Group 119"/>
          <p:cNvGrpSpPr>
            <a:grpSpLocks/>
          </p:cNvGrpSpPr>
          <p:nvPr/>
        </p:nvGrpSpPr>
        <p:grpSpPr bwMode="auto">
          <a:xfrm>
            <a:off x="-122238" y="0"/>
            <a:ext cx="1582738" cy="6172200"/>
            <a:chOff x="-77" y="0"/>
            <a:chExt cx="997" cy="3888"/>
          </a:xfrm>
        </p:grpSpPr>
        <p:sp>
          <p:nvSpPr>
            <p:cNvPr id="181321" name="Rectangle 120"/>
            <p:cNvSpPr>
              <a:spLocks noChangeArrowheads="1"/>
            </p:cNvSpPr>
            <p:nvPr/>
          </p:nvSpPr>
          <p:spPr bwMode="auto">
            <a:xfrm>
              <a:off x="0" y="0"/>
              <a:ext cx="816" cy="388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22" name="Text Box 121"/>
            <p:cNvSpPr txBox="1">
              <a:spLocks noChangeArrowheads="1"/>
            </p:cNvSpPr>
            <p:nvPr/>
          </p:nvSpPr>
          <p:spPr bwMode="auto">
            <a:xfrm>
              <a:off x="-77" y="62"/>
              <a:ext cx="997" cy="3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Point A is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Placed In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different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quadrants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and it’s Fv &amp; Tv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are brought in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same plane for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Observer to see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clearly</a:t>
              </a:r>
              <a:r>
                <a:rPr lang="en-US" sz="1400">
                  <a:solidFill>
                    <a:srgbClr val="FF0000"/>
                  </a:solidFill>
                  <a:latin typeface="Arial" charset="0"/>
                </a:rPr>
                <a:t>.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Fv is visible as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it is a view on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VP. But as Tv is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 is a view on Hp,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it is rotated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downward 90</a:t>
              </a:r>
              <a:r>
                <a:rPr lang="en-US" sz="1300" baseline="30000">
                  <a:solidFill>
                    <a:srgbClr val="FF0000"/>
                  </a:solidFill>
                  <a:latin typeface="Arial" charset="0"/>
                </a:rPr>
                <a:t>0</a:t>
              </a:r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,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In clockwise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direction.The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In front part of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 Hp comes below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xy line and the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part behind Vp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comes above.</a:t>
              </a:r>
            </a:p>
            <a:p>
              <a:pPr algn="ctr" eaLnBrk="1" hangingPunct="1"/>
              <a:endParaRPr lang="en-US" sz="1300">
                <a:solidFill>
                  <a:srgbClr val="FF0000"/>
                </a:solidFill>
                <a:latin typeface="Arial" charset="0"/>
              </a:endParaRP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Observe and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note the </a:t>
              </a:r>
            </a:p>
            <a:p>
              <a:pPr algn="ctr" eaLnBrk="1" hangingPunct="1"/>
              <a:r>
                <a:rPr lang="en-US" sz="1300">
                  <a:solidFill>
                    <a:srgbClr val="FF0000"/>
                  </a:solidFill>
                  <a:latin typeface="Arial" charset="0"/>
                </a:rPr>
                <a:t>process. </a:t>
              </a:r>
            </a:p>
            <a:p>
              <a:pPr algn="ctr" eaLnBrk="1" hangingPunct="1"/>
              <a:endParaRPr lang="en-US" sz="1300">
                <a:solidFill>
                  <a:srgbClr val="FF0000"/>
                </a:solidFill>
                <a:latin typeface="Arial" charset="0"/>
              </a:endParaRPr>
            </a:p>
            <a:p>
              <a:pPr algn="ctr" eaLnBrk="1" hangingPunct="1"/>
              <a:endParaRPr lang="en-US" sz="13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29" name="Group 129"/>
          <p:cNvGrpSpPr>
            <a:grpSpLocks/>
          </p:cNvGrpSpPr>
          <p:nvPr/>
        </p:nvGrpSpPr>
        <p:grpSpPr bwMode="auto">
          <a:xfrm>
            <a:off x="8016875" y="6629400"/>
            <a:ext cx="1096963" cy="182563"/>
            <a:chOff x="5050" y="29"/>
            <a:chExt cx="691" cy="115"/>
          </a:xfrm>
        </p:grpSpPr>
        <p:sp>
          <p:nvSpPr>
            <p:cNvPr id="181315" name="AutoShape 130">
              <a:hlinkClick r:id="rId2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16" name="AutoShape 131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17" name="AutoShape 132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18" name="AutoShape 133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19" name="AutoShape 134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1320" name="AutoShape 135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8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8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28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8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8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28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8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8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8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8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8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28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28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28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28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28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8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728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728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728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728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2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2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2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72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2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2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2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2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28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2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72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72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72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728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28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728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28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28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7" grpId="0" animBg="1" autoUpdateAnimBg="0"/>
      <p:bldP spid="728068" grpId="0" animBg="1"/>
      <p:bldP spid="728069" grpId="0" animBg="1"/>
      <p:bldP spid="728070" grpId="0" animBg="1" autoUpdateAnimBg="0"/>
      <p:bldP spid="728085" grpId="0" autoUpdateAnimBg="0"/>
      <p:bldP spid="728086" grpId="0" autoUpdateAnimBg="0"/>
      <p:bldP spid="728087" grpId="0" autoUpdateAnimBg="0"/>
      <p:bldP spid="728088" grpId="0" autoUpdateAnimBg="0"/>
      <p:bldP spid="728096" grpId="0" animBg="1"/>
      <p:bldP spid="728097" grpId="0" animBg="1"/>
      <p:bldP spid="728098" grpId="0" animBg="1"/>
      <p:bldP spid="728099" grpId="0" animBg="1"/>
      <p:bldP spid="728100" grpId="0" animBg="1"/>
      <p:bldP spid="728113" grpId="0" autoUpdateAnimBg="0"/>
      <p:bldP spid="728117" grpId="0" autoUpdateAnimBg="0"/>
      <p:bldP spid="728118" grpId="0" autoUpdateAnimBg="0"/>
      <p:bldP spid="728122" grpId="0" autoUpdateAnimBg="0"/>
      <p:bldP spid="728127" grpId="0" animBg="1"/>
      <p:bldP spid="728128" grpId="0" animBg="1"/>
      <p:bldP spid="728129" grpId="0" animBg="1"/>
      <p:bldP spid="728130" grpId="0" animBg="1"/>
      <p:bldP spid="728143" grpId="0" autoUpdateAnimBg="0"/>
      <p:bldP spid="728144" grpId="0" autoUpdateAnimBg="0"/>
      <p:bldP spid="728146" grpId="0" autoUpdateAnimBg="0"/>
      <p:bldP spid="728153" grpId="0" autoUpdateAnimBg="0"/>
      <p:bldP spid="728158" grpId="0" animBg="1"/>
      <p:bldP spid="728159" grpId="0" animBg="1"/>
      <p:bldP spid="728160" grpId="0" animBg="1"/>
      <p:bldP spid="728164" grpId="0" autoUpdateAnimBg="0"/>
      <p:bldP spid="728165" grpId="0" autoUpdateAnimBg="0"/>
      <p:bldP spid="728175" grpId="0" autoUpdateAnimBg="0"/>
      <p:bldP spid="7281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759575" y="1333500"/>
            <a:ext cx="1619250" cy="1943100"/>
            <a:chOff x="3636" y="264"/>
            <a:chExt cx="1020" cy="122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636" y="264"/>
              <a:ext cx="1020" cy="1224"/>
              <a:chOff x="3636" y="264"/>
              <a:chExt cx="1020" cy="1224"/>
            </a:xfrm>
          </p:grpSpPr>
          <p:sp>
            <p:nvSpPr>
              <p:cNvPr id="25740" name="AutoShape 4"/>
              <p:cNvSpPr>
                <a:spLocks noChangeArrowheads="1"/>
              </p:cNvSpPr>
              <p:nvPr/>
            </p:nvSpPr>
            <p:spPr bwMode="auto">
              <a:xfrm rot="5400000" flipV="1">
                <a:off x="3420" y="480"/>
                <a:ext cx="960" cy="528"/>
              </a:xfrm>
              <a:prstGeom prst="parallelogram">
                <a:avLst>
                  <a:gd name="adj" fmla="val 60227"/>
                </a:avLst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741" name="AutoShape 5"/>
              <p:cNvSpPr>
                <a:spLocks noChangeArrowheads="1"/>
              </p:cNvSpPr>
              <p:nvPr/>
            </p:nvSpPr>
            <p:spPr bwMode="auto">
              <a:xfrm rot="19742203" flipV="1">
                <a:off x="3696" y="960"/>
                <a:ext cx="960" cy="528"/>
              </a:xfrm>
              <a:prstGeom prst="parallelogram">
                <a:avLst>
                  <a:gd name="adj" fmla="val 60227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657" y="510"/>
              <a:ext cx="709" cy="974"/>
              <a:chOff x="960" y="672"/>
              <a:chExt cx="709" cy="974"/>
            </a:xfrm>
          </p:grpSpPr>
          <p:graphicFrame>
            <p:nvGraphicFramePr>
              <p:cNvPr id="25606" name="Object 7"/>
              <p:cNvGraphicFramePr>
                <a:graphicFrameLocks noChangeAspect="1"/>
              </p:cNvGraphicFramePr>
              <p:nvPr/>
            </p:nvGraphicFramePr>
            <p:xfrm>
              <a:off x="1440" y="1536"/>
              <a:ext cx="229" cy="1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4" name="CorelDRAW" r:id="rId3" imgW="668520" imgH="320400" progId="CorelDRAW.Graphic.11">
                      <p:embed/>
                    </p:oleObj>
                  </mc:Choice>
                  <mc:Fallback>
                    <p:oleObj name="CorelDRAW" r:id="rId3" imgW="668520" imgH="320400" progId="CorelDRAW.Graphic.11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40" y="1536"/>
                            <a:ext cx="229" cy="11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7" name="Object 8"/>
              <p:cNvGraphicFramePr>
                <a:graphicFrameLocks noChangeAspect="1"/>
              </p:cNvGraphicFramePr>
              <p:nvPr/>
            </p:nvGraphicFramePr>
            <p:xfrm>
              <a:off x="960" y="672"/>
              <a:ext cx="159" cy="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75" name="CorelDRAW" r:id="rId5" imgW="417960" imgH="505440" progId="CorelDRAW.Graphic.11">
                      <p:embed/>
                    </p:oleObj>
                  </mc:Choice>
                  <mc:Fallback>
                    <p:oleObj name="CorelDRAW" r:id="rId5" imgW="417960" imgH="505440" progId="CorelDRAW.Graphic.11">
                      <p:embed/>
                      <p:pic>
                        <p:nvPicPr>
                          <p:cNvPr id="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0" y="672"/>
                            <a:ext cx="159" cy="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810000" y="2433638"/>
            <a:ext cx="1524000" cy="838200"/>
            <a:chOff x="2304" y="984"/>
            <a:chExt cx="960" cy="528"/>
          </a:xfrm>
        </p:grpSpPr>
        <p:sp>
          <p:nvSpPr>
            <p:cNvPr id="25737" name="AutoShape 10"/>
            <p:cNvSpPr>
              <a:spLocks noChangeArrowheads="1"/>
            </p:cNvSpPr>
            <p:nvPr/>
          </p:nvSpPr>
          <p:spPr bwMode="auto">
            <a:xfrm rot="19742203" flipV="1">
              <a:off x="2304" y="984"/>
              <a:ext cx="960" cy="528"/>
            </a:xfrm>
            <a:prstGeom prst="parallelogram">
              <a:avLst>
                <a:gd name="adj" fmla="val 6022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aphicFrame>
          <p:nvGraphicFramePr>
            <p:cNvPr id="25605" name="Object 11"/>
            <p:cNvGraphicFramePr>
              <a:graphicFrameLocks noChangeAspect="1"/>
            </p:cNvGraphicFramePr>
            <p:nvPr/>
          </p:nvGraphicFramePr>
          <p:xfrm>
            <a:off x="2726" y="1392"/>
            <a:ext cx="229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CorelDRAW" r:id="rId7" imgW="668520" imgH="320400" progId="CorelDRAW.Graphic.11">
                    <p:embed/>
                  </p:oleObj>
                </mc:Choice>
                <mc:Fallback>
                  <p:oleObj name="CorelDRAW" r:id="rId7" imgW="668520" imgH="320400" progId="CorelDRAW.Graphic.11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6" y="1392"/>
                          <a:ext cx="229" cy="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714750" y="1328738"/>
            <a:ext cx="838200" cy="1524000"/>
            <a:chOff x="2244" y="288"/>
            <a:chExt cx="528" cy="960"/>
          </a:xfrm>
        </p:grpSpPr>
        <p:sp>
          <p:nvSpPr>
            <p:cNvPr id="25736" name="AutoShape 13"/>
            <p:cNvSpPr>
              <a:spLocks noChangeArrowheads="1"/>
            </p:cNvSpPr>
            <p:nvPr/>
          </p:nvSpPr>
          <p:spPr bwMode="auto">
            <a:xfrm rot="5400000" flipV="1">
              <a:off x="2028" y="504"/>
              <a:ext cx="960" cy="528"/>
            </a:xfrm>
            <a:prstGeom prst="parallelogram">
              <a:avLst>
                <a:gd name="adj" fmla="val 60227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aphicFrame>
          <p:nvGraphicFramePr>
            <p:cNvPr id="25604" name="Object 14"/>
            <p:cNvGraphicFramePr>
              <a:graphicFrameLocks noChangeAspect="1"/>
            </p:cNvGraphicFramePr>
            <p:nvPr/>
          </p:nvGraphicFramePr>
          <p:xfrm>
            <a:off x="2246" y="528"/>
            <a:ext cx="159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CorelDRAW" r:id="rId8" imgW="417960" imgH="505440" progId="CorelDRAW.Graphic.11">
                    <p:embed/>
                  </p:oleObj>
                </mc:Choice>
                <mc:Fallback>
                  <p:oleObj name="CorelDRAW" r:id="rId8" imgW="417960" imgH="505440" progId="CorelDRAW.Graphic.11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6" y="528"/>
                          <a:ext cx="159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9103" name="AutoShape 15"/>
          <p:cNvSpPr>
            <a:spLocks noChangeArrowheads="1"/>
          </p:cNvSpPr>
          <p:nvPr/>
        </p:nvSpPr>
        <p:spPr bwMode="auto">
          <a:xfrm rot="5400000" flipV="1">
            <a:off x="342900" y="1752600"/>
            <a:ext cx="1524000" cy="838200"/>
          </a:xfrm>
          <a:prstGeom prst="parallelogram">
            <a:avLst>
              <a:gd name="adj" fmla="val 6022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9104" name="AutoShape 16"/>
          <p:cNvSpPr>
            <a:spLocks noChangeArrowheads="1"/>
          </p:cNvSpPr>
          <p:nvPr/>
        </p:nvSpPr>
        <p:spPr bwMode="auto">
          <a:xfrm rot="19742203" flipV="1">
            <a:off x="781050" y="2514600"/>
            <a:ext cx="1524000" cy="838200"/>
          </a:xfrm>
          <a:prstGeom prst="parallelogram">
            <a:avLst>
              <a:gd name="adj" fmla="val 6022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9105" name="Oval 17"/>
          <p:cNvSpPr>
            <a:spLocks noChangeArrowheads="1"/>
          </p:cNvSpPr>
          <p:nvPr/>
        </p:nvSpPr>
        <p:spPr bwMode="auto">
          <a:xfrm>
            <a:off x="1600200" y="2247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9106" name="Oval 18"/>
          <p:cNvSpPr>
            <a:spLocks noChangeArrowheads="1"/>
          </p:cNvSpPr>
          <p:nvPr/>
        </p:nvSpPr>
        <p:spPr bwMode="auto">
          <a:xfrm>
            <a:off x="990600" y="19431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9107" name="Oval 19"/>
          <p:cNvSpPr>
            <a:spLocks noChangeArrowheads="1"/>
          </p:cNvSpPr>
          <p:nvPr/>
        </p:nvSpPr>
        <p:spPr bwMode="auto">
          <a:xfrm>
            <a:off x="1600200" y="29337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628775" y="2286000"/>
            <a:ext cx="0" cy="647700"/>
            <a:chOff x="1458" y="864"/>
            <a:chExt cx="0" cy="408"/>
          </a:xfrm>
        </p:grpSpPr>
        <p:sp>
          <p:nvSpPr>
            <p:cNvPr id="25734" name="Line 21"/>
            <p:cNvSpPr>
              <a:spLocks noChangeShapeType="1"/>
            </p:cNvSpPr>
            <p:nvPr/>
          </p:nvSpPr>
          <p:spPr bwMode="auto">
            <a:xfrm>
              <a:off x="1458" y="864"/>
              <a:ext cx="0" cy="40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22"/>
            <p:cNvSpPr>
              <a:spLocks noChangeShapeType="1"/>
            </p:cNvSpPr>
            <p:nvPr/>
          </p:nvSpPr>
          <p:spPr bwMode="auto">
            <a:xfrm>
              <a:off x="1458" y="984"/>
              <a:ext cx="0" cy="144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066800" y="1981200"/>
            <a:ext cx="533400" cy="266700"/>
            <a:chOff x="1104" y="672"/>
            <a:chExt cx="336" cy="168"/>
          </a:xfrm>
        </p:grpSpPr>
        <p:sp>
          <p:nvSpPr>
            <p:cNvPr id="25732" name="Line 24"/>
            <p:cNvSpPr>
              <a:spLocks noChangeShapeType="1"/>
            </p:cNvSpPr>
            <p:nvPr/>
          </p:nvSpPr>
          <p:spPr bwMode="auto">
            <a:xfrm flipH="1" flipV="1">
              <a:off x="1104" y="672"/>
              <a:ext cx="336" cy="16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25"/>
            <p:cNvSpPr>
              <a:spLocks noChangeShapeType="1"/>
            </p:cNvSpPr>
            <p:nvPr/>
          </p:nvSpPr>
          <p:spPr bwMode="auto">
            <a:xfrm flipH="1" flipV="1">
              <a:off x="1248" y="744"/>
              <a:ext cx="96" cy="48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114" name="Text Box 26"/>
          <p:cNvSpPr txBox="1">
            <a:spLocks noChangeArrowheads="1"/>
          </p:cNvSpPr>
          <p:nvPr/>
        </p:nvSpPr>
        <p:spPr bwMode="auto">
          <a:xfrm>
            <a:off x="1600200" y="20193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29115" name="Text Box 27"/>
          <p:cNvSpPr txBox="1">
            <a:spLocks noChangeArrowheads="1"/>
          </p:cNvSpPr>
          <p:nvPr/>
        </p:nvSpPr>
        <p:spPr bwMode="auto">
          <a:xfrm>
            <a:off x="1638300" y="2828925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29116" name="Text Box 28"/>
          <p:cNvSpPr txBox="1">
            <a:spLocks noChangeArrowheads="1"/>
          </p:cNvSpPr>
          <p:nvPr/>
        </p:nvSpPr>
        <p:spPr bwMode="auto">
          <a:xfrm>
            <a:off x="963613" y="1714500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a’</a:t>
            </a:r>
          </a:p>
        </p:txBody>
      </p:sp>
      <p:sp>
        <p:nvSpPr>
          <p:cNvPr id="729117" name="Oval 29"/>
          <p:cNvSpPr>
            <a:spLocks noChangeArrowheads="1"/>
          </p:cNvSpPr>
          <p:nvPr/>
        </p:nvSpPr>
        <p:spPr bwMode="auto">
          <a:xfrm>
            <a:off x="4162425" y="18430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9118" name="Oval 30"/>
          <p:cNvSpPr>
            <a:spLocks noChangeArrowheads="1"/>
          </p:cNvSpPr>
          <p:nvPr/>
        </p:nvSpPr>
        <p:spPr bwMode="auto">
          <a:xfrm>
            <a:off x="4162425" y="25288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4191000" y="1881188"/>
            <a:ext cx="0" cy="647700"/>
            <a:chOff x="2544" y="636"/>
            <a:chExt cx="0" cy="408"/>
          </a:xfrm>
        </p:grpSpPr>
        <p:sp>
          <p:nvSpPr>
            <p:cNvPr id="25730" name="Line 32"/>
            <p:cNvSpPr>
              <a:spLocks noChangeShapeType="1"/>
            </p:cNvSpPr>
            <p:nvPr/>
          </p:nvSpPr>
          <p:spPr bwMode="auto">
            <a:xfrm>
              <a:off x="2544" y="636"/>
              <a:ext cx="0" cy="4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Line 33"/>
            <p:cNvSpPr>
              <a:spLocks noChangeShapeType="1"/>
            </p:cNvSpPr>
            <p:nvPr/>
          </p:nvSpPr>
          <p:spPr bwMode="auto">
            <a:xfrm>
              <a:off x="2544" y="756"/>
              <a:ext cx="0" cy="14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122" name="Text Box 34"/>
          <p:cNvSpPr txBox="1">
            <a:spLocks noChangeArrowheads="1"/>
          </p:cNvSpPr>
          <p:nvPr/>
        </p:nvSpPr>
        <p:spPr bwMode="auto">
          <a:xfrm>
            <a:off x="4162425" y="1614488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29123" name="Text Box 35"/>
          <p:cNvSpPr txBox="1">
            <a:spLocks noChangeArrowheads="1"/>
          </p:cNvSpPr>
          <p:nvPr/>
        </p:nvSpPr>
        <p:spPr bwMode="auto">
          <a:xfrm>
            <a:off x="3962400" y="2357438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29124" name="Text Box 36"/>
          <p:cNvSpPr txBox="1">
            <a:spLocks noChangeArrowheads="1"/>
          </p:cNvSpPr>
          <p:nvPr/>
        </p:nvSpPr>
        <p:spPr bwMode="auto">
          <a:xfrm>
            <a:off x="3925888" y="1728788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a’</a:t>
            </a:r>
          </a:p>
        </p:txBody>
      </p:sp>
      <p:sp>
        <p:nvSpPr>
          <p:cNvPr id="729125" name="Text Box 37"/>
          <p:cNvSpPr txBox="1">
            <a:spLocks noChangeArrowheads="1"/>
          </p:cNvSpPr>
          <p:nvPr/>
        </p:nvSpPr>
        <p:spPr bwMode="auto">
          <a:xfrm>
            <a:off x="7616825" y="2819400"/>
            <a:ext cx="312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29126" name="Text Box 38"/>
          <p:cNvSpPr txBox="1">
            <a:spLocks noChangeArrowheads="1"/>
          </p:cNvSpPr>
          <p:nvPr/>
        </p:nvSpPr>
        <p:spPr bwMode="auto">
          <a:xfrm>
            <a:off x="7807325" y="2647950"/>
            <a:ext cx="26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29127" name="Oval 39"/>
          <p:cNvSpPr>
            <a:spLocks noChangeArrowheads="1"/>
          </p:cNvSpPr>
          <p:nvPr/>
        </p:nvSpPr>
        <p:spPr bwMode="auto">
          <a:xfrm>
            <a:off x="7197725" y="2552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729128" name="Oval 40"/>
          <p:cNvSpPr>
            <a:spLocks noChangeArrowheads="1"/>
          </p:cNvSpPr>
          <p:nvPr/>
        </p:nvSpPr>
        <p:spPr bwMode="auto">
          <a:xfrm>
            <a:off x="7807325" y="2857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273925" y="2590800"/>
            <a:ext cx="533400" cy="266700"/>
            <a:chOff x="3960" y="1056"/>
            <a:chExt cx="336" cy="168"/>
          </a:xfrm>
        </p:grpSpPr>
        <p:sp>
          <p:nvSpPr>
            <p:cNvPr id="25728" name="Line 42"/>
            <p:cNvSpPr>
              <a:spLocks noChangeShapeType="1"/>
            </p:cNvSpPr>
            <p:nvPr/>
          </p:nvSpPr>
          <p:spPr bwMode="auto">
            <a:xfrm flipH="1" flipV="1">
              <a:off x="3960" y="1056"/>
              <a:ext cx="336" cy="16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43"/>
            <p:cNvSpPr>
              <a:spLocks noChangeShapeType="1"/>
            </p:cNvSpPr>
            <p:nvPr/>
          </p:nvSpPr>
          <p:spPr bwMode="auto">
            <a:xfrm flipH="1" flipV="1">
              <a:off x="4104" y="1128"/>
              <a:ext cx="96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132" name="Text Box 44"/>
          <p:cNvSpPr txBox="1">
            <a:spLocks noChangeArrowheads="1"/>
          </p:cNvSpPr>
          <p:nvPr/>
        </p:nvSpPr>
        <p:spPr bwMode="auto">
          <a:xfrm>
            <a:off x="7142163" y="2295525"/>
            <a:ext cx="32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a’</a:t>
            </a:r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551613" y="2130425"/>
            <a:ext cx="1265237" cy="931863"/>
            <a:chOff x="3498" y="766"/>
            <a:chExt cx="797" cy="587"/>
          </a:xfrm>
        </p:grpSpPr>
        <p:sp>
          <p:nvSpPr>
            <p:cNvPr id="25726" name="Text Box 46"/>
            <p:cNvSpPr txBox="1">
              <a:spLocks noChangeArrowheads="1"/>
            </p:cNvSpPr>
            <p:nvPr/>
          </p:nvSpPr>
          <p:spPr bwMode="auto">
            <a:xfrm>
              <a:off x="3498" y="118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5727" name="Text Box 47"/>
            <p:cNvSpPr txBox="1">
              <a:spLocks noChangeArrowheads="1"/>
            </p:cNvSpPr>
            <p:nvPr/>
          </p:nvSpPr>
          <p:spPr bwMode="auto">
            <a:xfrm>
              <a:off x="4110" y="76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sp>
        <p:nvSpPr>
          <p:cNvPr id="729136" name="Text Box 48"/>
          <p:cNvSpPr txBox="1">
            <a:spLocks noChangeArrowheads="1"/>
          </p:cNvSpPr>
          <p:nvPr/>
        </p:nvSpPr>
        <p:spPr bwMode="auto">
          <a:xfrm>
            <a:off x="457200" y="27813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solidFill>
                  <a:srgbClr val="C0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729137" name="Text Box 49"/>
          <p:cNvSpPr txBox="1">
            <a:spLocks noChangeArrowheads="1"/>
          </p:cNvSpPr>
          <p:nvPr/>
        </p:nvSpPr>
        <p:spPr bwMode="auto">
          <a:xfrm>
            <a:off x="1295400" y="22479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solidFill>
                  <a:srgbClr val="C00000"/>
                </a:solidFill>
                <a:latin typeface="Times New Roman" pitchFamily="18" charset="0"/>
              </a:rPr>
              <a:t>Y</a:t>
            </a:r>
          </a:p>
        </p:txBody>
      </p: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3505200" y="2147888"/>
            <a:ext cx="1293813" cy="941387"/>
            <a:chOff x="2112" y="804"/>
            <a:chExt cx="815" cy="593"/>
          </a:xfrm>
        </p:grpSpPr>
        <p:sp>
          <p:nvSpPr>
            <p:cNvPr id="25724" name="Text Box 51"/>
            <p:cNvSpPr txBox="1">
              <a:spLocks noChangeArrowheads="1"/>
            </p:cNvSpPr>
            <p:nvPr/>
          </p:nvSpPr>
          <p:spPr bwMode="auto">
            <a:xfrm>
              <a:off x="2112" y="122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5725" name="Text Box 52"/>
            <p:cNvSpPr txBox="1">
              <a:spLocks noChangeArrowheads="1"/>
            </p:cNvSpPr>
            <p:nvPr/>
          </p:nvSpPr>
          <p:spPr bwMode="auto">
            <a:xfrm>
              <a:off x="2742" y="80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1905000" y="2305050"/>
            <a:ext cx="641350" cy="285750"/>
            <a:chOff x="1632" y="876"/>
            <a:chExt cx="404" cy="180"/>
          </a:xfrm>
        </p:grpSpPr>
        <p:sp>
          <p:nvSpPr>
            <p:cNvPr id="25722" name="Line 54"/>
            <p:cNvSpPr>
              <a:spLocks noChangeShapeType="1"/>
            </p:cNvSpPr>
            <p:nvPr/>
          </p:nvSpPr>
          <p:spPr bwMode="auto">
            <a:xfrm flipH="1" flipV="1">
              <a:off x="1632" y="91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Text Box 55"/>
            <p:cNvSpPr txBox="1">
              <a:spLocks noChangeArrowheads="1"/>
            </p:cNvSpPr>
            <p:nvPr/>
          </p:nvSpPr>
          <p:spPr bwMode="auto">
            <a:xfrm rot="1495600">
              <a:off x="1662" y="876"/>
              <a:ext cx="3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For Fv</a:t>
              </a: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1371600" y="1066800"/>
            <a:ext cx="603250" cy="609600"/>
            <a:chOff x="1296" y="96"/>
            <a:chExt cx="380" cy="384"/>
          </a:xfrm>
        </p:grpSpPr>
        <p:sp>
          <p:nvSpPr>
            <p:cNvPr id="25720" name="Line 57"/>
            <p:cNvSpPr>
              <a:spLocks noChangeShapeType="1"/>
            </p:cNvSpPr>
            <p:nvPr/>
          </p:nvSpPr>
          <p:spPr bwMode="auto">
            <a:xfrm>
              <a:off x="1476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Text Box 58"/>
            <p:cNvSpPr txBox="1">
              <a:spLocks noChangeArrowheads="1"/>
            </p:cNvSpPr>
            <p:nvPr/>
          </p:nvSpPr>
          <p:spPr bwMode="auto">
            <a:xfrm>
              <a:off x="1296" y="96"/>
              <a:ext cx="3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For Tv</a:t>
              </a: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4648200" y="1995488"/>
            <a:ext cx="641350" cy="285750"/>
            <a:chOff x="1632" y="876"/>
            <a:chExt cx="404" cy="180"/>
          </a:xfrm>
        </p:grpSpPr>
        <p:sp>
          <p:nvSpPr>
            <p:cNvPr id="25718" name="Line 60"/>
            <p:cNvSpPr>
              <a:spLocks noChangeShapeType="1"/>
            </p:cNvSpPr>
            <p:nvPr/>
          </p:nvSpPr>
          <p:spPr bwMode="auto">
            <a:xfrm flipH="1" flipV="1">
              <a:off x="1632" y="91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Text Box 61"/>
            <p:cNvSpPr txBox="1">
              <a:spLocks noChangeArrowheads="1"/>
            </p:cNvSpPr>
            <p:nvPr/>
          </p:nvSpPr>
          <p:spPr bwMode="auto">
            <a:xfrm rot="1495600">
              <a:off x="1662" y="876"/>
              <a:ext cx="3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For Fv</a:t>
              </a:r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3886200" y="990600"/>
            <a:ext cx="603250" cy="609600"/>
            <a:chOff x="1296" y="96"/>
            <a:chExt cx="380" cy="384"/>
          </a:xfrm>
        </p:grpSpPr>
        <p:sp>
          <p:nvSpPr>
            <p:cNvPr id="25716" name="Line 63"/>
            <p:cNvSpPr>
              <a:spLocks noChangeShapeType="1"/>
            </p:cNvSpPr>
            <p:nvPr/>
          </p:nvSpPr>
          <p:spPr bwMode="auto">
            <a:xfrm>
              <a:off x="1476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Text Box 64"/>
            <p:cNvSpPr txBox="1">
              <a:spLocks noChangeArrowheads="1"/>
            </p:cNvSpPr>
            <p:nvPr/>
          </p:nvSpPr>
          <p:spPr bwMode="auto">
            <a:xfrm>
              <a:off x="1296" y="96"/>
              <a:ext cx="3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For Tv</a:t>
              </a:r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7588250" y="1447800"/>
            <a:ext cx="603250" cy="609600"/>
            <a:chOff x="1296" y="96"/>
            <a:chExt cx="380" cy="384"/>
          </a:xfrm>
        </p:grpSpPr>
        <p:sp>
          <p:nvSpPr>
            <p:cNvPr id="25714" name="Line 66"/>
            <p:cNvSpPr>
              <a:spLocks noChangeShapeType="1"/>
            </p:cNvSpPr>
            <p:nvPr/>
          </p:nvSpPr>
          <p:spPr bwMode="auto">
            <a:xfrm>
              <a:off x="1476" y="2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Text Box 67"/>
            <p:cNvSpPr txBox="1">
              <a:spLocks noChangeArrowheads="1"/>
            </p:cNvSpPr>
            <p:nvPr/>
          </p:nvSpPr>
          <p:spPr bwMode="auto">
            <a:xfrm>
              <a:off x="1296" y="96"/>
              <a:ext cx="3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For Tv</a:t>
              </a:r>
            </a:p>
          </p:txBody>
        </p:sp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8197850" y="3000375"/>
            <a:ext cx="641350" cy="285750"/>
            <a:chOff x="1632" y="876"/>
            <a:chExt cx="404" cy="180"/>
          </a:xfrm>
        </p:grpSpPr>
        <p:sp>
          <p:nvSpPr>
            <p:cNvPr id="25712" name="Line 69"/>
            <p:cNvSpPr>
              <a:spLocks noChangeShapeType="1"/>
            </p:cNvSpPr>
            <p:nvPr/>
          </p:nvSpPr>
          <p:spPr bwMode="auto">
            <a:xfrm flipH="1" flipV="1">
              <a:off x="1632" y="91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Text Box 70"/>
            <p:cNvSpPr txBox="1">
              <a:spLocks noChangeArrowheads="1"/>
            </p:cNvSpPr>
            <p:nvPr/>
          </p:nvSpPr>
          <p:spPr bwMode="auto">
            <a:xfrm rot="1495600">
              <a:off x="1662" y="876"/>
              <a:ext cx="3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For Fv</a:t>
              </a:r>
            </a:p>
          </p:txBody>
        </p:sp>
      </p:grpSp>
      <p:sp>
        <p:nvSpPr>
          <p:cNvPr id="729159" name="Line 71"/>
          <p:cNvSpPr>
            <a:spLocks noChangeShapeType="1"/>
          </p:cNvSpPr>
          <p:nvPr/>
        </p:nvSpPr>
        <p:spPr bwMode="auto">
          <a:xfrm>
            <a:off x="1057275" y="1962150"/>
            <a:ext cx="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9160" name="Line 72"/>
          <p:cNvSpPr>
            <a:spLocks noChangeShapeType="1"/>
          </p:cNvSpPr>
          <p:nvPr/>
        </p:nvSpPr>
        <p:spPr bwMode="auto">
          <a:xfrm rot="527743">
            <a:off x="1038225" y="2724150"/>
            <a:ext cx="6096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29161" name="Object 73"/>
          <p:cNvGraphicFramePr>
            <a:graphicFrameLocks noChangeAspect="1"/>
          </p:cNvGraphicFramePr>
          <p:nvPr/>
        </p:nvGraphicFramePr>
        <p:xfrm>
          <a:off x="1447800" y="3200400"/>
          <a:ext cx="363538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CorelDRAW" r:id="rId9" imgW="668520" imgH="320400" progId="CorelDRAW.Graphic.11">
                  <p:embed/>
                </p:oleObj>
              </mc:Choice>
              <mc:Fallback>
                <p:oleObj name="CorelDRAW" r:id="rId9" imgW="668520" imgH="320400" progId="CorelDRAW.Graphic.11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00400"/>
                        <a:ext cx="363538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162" name="Object 74"/>
          <p:cNvGraphicFramePr>
            <a:graphicFrameLocks noChangeAspect="1"/>
          </p:cNvGraphicFramePr>
          <p:nvPr/>
        </p:nvGraphicFramePr>
        <p:xfrm>
          <a:off x="685800" y="1828800"/>
          <a:ext cx="252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CorelDRAW" r:id="rId10" imgW="417960" imgH="505440" progId="CorelDRAW.Graphic.11">
                  <p:embed/>
                </p:oleObj>
              </mc:Choice>
              <mc:Fallback>
                <p:oleObj name="CorelDRAW" r:id="rId10" imgW="417960" imgH="505440" progId="CorelDRAW.Graphic.11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28800"/>
                        <a:ext cx="252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381000" y="515938"/>
            <a:ext cx="2378075" cy="523875"/>
            <a:chOff x="240" y="307"/>
            <a:chExt cx="1498" cy="330"/>
          </a:xfrm>
        </p:grpSpPr>
        <p:sp>
          <p:nvSpPr>
            <p:cNvPr id="25710" name="Rectangle 76"/>
            <p:cNvSpPr>
              <a:spLocks noChangeArrowheads="1"/>
            </p:cNvSpPr>
            <p:nvPr/>
          </p:nvSpPr>
          <p:spPr bwMode="auto">
            <a:xfrm>
              <a:off x="336" y="330"/>
              <a:ext cx="1200" cy="2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711" name="Text Box 77"/>
            <p:cNvSpPr txBox="1">
              <a:spLocks noChangeArrowheads="1"/>
            </p:cNvSpPr>
            <p:nvPr/>
          </p:nvSpPr>
          <p:spPr bwMode="auto">
            <a:xfrm>
              <a:off x="240" y="307"/>
              <a:ext cx="14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POINT A ABOVE HP</a:t>
              </a:r>
            </a:p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&amp; INFRONT OF VP</a:t>
              </a:r>
            </a:p>
          </p:txBody>
        </p:sp>
      </p:grpSp>
      <p:grpSp>
        <p:nvGrpSpPr>
          <p:cNvPr id="20" name="Group 78"/>
          <p:cNvGrpSpPr>
            <a:grpSpLocks/>
          </p:cNvGrpSpPr>
          <p:nvPr/>
        </p:nvGrpSpPr>
        <p:grpSpPr bwMode="auto">
          <a:xfrm>
            <a:off x="6003925" y="485775"/>
            <a:ext cx="2378075" cy="523875"/>
            <a:chOff x="3782" y="288"/>
            <a:chExt cx="1498" cy="330"/>
          </a:xfrm>
        </p:grpSpPr>
        <p:sp>
          <p:nvSpPr>
            <p:cNvPr id="25708" name="Rectangle 79"/>
            <p:cNvSpPr>
              <a:spLocks noChangeArrowheads="1"/>
            </p:cNvSpPr>
            <p:nvPr/>
          </p:nvSpPr>
          <p:spPr bwMode="auto">
            <a:xfrm>
              <a:off x="3938" y="300"/>
              <a:ext cx="1200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709" name="Text Box 80"/>
            <p:cNvSpPr txBox="1">
              <a:spLocks noChangeArrowheads="1"/>
            </p:cNvSpPr>
            <p:nvPr/>
          </p:nvSpPr>
          <p:spPr bwMode="auto">
            <a:xfrm>
              <a:off x="3782" y="288"/>
              <a:ext cx="14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POINT A IN HP</a:t>
              </a:r>
            </a:p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&amp; INFRONT OF VP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3048000" y="500063"/>
            <a:ext cx="2378075" cy="523875"/>
            <a:chOff x="1920" y="297"/>
            <a:chExt cx="1498" cy="330"/>
          </a:xfrm>
        </p:grpSpPr>
        <p:sp>
          <p:nvSpPr>
            <p:cNvPr id="25706" name="Rectangle 82"/>
            <p:cNvSpPr>
              <a:spLocks noChangeArrowheads="1"/>
            </p:cNvSpPr>
            <p:nvPr/>
          </p:nvSpPr>
          <p:spPr bwMode="auto">
            <a:xfrm>
              <a:off x="2064" y="321"/>
              <a:ext cx="1200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707" name="Text Box 83"/>
            <p:cNvSpPr txBox="1">
              <a:spLocks noChangeArrowheads="1"/>
            </p:cNvSpPr>
            <p:nvPr/>
          </p:nvSpPr>
          <p:spPr bwMode="auto">
            <a:xfrm>
              <a:off x="1920" y="297"/>
              <a:ext cx="149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POINT A ABOVE HP</a:t>
              </a:r>
            </a:p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&amp; IN VP</a:t>
              </a:r>
            </a:p>
          </p:txBody>
        </p:sp>
      </p:grpSp>
      <p:sp>
        <p:nvSpPr>
          <p:cNvPr id="25648" name="Text Box 84"/>
          <p:cNvSpPr txBox="1">
            <a:spLocks noChangeArrowheads="1"/>
          </p:cNvSpPr>
          <p:nvPr/>
        </p:nvSpPr>
        <p:spPr bwMode="auto">
          <a:xfrm>
            <a:off x="1066800" y="82550"/>
            <a:ext cx="701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0">
                <a:solidFill>
                  <a:srgbClr val="C00000"/>
                </a:solidFill>
                <a:latin typeface="Arial Black" pitchFamily="34" charset="0"/>
              </a:rPr>
              <a:t>PROJECTIONS OF A POINT IN FIRST QUADRANT.</a:t>
            </a:r>
          </a:p>
        </p:txBody>
      </p:sp>
      <p:sp>
        <p:nvSpPr>
          <p:cNvPr id="729173" name="Text Box 85"/>
          <p:cNvSpPr txBox="1">
            <a:spLocks noChangeArrowheads="1"/>
          </p:cNvSpPr>
          <p:nvPr/>
        </p:nvSpPr>
        <p:spPr bwMode="auto">
          <a:xfrm>
            <a:off x="2133600" y="1447800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C00000"/>
                </a:solidFill>
                <a:latin typeface="Arial" charset="0"/>
              </a:rPr>
              <a:t>PICTORIAL </a:t>
            </a:r>
          </a:p>
          <a:p>
            <a:pPr algn="ctr" eaLnBrk="1" hangingPunct="1"/>
            <a:r>
              <a:rPr lang="en-US" sz="1200">
                <a:solidFill>
                  <a:srgbClr val="C00000"/>
                </a:solidFill>
                <a:latin typeface="Arial" charset="0"/>
              </a:rPr>
              <a:t>PRESENTATION</a:t>
            </a:r>
          </a:p>
        </p:txBody>
      </p:sp>
      <p:sp>
        <p:nvSpPr>
          <p:cNvPr id="729174" name="Text Box 86"/>
          <p:cNvSpPr txBox="1">
            <a:spLocks noChangeArrowheads="1"/>
          </p:cNvSpPr>
          <p:nvPr/>
        </p:nvSpPr>
        <p:spPr bwMode="auto">
          <a:xfrm>
            <a:off x="5175250" y="1452563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>
                <a:solidFill>
                  <a:srgbClr val="C00000"/>
                </a:solidFill>
                <a:latin typeface="Arial" charset="0"/>
              </a:rPr>
              <a:t>PICTORIAL </a:t>
            </a:r>
          </a:p>
          <a:p>
            <a:pPr algn="ctr" eaLnBrk="1" hangingPunct="1"/>
            <a:r>
              <a:rPr lang="en-US" sz="1200">
                <a:solidFill>
                  <a:srgbClr val="C00000"/>
                </a:solidFill>
                <a:latin typeface="Arial" charset="0"/>
              </a:rPr>
              <a:t>PRESENTATION</a:t>
            </a:r>
          </a:p>
        </p:txBody>
      </p:sp>
      <p:grpSp>
        <p:nvGrpSpPr>
          <p:cNvPr id="22" name="Group 87"/>
          <p:cNvGrpSpPr>
            <a:grpSpLocks/>
          </p:cNvGrpSpPr>
          <p:nvPr/>
        </p:nvGrpSpPr>
        <p:grpSpPr bwMode="auto">
          <a:xfrm>
            <a:off x="3009900" y="3429000"/>
            <a:ext cx="3048000" cy="609600"/>
            <a:chOff x="1896" y="2160"/>
            <a:chExt cx="1920" cy="384"/>
          </a:xfrm>
        </p:grpSpPr>
        <p:sp>
          <p:nvSpPr>
            <p:cNvPr id="25702" name="Text Box 88"/>
            <p:cNvSpPr txBox="1">
              <a:spLocks noChangeArrowheads="1"/>
            </p:cNvSpPr>
            <p:nvPr/>
          </p:nvSpPr>
          <p:spPr bwMode="auto">
            <a:xfrm>
              <a:off x="1984" y="2160"/>
              <a:ext cx="17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>
                  <a:solidFill>
                    <a:srgbClr val="C00000"/>
                  </a:solidFill>
                  <a:latin typeface="Arial" charset="0"/>
                </a:rPr>
                <a:t>ORTHOGRAPHIC PRESENTATIONS </a:t>
              </a:r>
            </a:p>
            <a:p>
              <a:pPr algn="ctr" eaLnBrk="1" hangingPunct="1"/>
              <a:r>
                <a:rPr lang="en-US" sz="1200">
                  <a:solidFill>
                    <a:srgbClr val="C00000"/>
                  </a:solidFill>
                  <a:latin typeface="Arial" charset="0"/>
                </a:rPr>
                <a:t>OF ALL ABOVE CASES.</a:t>
              </a:r>
            </a:p>
          </p:txBody>
        </p:sp>
        <p:sp>
          <p:nvSpPr>
            <p:cNvPr id="25703" name="AutoShape 89"/>
            <p:cNvSpPr>
              <a:spLocks noChangeArrowheads="1"/>
            </p:cNvSpPr>
            <p:nvPr/>
          </p:nvSpPr>
          <p:spPr bwMode="auto">
            <a:xfrm>
              <a:off x="2784" y="2400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704" name="AutoShape 90"/>
            <p:cNvSpPr>
              <a:spLocks noChangeArrowheads="1"/>
            </p:cNvSpPr>
            <p:nvPr/>
          </p:nvSpPr>
          <p:spPr bwMode="auto">
            <a:xfrm rot="2817417">
              <a:off x="1920" y="2304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705" name="AutoShape 91"/>
            <p:cNvSpPr>
              <a:spLocks noChangeArrowheads="1"/>
            </p:cNvSpPr>
            <p:nvPr/>
          </p:nvSpPr>
          <p:spPr bwMode="auto">
            <a:xfrm rot="-3255966">
              <a:off x="3696" y="2304"/>
              <a:ext cx="96" cy="144"/>
            </a:xfrm>
            <a:prstGeom prst="downArrow">
              <a:avLst>
                <a:gd name="adj1" fmla="val 50000"/>
                <a:gd name="adj2" fmla="val 3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609600" y="4495800"/>
            <a:ext cx="1582738" cy="2133600"/>
            <a:chOff x="216" y="2544"/>
            <a:chExt cx="997" cy="1344"/>
          </a:xfrm>
        </p:grpSpPr>
        <p:sp>
          <p:nvSpPr>
            <p:cNvPr id="25689" name="Text Box 93"/>
            <p:cNvSpPr txBox="1">
              <a:spLocks noChangeArrowheads="1"/>
            </p:cNvSpPr>
            <p:nvPr/>
          </p:nvSpPr>
          <p:spPr bwMode="auto">
            <a:xfrm>
              <a:off x="216" y="312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5690" name="Text Box 94"/>
            <p:cNvSpPr txBox="1">
              <a:spLocks noChangeArrowheads="1"/>
            </p:cNvSpPr>
            <p:nvPr/>
          </p:nvSpPr>
          <p:spPr bwMode="auto">
            <a:xfrm>
              <a:off x="1028" y="312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5691" name="Rectangle 95"/>
            <p:cNvSpPr>
              <a:spLocks noChangeArrowheads="1"/>
            </p:cNvSpPr>
            <p:nvPr/>
          </p:nvSpPr>
          <p:spPr bwMode="auto">
            <a:xfrm>
              <a:off x="384" y="2592"/>
              <a:ext cx="672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92" name="Rectangle 96"/>
            <p:cNvSpPr>
              <a:spLocks noChangeArrowheads="1"/>
            </p:cNvSpPr>
            <p:nvPr/>
          </p:nvSpPr>
          <p:spPr bwMode="auto">
            <a:xfrm>
              <a:off x="384" y="3216"/>
              <a:ext cx="672" cy="6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pSp>
          <p:nvGrpSpPr>
            <p:cNvPr id="24" name="Group 97"/>
            <p:cNvGrpSpPr>
              <a:grpSpLocks/>
            </p:cNvGrpSpPr>
            <p:nvPr/>
          </p:nvGrpSpPr>
          <p:grpSpPr bwMode="auto">
            <a:xfrm>
              <a:off x="576" y="2802"/>
              <a:ext cx="203" cy="834"/>
              <a:chOff x="1176" y="2256"/>
              <a:chExt cx="203" cy="834"/>
            </a:xfrm>
          </p:grpSpPr>
          <p:sp>
            <p:nvSpPr>
              <p:cNvPr id="25697" name="Line 98"/>
              <p:cNvSpPr>
                <a:spLocks noChangeShapeType="1"/>
              </p:cNvSpPr>
              <p:nvPr/>
            </p:nvSpPr>
            <p:spPr bwMode="auto">
              <a:xfrm>
                <a:off x="1344" y="2370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Text Box 99"/>
              <p:cNvSpPr txBox="1">
                <a:spLocks noChangeArrowheads="1"/>
              </p:cNvSpPr>
              <p:nvPr/>
            </p:nvSpPr>
            <p:spPr bwMode="auto">
              <a:xfrm>
                <a:off x="1200" y="2898"/>
                <a:ext cx="16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C0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25699" name="Text Box 100"/>
              <p:cNvSpPr txBox="1">
                <a:spLocks noChangeArrowheads="1"/>
              </p:cNvSpPr>
              <p:nvPr/>
            </p:nvSpPr>
            <p:spPr bwMode="auto">
              <a:xfrm>
                <a:off x="1176" y="2256"/>
                <a:ext cx="20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solidFill>
                      <a:srgbClr val="C00000"/>
                    </a:solidFill>
                    <a:latin typeface="Times New Roman" pitchFamily="18" charset="0"/>
                  </a:rPr>
                  <a:t>a’</a:t>
                </a:r>
              </a:p>
            </p:txBody>
          </p:sp>
          <p:sp>
            <p:nvSpPr>
              <p:cNvPr id="25700" name="Oval 101"/>
              <p:cNvSpPr>
                <a:spLocks noChangeArrowheads="1"/>
              </p:cNvSpPr>
              <p:nvPr/>
            </p:nvSpPr>
            <p:spPr bwMode="auto">
              <a:xfrm>
                <a:off x="1314" y="237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701" name="Oval 102"/>
              <p:cNvSpPr>
                <a:spLocks noChangeArrowheads="1"/>
              </p:cNvSpPr>
              <p:nvPr/>
            </p:nvSpPr>
            <p:spPr bwMode="auto">
              <a:xfrm>
                <a:off x="1320" y="299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5694" name="Line 103"/>
            <p:cNvSpPr>
              <a:spLocks noChangeShapeType="1"/>
            </p:cNvSpPr>
            <p:nvPr/>
          </p:nvSpPr>
          <p:spPr bwMode="auto">
            <a:xfrm>
              <a:off x="336" y="3216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Text Box 104"/>
            <p:cNvSpPr txBox="1">
              <a:spLocks noChangeArrowheads="1"/>
            </p:cNvSpPr>
            <p:nvPr/>
          </p:nvSpPr>
          <p:spPr bwMode="auto">
            <a:xfrm>
              <a:off x="332" y="2544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VP</a:t>
              </a:r>
            </a:p>
          </p:txBody>
        </p:sp>
        <p:sp>
          <p:nvSpPr>
            <p:cNvPr id="25696" name="Text Box 105"/>
            <p:cNvSpPr txBox="1">
              <a:spLocks noChangeArrowheads="1"/>
            </p:cNvSpPr>
            <p:nvPr/>
          </p:nvSpPr>
          <p:spPr bwMode="auto">
            <a:xfrm>
              <a:off x="332" y="3696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HP</a:t>
              </a:r>
            </a:p>
          </p:txBody>
        </p:sp>
      </p:grpSp>
      <p:grpSp>
        <p:nvGrpSpPr>
          <p:cNvPr id="25" name="Group 106"/>
          <p:cNvGrpSpPr>
            <a:grpSpLocks/>
          </p:cNvGrpSpPr>
          <p:nvPr/>
        </p:nvGrpSpPr>
        <p:grpSpPr bwMode="auto">
          <a:xfrm>
            <a:off x="3657600" y="4495800"/>
            <a:ext cx="1582738" cy="2133600"/>
            <a:chOff x="1392" y="2496"/>
            <a:chExt cx="997" cy="1344"/>
          </a:xfrm>
        </p:grpSpPr>
        <p:sp>
          <p:nvSpPr>
            <p:cNvPr id="25677" name="Text Box 107"/>
            <p:cNvSpPr txBox="1">
              <a:spLocks noChangeArrowheads="1"/>
            </p:cNvSpPr>
            <p:nvPr/>
          </p:nvSpPr>
          <p:spPr bwMode="auto">
            <a:xfrm>
              <a:off x="1392" y="308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5678" name="Text Box 108"/>
            <p:cNvSpPr txBox="1">
              <a:spLocks noChangeArrowheads="1"/>
            </p:cNvSpPr>
            <p:nvPr/>
          </p:nvSpPr>
          <p:spPr bwMode="auto">
            <a:xfrm>
              <a:off x="2204" y="308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5679" name="Rectangle 109"/>
            <p:cNvSpPr>
              <a:spLocks noChangeArrowheads="1"/>
            </p:cNvSpPr>
            <p:nvPr/>
          </p:nvSpPr>
          <p:spPr bwMode="auto">
            <a:xfrm>
              <a:off x="1560" y="2544"/>
              <a:ext cx="672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80" name="Rectangle 110"/>
            <p:cNvSpPr>
              <a:spLocks noChangeArrowheads="1"/>
            </p:cNvSpPr>
            <p:nvPr/>
          </p:nvSpPr>
          <p:spPr bwMode="auto">
            <a:xfrm>
              <a:off x="1560" y="3168"/>
              <a:ext cx="672" cy="6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81" name="Line 111"/>
            <p:cNvSpPr>
              <a:spLocks noChangeShapeType="1"/>
            </p:cNvSpPr>
            <p:nvPr/>
          </p:nvSpPr>
          <p:spPr bwMode="auto">
            <a:xfrm>
              <a:off x="1920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Text Box 112"/>
            <p:cNvSpPr txBox="1">
              <a:spLocks noChangeArrowheads="1"/>
            </p:cNvSpPr>
            <p:nvPr/>
          </p:nvSpPr>
          <p:spPr bwMode="auto">
            <a:xfrm>
              <a:off x="1752" y="2754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5683" name="Oval 113"/>
            <p:cNvSpPr>
              <a:spLocks noChangeArrowheads="1"/>
            </p:cNvSpPr>
            <p:nvPr/>
          </p:nvSpPr>
          <p:spPr bwMode="auto">
            <a:xfrm>
              <a:off x="1890" y="28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84" name="Line 114"/>
            <p:cNvSpPr>
              <a:spLocks noChangeShapeType="1"/>
            </p:cNvSpPr>
            <p:nvPr/>
          </p:nvSpPr>
          <p:spPr bwMode="auto">
            <a:xfrm>
              <a:off x="1512" y="3168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Text Box 115"/>
            <p:cNvSpPr txBox="1">
              <a:spLocks noChangeArrowheads="1"/>
            </p:cNvSpPr>
            <p:nvPr/>
          </p:nvSpPr>
          <p:spPr bwMode="auto">
            <a:xfrm>
              <a:off x="1508" y="2496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VP</a:t>
              </a:r>
            </a:p>
          </p:txBody>
        </p:sp>
        <p:sp>
          <p:nvSpPr>
            <p:cNvPr id="25686" name="Text Box 116"/>
            <p:cNvSpPr txBox="1">
              <a:spLocks noChangeArrowheads="1"/>
            </p:cNvSpPr>
            <p:nvPr/>
          </p:nvSpPr>
          <p:spPr bwMode="auto">
            <a:xfrm>
              <a:off x="1508" y="3648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25687" name="Text Box 117"/>
            <p:cNvSpPr txBox="1">
              <a:spLocks noChangeArrowheads="1"/>
            </p:cNvSpPr>
            <p:nvPr/>
          </p:nvSpPr>
          <p:spPr bwMode="auto">
            <a:xfrm>
              <a:off x="1776" y="3100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688" name="Oval 118"/>
            <p:cNvSpPr>
              <a:spLocks noChangeArrowheads="1"/>
            </p:cNvSpPr>
            <p:nvPr/>
          </p:nvSpPr>
          <p:spPr bwMode="auto">
            <a:xfrm>
              <a:off x="1896" y="31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119"/>
          <p:cNvGrpSpPr>
            <a:grpSpLocks/>
          </p:cNvGrpSpPr>
          <p:nvPr/>
        </p:nvGrpSpPr>
        <p:grpSpPr bwMode="auto">
          <a:xfrm>
            <a:off x="6705600" y="4495800"/>
            <a:ext cx="1582738" cy="2133600"/>
            <a:chOff x="2640" y="2496"/>
            <a:chExt cx="997" cy="1344"/>
          </a:xfrm>
        </p:grpSpPr>
        <p:sp>
          <p:nvSpPr>
            <p:cNvPr id="25665" name="Text Box 120"/>
            <p:cNvSpPr txBox="1">
              <a:spLocks noChangeArrowheads="1"/>
            </p:cNvSpPr>
            <p:nvPr/>
          </p:nvSpPr>
          <p:spPr bwMode="auto">
            <a:xfrm>
              <a:off x="2640" y="308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5666" name="Text Box 121"/>
            <p:cNvSpPr txBox="1">
              <a:spLocks noChangeArrowheads="1"/>
            </p:cNvSpPr>
            <p:nvPr/>
          </p:nvSpPr>
          <p:spPr bwMode="auto">
            <a:xfrm>
              <a:off x="3452" y="308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5667" name="Rectangle 122"/>
            <p:cNvSpPr>
              <a:spLocks noChangeArrowheads="1"/>
            </p:cNvSpPr>
            <p:nvPr/>
          </p:nvSpPr>
          <p:spPr bwMode="auto">
            <a:xfrm>
              <a:off x="2808" y="2544"/>
              <a:ext cx="672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68" name="Rectangle 123"/>
            <p:cNvSpPr>
              <a:spLocks noChangeArrowheads="1"/>
            </p:cNvSpPr>
            <p:nvPr/>
          </p:nvSpPr>
          <p:spPr bwMode="auto">
            <a:xfrm>
              <a:off x="2808" y="3168"/>
              <a:ext cx="672" cy="6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69" name="Line 124"/>
            <p:cNvSpPr>
              <a:spLocks noChangeShapeType="1"/>
            </p:cNvSpPr>
            <p:nvPr/>
          </p:nvSpPr>
          <p:spPr bwMode="auto">
            <a:xfrm>
              <a:off x="3168" y="3124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Text Box 125"/>
            <p:cNvSpPr txBox="1">
              <a:spLocks noChangeArrowheads="1"/>
            </p:cNvSpPr>
            <p:nvPr/>
          </p:nvSpPr>
          <p:spPr bwMode="auto">
            <a:xfrm>
              <a:off x="3024" y="3396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5671" name="Oval 126"/>
            <p:cNvSpPr>
              <a:spLocks noChangeArrowheads="1"/>
            </p:cNvSpPr>
            <p:nvPr/>
          </p:nvSpPr>
          <p:spPr bwMode="auto">
            <a:xfrm>
              <a:off x="3144" y="34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72" name="Line 127"/>
            <p:cNvSpPr>
              <a:spLocks noChangeShapeType="1"/>
            </p:cNvSpPr>
            <p:nvPr/>
          </p:nvSpPr>
          <p:spPr bwMode="auto">
            <a:xfrm>
              <a:off x="2760" y="3168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Text Box 128"/>
            <p:cNvSpPr txBox="1">
              <a:spLocks noChangeArrowheads="1"/>
            </p:cNvSpPr>
            <p:nvPr/>
          </p:nvSpPr>
          <p:spPr bwMode="auto">
            <a:xfrm>
              <a:off x="2756" y="2496"/>
              <a:ext cx="2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VP</a:t>
              </a:r>
            </a:p>
          </p:txBody>
        </p:sp>
        <p:sp>
          <p:nvSpPr>
            <p:cNvPr id="25674" name="Text Box 129"/>
            <p:cNvSpPr txBox="1">
              <a:spLocks noChangeArrowheads="1"/>
            </p:cNvSpPr>
            <p:nvPr/>
          </p:nvSpPr>
          <p:spPr bwMode="auto">
            <a:xfrm>
              <a:off x="2756" y="3648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HP</a:t>
              </a:r>
            </a:p>
          </p:txBody>
        </p:sp>
        <p:sp>
          <p:nvSpPr>
            <p:cNvPr id="25675" name="Text Box 130"/>
            <p:cNvSpPr txBox="1">
              <a:spLocks noChangeArrowheads="1"/>
            </p:cNvSpPr>
            <p:nvPr/>
          </p:nvSpPr>
          <p:spPr bwMode="auto">
            <a:xfrm>
              <a:off x="3016" y="3012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5676" name="Oval 131"/>
            <p:cNvSpPr>
              <a:spLocks noChangeArrowheads="1"/>
            </p:cNvSpPr>
            <p:nvPr/>
          </p:nvSpPr>
          <p:spPr bwMode="auto">
            <a:xfrm>
              <a:off x="3138" y="313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729220" name="Text Box 132"/>
          <p:cNvSpPr txBox="1">
            <a:spLocks noChangeArrowheads="1"/>
          </p:cNvSpPr>
          <p:nvPr/>
        </p:nvSpPr>
        <p:spPr bwMode="auto">
          <a:xfrm>
            <a:off x="914400" y="4038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>
                <a:solidFill>
                  <a:srgbClr val="C00000"/>
                </a:solidFill>
                <a:latin typeface="Arial" charset="0"/>
              </a:rPr>
              <a:t>Fv above xy,</a:t>
            </a:r>
          </a:p>
          <a:p>
            <a:pPr eaLnBrk="1" hangingPunct="1"/>
            <a:r>
              <a:rPr lang="en-US" sz="1200" i="1">
                <a:solidFill>
                  <a:srgbClr val="C00000"/>
                </a:solidFill>
                <a:latin typeface="Arial" charset="0"/>
              </a:rPr>
              <a:t>Tv below xy.</a:t>
            </a:r>
          </a:p>
        </p:txBody>
      </p:sp>
      <p:sp>
        <p:nvSpPr>
          <p:cNvPr id="729221" name="Text Box 133"/>
          <p:cNvSpPr txBox="1">
            <a:spLocks noChangeArrowheads="1"/>
          </p:cNvSpPr>
          <p:nvPr/>
        </p:nvSpPr>
        <p:spPr bwMode="auto">
          <a:xfrm>
            <a:off x="3886200" y="40386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1">
                <a:solidFill>
                  <a:srgbClr val="C00000"/>
                </a:solidFill>
                <a:latin typeface="Arial" charset="0"/>
              </a:rPr>
              <a:t>Fv above xy,</a:t>
            </a:r>
          </a:p>
          <a:p>
            <a:pPr algn="ctr" eaLnBrk="1" hangingPunct="1"/>
            <a:r>
              <a:rPr lang="en-US" sz="1200" i="1">
                <a:solidFill>
                  <a:srgbClr val="C00000"/>
                </a:solidFill>
                <a:latin typeface="Arial" charset="0"/>
              </a:rPr>
              <a:t>Tv on xy.</a:t>
            </a:r>
          </a:p>
        </p:txBody>
      </p:sp>
      <p:sp>
        <p:nvSpPr>
          <p:cNvPr id="729222" name="Text Box 134"/>
          <p:cNvSpPr txBox="1">
            <a:spLocks noChangeArrowheads="1"/>
          </p:cNvSpPr>
          <p:nvPr/>
        </p:nvSpPr>
        <p:spPr bwMode="auto">
          <a:xfrm>
            <a:off x="6902450" y="4038600"/>
            <a:ext cx="109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i="1">
                <a:solidFill>
                  <a:srgbClr val="C00000"/>
                </a:solidFill>
                <a:latin typeface="Arial" charset="0"/>
              </a:rPr>
              <a:t>Fv on xy,</a:t>
            </a:r>
          </a:p>
          <a:p>
            <a:pPr algn="ctr" eaLnBrk="1" hangingPunct="1"/>
            <a:r>
              <a:rPr lang="en-US" sz="1200" i="1">
                <a:solidFill>
                  <a:srgbClr val="C00000"/>
                </a:solidFill>
                <a:latin typeface="Arial" charset="0"/>
              </a:rPr>
              <a:t>Tv below xy.</a:t>
            </a:r>
          </a:p>
        </p:txBody>
      </p:sp>
      <p:grpSp>
        <p:nvGrpSpPr>
          <p:cNvPr id="27" name="Group 142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5659" name="AutoShape 143">
              <a:hlinkClick r:id="rId11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60" name="AutoShape 144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61" name="AutoShape 145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62" name="AutoShape 146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63" name="AutoShape 147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664" name="AutoShape 148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500"/>
                                        <p:tgtEl>
                                          <p:spTgt spid="72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2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2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2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2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72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2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2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72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72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2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3" grpId="0" animBg="1"/>
      <p:bldP spid="729104" grpId="0" animBg="1"/>
      <p:bldP spid="729105" grpId="0" animBg="1"/>
      <p:bldP spid="729106" grpId="0" animBg="1"/>
      <p:bldP spid="729107" grpId="0" animBg="1"/>
      <p:bldP spid="729114" grpId="0" autoUpdateAnimBg="0"/>
      <p:bldP spid="729115" grpId="0" autoUpdateAnimBg="0"/>
      <p:bldP spid="729116" grpId="0" autoUpdateAnimBg="0"/>
      <p:bldP spid="729117" grpId="0" animBg="1"/>
      <p:bldP spid="729118" grpId="0" animBg="1"/>
      <p:bldP spid="729122" grpId="0" autoUpdateAnimBg="0"/>
      <p:bldP spid="729123" grpId="0" autoUpdateAnimBg="0"/>
      <p:bldP spid="729124" grpId="0" autoUpdateAnimBg="0"/>
      <p:bldP spid="729125" grpId="0" autoUpdateAnimBg="0"/>
      <p:bldP spid="729126" grpId="0" autoUpdateAnimBg="0"/>
      <p:bldP spid="729127" grpId="0" animBg="1"/>
      <p:bldP spid="729128" grpId="0" animBg="1"/>
      <p:bldP spid="729132" grpId="0" autoUpdateAnimBg="0"/>
      <p:bldP spid="729136" grpId="0" autoUpdateAnimBg="0"/>
      <p:bldP spid="729137" grpId="0" autoUpdateAnimBg="0"/>
      <p:bldP spid="729159" grpId="0" animBg="1"/>
      <p:bldP spid="729160" grpId="0" animBg="1"/>
      <p:bldP spid="729173" grpId="0" autoUpdateAnimBg="0"/>
      <p:bldP spid="729174" grpId="0" autoUpdateAnimBg="0"/>
      <p:bldP spid="729220" grpId="0" autoUpdateAnimBg="0"/>
      <p:bldP spid="729221" grpId="0" autoUpdateAnimBg="0"/>
      <p:bldP spid="7292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176338" y="2452688"/>
            <a:ext cx="375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0">
                <a:solidFill>
                  <a:schemeClr val="accent2"/>
                </a:solidFill>
                <a:latin typeface="Arial Black" pitchFamily="34" charset="0"/>
              </a:rPr>
              <a:t>SIMPLE CASES OF THE LINE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143000" y="2889250"/>
            <a:ext cx="66087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A VERTICAL LINE ( LINE PERPENDICULAR TO HP &amp; // TO VP)</a:t>
            </a:r>
          </a:p>
          <a:p>
            <a:pPr marL="457200" indent="-457200" eaLnBrk="1" hangingPunct="1">
              <a:buFontTx/>
              <a:buAutoNum type="arabicPeriod"/>
            </a:pPr>
            <a:endParaRPr lang="en-US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LINE PARALLEL TO BOTH HP &amp; VP.</a:t>
            </a:r>
          </a:p>
          <a:p>
            <a:pPr marL="457200" indent="-457200" eaLnBrk="1" hangingPunct="1">
              <a:buFontTx/>
              <a:buAutoNum type="arabicPeriod"/>
            </a:pPr>
            <a:endParaRPr lang="en-US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LINE INCLINED TO HP &amp; PARALLEL TO VP.</a:t>
            </a:r>
          </a:p>
          <a:p>
            <a:pPr marL="457200" indent="-457200" eaLnBrk="1" hangingPunct="1">
              <a:buFontTx/>
              <a:buAutoNum type="arabicPeriod"/>
            </a:pPr>
            <a:endParaRPr lang="en-US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LINE INCLINED TO VP &amp; PARALLEL TO HP.</a:t>
            </a:r>
          </a:p>
          <a:p>
            <a:pPr marL="457200" indent="-457200" eaLnBrk="1" hangingPunct="1">
              <a:buFontTx/>
              <a:buAutoNum type="arabicPeriod"/>
            </a:pPr>
            <a:endParaRPr lang="en-US">
              <a:solidFill>
                <a:schemeClr val="tx2"/>
              </a:solidFill>
              <a:latin typeface="Arial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US">
                <a:solidFill>
                  <a:schemeClr val="tx2"/>
                </a:solidFill>
                <a:latin typeface="Arial" charset="0"/>
              </a:rPr>
              <a:t>LINE INCLINED TO BOTH HP &amp; VP.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219200" y="5394325"/>
            <a:ext cx="6838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0">
                <a:solidFill>
                  <a:schemeClr val="accent2"/>
                </a:solidFill>
                <a:latin typeface="Arial Black" pitchFamily="34" charset="0"/>
              </a:rPr>
              <a:t>STUDY ILLUSTRATIONS GIVEN ON NEXT PAGE </a:t>
            </a:r>
          </a:p>
          <a:p>
            <a:pPr eaLnBrk="1" hangingPunct="1"/>
            <a:r>
              <a:rPr lang="en-US" sz="2000" b="0">
                <a:solidFill>
                  <a:schemeClr val="accent2"/>
                </a:solidFill>
                <a:latin typeface="Arial Black" pitchFamily="34" charset="0"/>
              </a:rPr>
              <a:t>SHOWING CLEARLY THE NATURE OF FV &amp; TV</a:t>
            </a:r>
          </a:p>
          <a:p>
            <a:pPr eaLnBrk="1" hangingPunct="1"/>
            <a:r>
              <a:rPr lang="en-US" sz="2000" b="0">
                <a:solidFill>
                  <a:schemeClr val="accent2"/>
                </a:solidFill>
                <a:latin typeface="Arial Black" pitchFamily="34" charset="0"/>
              </a:rPr>
              <a:t>OF LINES LISTED ABOVE AND NOTE RESULTS</a:t>
            </a:r>
            <a:r>
              <a:rPr lang="en-US" sz="1800" i="1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00200" y="228600"/>
            <a:ext cx="6267450" cy="457200"/>
            <a:chOff x="1060" y="149"/>
            <a:chExt cx="3948" cy="288"/>
          </a:xfrm>
        </p:grpSpPr>
        <p:sp>
          <p:nvSpPr>
            <p:cNvPr id="182286" name="Rectangle 6"/>
            <p:cNvSpPr>
              <a:spLocks noChangeArrowheads="1"/>
            </p:cNvSpPr>
            <p:nvPr/>
          </p:nvSpPr>
          <p:spPr bwMode="auto">
            <a:xfrm>
              <a:off x="1070" y="168"/>
              <a:ext cx="391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7" name="Text Box 7"/>
            <p:cNvSpPr txBox="1">
              <a:spLocks noChangeArrowheads="1"/>
            </p:cNvSpPr>
            <p:nvPr/>
          </p:nvSpPr>
          <p:spPr bwMode="auto">
            <a:xfrm>
              <a:off x="1060" y="149"/>
              <a:ext cx="39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0">
                  <a:solidFill>
                    <a:srgbClr val="FF3300"/>
                  </a:solidFill>
                  <a:latin typeface="Arial Black" pitchFamily="34" charset="0"/>
                </a:rPr>
                <a:t>PROJECTIONS OF STRAIGHT LINES.</a:t>
              </a:r>
            </a:p>
          </p:txBody>
        </p:sp>
      </p:grp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838200" y="685800"/>
            <a:ext cx="7512050" cy="1474788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800">
                <a:latin typeface="Arial" charset="0"/>
              </a:rPr>
              <a:t>INFORMATION REGARDING A LINE  </a:t>
            </a:r>
            <a:r>
              <a:rPr lang="en-US" sz="1800" i="1">
                <a:solidFill>
                  <a:srgbClr val="66FFFF"/>
                </a:solidFill>
                <a:latin typeface="Arial" charset="0"/>
              </a:rPr>
              <a:t>means</a:t>
            </a:r>
            <a:r>
              <a:rPr lang="en-US" sz="1800" i="1">
                <a:latin typeface="Arial" charset="0"/>
              </a:rPr>
              <a:t> </a:t>
            </a:r>
          </a:p>
          <a:p>
            <a:pPr algn="ctr" eaLnBrk="1" hangingPunct="1"/>
            <a:r>
              <a:rPr lang="en-US" sz="1800">
                <a:latin typeface="Arial" charset="0"/>
              </a:rPr>
              <a:t>IT’S LENGTH, </a:t>
            </a:r>
          </a:p>
          <a:p>
            <a:pPr algn="ctr" eaLnBrk="1" hangingPunct="1"/>
            <a:r>
              <a:rPr lang="en-US" sz="1800">
                <a:latin typeface="Arial" charset="0"/>
              </a:rPr>
              <a:t>POSITION OF IT’S ENDS WITH HP &amp; VP</a:t>
            </a:r>
          </a:p>
          <a:p>
            <a:pPr algn="ctr" eaLnBrk="1" hangingPunct="1"/>
            <a:r>
              <a:rPr lang="en-US" sz="1800">
                <a:latin typeface="Arial" charset="0"/>
              </a:rPr>
              <a:t>IT’S INCLINATIONS WITH HP &amp; VP WILL BE GIVEN. </a:t>
            </a:r>
          </a:p>
          <a:p>
            <a:pPr algn="ctr" eaLnBrk="1" hangingPunct="1"/>
            <a:r>
              <a:rPr lang="en-US" sz="1800">
                <a:solidFill>
                  <a:srgbClr val="FFFF99"/>
                </a:solidFill>
                <a:latin typeface="Arial" charset="0"/>
              </a:rPr>
              <a:t>AIM:- TO DRAW IT’S PROJECTIONS - MEANS FV &amp; TV.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182280" name="AutoShape 19">
              <a:hlinkClick r:id="rId3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1" name="AutoShape 20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2" name="AutoShape 21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3" name="AutoShape 22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4" name="AutoShape 23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285" name="AutoShape 24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autoUpdateAnimBg="0"/>
      <p:bldP spid="185347" grpId="0" autoUpdateAnimBg="0"/>
      <p:bldP spid="185348" grpId="0" autoUpdateAnimBg="0"/>
      <p:bldP spid="18535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71700" y="1892300"/>
            <a:ext cx="2339975" cy="1358900"/>
            <a:chOff x="695" y="1288"/>
            <a:chExt cx="1474" cy="856"/>
          </a:xfrm>
        </p:grpSpPr>
        <p:sp>
          <p:nvSpPr>
            <p:cNvPr id="26765" name="AutoShape 3"/>
            <p:cNvSpPr>
              <a:spLocks noChangeArrowheads="1"/>
            </p:cNvSpPr>
            <p:nvPr/>
          </p:nvSpPr>
          <p:spPr bwMode="auto">
            <a:xfrm rot="19742203" flipV="1">
              <a:off x="695" y="1288"/>
              <a:ext cx="1474" cy="811"/>
            </a:xfrm>
            <a:prstGeom prst="parallelogram">
              <a:avLst>
                <a:gd name="adj" fmla="val 6020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aphicFrame>
          <p:nvGraphicFramePr>
            <p:cNvPr id="26627" name="Object 4"/>
            <p:cNvGraphicFramePr>
              <a:graphicFrameLocks noChangeAspect="1"/>
            </p:cNvGraphicFramePr>
            <p:nvPr/>
          </p:nvGraphicFramePr>
          <p:xfrm>
            <a:off x="1290" y="1988"/>
            <a:ext cx="324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CorelDRAW" r:id="rId4" imgW="668520" imgH="320400" progId="CorelDRAW.Graphic.11">
                    <p:embed/>
                  </p:oleObj>
                </mc:Choice>
                <mc:Fallback>
                  <p:oleObj name="CorelDRAW" r:id="rId4" imgW="668520" imgH="320400" progId="CorelDRAW.Graphic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0" y="1988"/>
                          <a:ext cx="324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4038" y="1616075"/>
            <a:ext cx="1743075" cy="1135063"/>
            <a:chOff x="476" y="1114"/>
            <a:chExt cx="1098" cy="715"/>
          </a:xfrm>
        </p:grpSpPr>
        <p:sp>
          <p:nvSpPr>
            <p:cNvPr id="26763" name="Text Box 6"/>
            <p:cNvSpPr txBox="1">
              <a:spLocks noChangeArrowheads="1"/>
            </p:cNvSpPr>
            <p:nvPr/>
          </p:nvSpPr>
          <p:spPr bwMode="auto">
            <a:xfrm>
              <a:off x="476" y="165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6764" name="Text Box 7"/>
            <p:cNvSpPr txBox="1">
              <a:spLocks noChangeArrowheads="1"/>
            </p:cNvSpPr>
            <p:nvPr/>
          </p:nvSpPr>
          <p:spPr bwMode="auto">
            <a:xfrm>
              <a:off x="1389" y="11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70088" y="228600"/>
            <a:ext cx="1374775" cy="2339975"/>
            <a:chOff x="568" y="240"/>
            <a:chExt cx="866" cy="1474"/>
          </a:xfrm>
        </p:grpSpPr>
        <p:sp>
          <p:nvSpPr>
            <p:cNvPr id="26761" name="AutoShape 9"/>
            <p:cNvSpPr>
              <a:spLocks noChangeArrowheads="1"/>
            </p:cNvSpPr>
            <p:nvPr/>
          </p:nvSpPr>
          <p:spPr bwMode="auto">
            <a:xfrm rot="5400000" flipV="1">
              <a:off x="280" y="560"/>
              <a:ext cx="1474" cy="834"/>
            </a:xfrm>
            <a:prstGeom prst="parallelogram">
              <a:avLst>
                <a:gd name="adj" fmla="val 58545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762" name="Text Box 10"/>
            <p:cNvSpPr txBox="1">
              <a:spLocks noChangeArrowheads="1"/>
            </p:cNvSpPr>
            <p:nvPr/>
          </p:nvSpPr>
          <p:spPr bwMode="auto">
            <a:xfrm rot="-1716384">
              <a:off x="568" y="630"/>
              <a:ext cx="3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i="1">
                  <a:solidFill>
                    <a:srgbClr val="C00000"/>
                  </a:solidFill>
                  <a:latin typeface="Times New Roman" pitchFamily="18" charset="0"/>
                </a:rPr>
                <a:t>V.P.</a:t>
              </a:r>
            </a:p>
          </p:txBody>
        </p:sp>
      </p:grpSp>
      <p:sp>
        <p:nvSpPr>
          <p:cNvPr id="187403" name="Line 11"/>
          <p:cNvSpPr>
            <a:spLocks noChangeShapeType="1"/>
          </p:cNvSpPr>
          <p:nvPr/>
        </p:nvSpPr>
        <p:spPr bwMode="auto">
          <a:xfrm>
            <a:off x="3543300" y="304800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 flipH="1" flipV="1">
            <a:off x="4006850" y="2019300"/>
            <a:ext cx="398463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801813" y="3524250"/>
            <a:ext cx="2693987" cy="3028950"/>
            <a:chOff x="2296" y="96"/>
            <a:chExt cx="1697" cy="1908"/>
          </a:xfrm>
        </p:grpSpPr>
        <p:sp>
          <p:nvSpPr>
            <p:cNvPr id="26755" name="AutoShape 14"/>
            <p:cNvSpPr>
              <a:spLocks noChangeArrowheads="1"/>
            </p:cNvSpPr>
            <p:nvPr/>
          </p:nvSpPr>
          <p:spPr bwMode="auto">
            <a:xfrm rot="19742203" flipV="1">
              <a:off x="2519" y="1148"/>
              <a:ext cx="1474" cy="811"/>
            </a:xfrm>
            <a:prstGeom prst="parallelogram">
              <a:avLst>
                <a:gd name="adj" fmla="val 6020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graphicFrame>
          <p:nvGraphicFramePr>
            <p:cNvPr id="26626" name="Object 15"/>
            <p:cNvGraphicFramePr>
              <a:graphicFrameLocks noChangeAspect="1"/>
            </p:cNvGraphicFramePr>
            <p:nvPr/>
          </p:nvGraphicFramePr>
          <p:xfrm>
            <a:off x="3118" y="1848"/>
            <a:ext cx="324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CorelDRAW" r:id="rId6" imgW="668520" imgH="320400" progId="CorelDRAW.Graphic.11">
                    <p:embed/>
                  </p:oleObj>
                </mc:Choice>
                <mc:Fallback>
                  <p:oleObj name="CorelDRAW" r:id="rId6" imgW="668520" imgH="320400" progId="CorelDRAW.Graphic.11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8" y="1848"/>
                          <a:ext cx="324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296" y="964"/>
              <a:ext cx="1098" cy="735"/>
              <a:chOff x="2300" y="954"/>
              <a:chExt cx="1098" cy="735"/>
            </a:xfrm>
          </p:grpSpPr>
          <p:sp>
            <p:nvSpPr>
              <p:cNvPr id="26759" name="Text Box 17"/>
              <p:cNvSpPr txBox="1">
                <a:spLocks noChangeArrowheads="1"/>
              </p:cNvSpPr>
              <p:nvPr/>
            </p:nvSpPr>
            <p:spPr bwMode="auto">
              <a:xfrm>
                <a:off x="2300" y="1516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solidFill>
                      <a:srgbClr val="C00000"/>
                    </a:solidFill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26760" name="Text Box 18"/>
              <p:cNvSpPr txBox="1">
                <a:spLocks noChangeArrowheads="1"/>
              </p:cNvSpPr>
              <p:nvPr/>
            </p:nvSpPr>
            <p:spPr bwMode="auto">
              <a:xfrm>
                <a:off x="3213" y="954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solidFill>
                      <a:srgbClr val="C00000"/>
                    </a:solidFill>
                    <a:latin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26757" name="AutoShape 19"/>
            <p:cNvSpPr>
              <a:spLocks noChangeArrowheads="1"/>
            </p:cNvSpPr>
            <p:nvPr/>
          </p:nvSpPr>
          <p:spPr bwMode="auto">
            <a:xfrm rot="5400000" flipV="1">
              <a:off x="2100" y="416"/>
              <a:ext cx="1474" cy="834"/>
            </a:xfrm>
            <a:prstGeom prst="parallelogram">
              <a:avLst>
                <a:gd name="adj" fmla="val 58545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758" name="Text Box 20"/>
            <p:cNvSpPr txBox="1">
              <a:spLocks noChangeArrowheads="1"/>
            </p:cNvSpPr>
            <p:nvPr/>
          </p:nvSpPr>
          <p:spPr bwMode="auto">
            <a:xfrm rot="-1716384">
              <a:off x="2373" y="474"/>
              <a:ext cx="32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i="1">
                  <a:solidFill>
                    <a:srgbClr val="C00000"/>
                  </a:solidFill>
                  <a:latin typeface="Times New Roman" pitchFamily="18" charset="0"/>
                </a:rPr>
                <a:t>V.P.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130550" y="4652963"/>
            <a:ext cx="695325" cy="1455737"/>
            <a:chOff x="3133" y="807"/>
            <a:chExt cx="438" cy="917"/>
          </a:xfrm>
        </p:grpSpPr>
        <p:sp>
          <p:nvSpPr>
            <p:cNvPr id="26751" name="Line 22"/>
            <p:cNvSpPr>
              <a:spLocks noChangeShapeType="1"/>
            </p:cNvSpPr>
            <p:nvPr/>
          </p:nvSpPr>
          <p:spPr bwMode="auto">
            <a:xfrm>
              <a:off x="3133" y="1056"/>
              <a:ext cx="0" cy="6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23"/>
            <p:cNvSpPr>
              <a:spLocks noChangeShapeType="1"/>
            </p:cNvSpPr>
            <p:nvPr/>
          </p:nvSpPr>
          <p:spPr bwMode="auto">
            <a:xfrm>
              <a:off x="3571" y="807"/>
              <a:ext cx="0" cy="6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24"/>
            <p:cNvSpPr>
              <a:spLocks noChangeShapeType="1"/>
            </p:cNvSpPr>
            <p:nvPr/>
          </p:nvSpPr>
          <p:spPr bwMode="auto">
            <a:xfrm>
              <a:off x="3133" y="1200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25"/>
            <p:cNvSpPr>
              <a:spLocks noChangeShapeType="1"/>
            </p:cNvSpPr>
            <p:nvPr/>
          </p:nvSpPr>
          <p:spPr bwMode="auto">
            <a:xfrm>
              <a:off x="3571" y="974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18" name="Line 26"/>
          <p:cNvSpPr>
            <a:spLocks noChangeShapeType="1"/>
          </p:cNvSpPr>
          <p:nvPr/>
        </p:nvSpPr>
        <p:spPr bwMode="auto">
          <a:xfrm>
            <a:off x="3527425" y="3857625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287588" y="5257800"/>
            <a:ext cx="1522412" cy="796925"/>
            <a:chOff x="2633" y="1202"/>
            <a:chExt cx="959" cy="502"/>
          </a:xfrm>
        </p:grpSpPr>
        <p:sp>
          <p:nvSpPr>
            <p:cNvPr id="26749" name="Line 28"/>
            <p:cNvSpPr>
              <a:spLocks noChangeShapeType="1"/>
            </p:cNvSpPr>
            <p:nvPr/>
          </p:nvSpPr>
          <p:spPr bwMode="auto">
            <a:xfrm>
              <a:off x="2633" y="1454"/>
              <a:ext cx="500" cy="2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29"/>
            <p:cNvSpPr>
              <a:spLocks noChangeShapeType="1"/>
            </p:cNvSpPr>
            <p:nvPr/>
          </p:nvSpPr>
          <p:spPr bwMode="auto">
            <a:xfrm rot="331653">
              <a:off x="3060" y="1202"/>
              <a:ext cx="532" cy="20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2336800" y="4387850"/>
            <a:ext cx="698500" cy="1282700"/>
            <a:chOff x="2633" y="640"/>
            <a:chExt cx="440" cy="808"/>
          </a:xfrm>
        </p:grpSpPr>
        <p:sp>
          <p:nvSpPr>
            <p:cNvPr id="26747" name="Line 31"/>
            <p:cNvSpPr>
              <a:spLocks noChangeShapeType="1"/>
            </p:cNvSpPr>
            <p:nvPr/>
          </p:nvSpPr>
          <p:spPr bwMode="auto">
            <a:xfrm>
              <a:off x="3073" y="640"/>
              <a:ext cx="0" cy="54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32"/>
            <p:cNvSpPr>
              <a:spLocks noChangeShapeType="1"/>
            </p:cNvSpPr>
            <p:nvPr/>
          </p:nvSpPr>
          <p:spPr bwMode="auto">
            <a:xfrm>
              <a:off x="2633" y="864"/>
              <a:ext cx="0" cy="5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106613" y="4178300"/>
            <a:ext cx="1149350" cy="738188"/>
            <a:chOff x="2488" y="508"/>
            <a:chExt cx="724" cy="465"/>
          </a:xfrm>
        </p:grpSpPr>
        <p:sp>
          <p:nvSpPr>
            <p:cNvPr id="26745" name="Text Box 34"/>
            <p:cNvSpPr txBox="1">
              <a:spLocks noChangeArrowheads="1"/>
            </p:cNvSpPr>
            <p:nvPr/>
          </p:nvSpPr>
          <p:spPr bwMode="auto">
            <a:xfrm>
              <a:off x="3016" y="508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26746" name="Text Box 35"/>
            <p:cNvSpPr txBox="1">
              <a:spLocks noChangeArrowheads="1"/>
            </p:cNvSpPr>
            <p:nvPr/>
          </p:nvSpPr>
          <p:spPr bwMode="auto">
            <a:xfrm>
              <a:off x="2488" y="800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a’</a:t>
              </a:r>
            </a:p>
          </p:txBody>
        </p: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2919413" y="5468938"/>
            <a:ext cx="1128712" cy="779462"/>
            <a:chOff x="704" y="2709"/>
            <a:chExt cx="711" cy="491"/>
          </a:xfrm>
        </p:grpSpPr>
        <p:sp>
          <p:nvSpPr>
            <p:cNvPr id="26743" name="Text Box 37"/>
            <p:cNvSpPr txBox="1">
              <a:spLocks noChangeArrowheads="1"/>
            </p:cNvSpPr>
            <p:nvPr/>
          </p:nvSpPr>
          <p:spPr bwMode="auto">
            <a:xfrm>
              <a:off x="1251" y="270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744" name="Text Box 38"/>
            <p:cNvSpPr txBox="1">
              <a:spLocks noChangeArrowheads="1"/>
            </p:cNvSpPr>
            <p:nvPr/>
          </p:nvSpPr>
          <p:spPr bwMode="auto">
            <a:xfrm>
              <a:off x="704" y="3027"/>
              <a:ext cx="1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187431" name="Line 39"/>
          <p:cNvSpPr>
            <a:spLocks noChangeShapeType="1"/>
          </p:cNvSpPr>
          <p:nvPr/>
        </p:nvSpPr>
        <p:spPr bwMode="auto">
          <a:xfrm flipH="1" flipV="1">
            <a:off x="3990975" y="5314950"/>
            <a:ext cx="398463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7432" name="Text Box 40"/>
          <p:cNvSpPr txBox="1">
            <a:spLocks noChangeArrowheads="1"/>
          </p:cNvSpPr>
          <p:nvPr/>
        </p:nvSpPr>
        <p:spPr bwMode="auto">
          <a:xfrm rot="-1705603">
            <a:off x="2454275" y="4310063"/>
            <a:ext cx="4286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i="1">
                <a:solidFill>
                  <a:srgbClr val="C00000"/>
                </a:solidFill>
                <a:latin typeface="Times New Roman" pitchFamily="18" charset="0"/>
              </a:rPr>
              <a:t>F.V.</a:t>
            </a:r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rot="344722" flipV="1">
            <a:off x="3148013" y="5595938"/>
            <a:ext cx="661987" cy="5302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34" name="Text Box 42"/>
          <p:cNvSpPr txBox="1">
            <a:spLocks noChangeArrowheads="1"/>
          </p:cNvSpPr>
          <p:nvPr/>
        </p:nvSpPr>
        <p:spPr bwMode="auto">
          <a:xfrm rot="-2376151">
            <a:off x="3406775" y="5786438"/>
            <a:ext cx="442913" cy="2778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solidFill>
                  <a:srgbClr val="C00000"/>
                </a:solidFill>
                <a:latin typeface="Times New Roman" pitchFamily="18" charset="0"/>
              </a:rPr>
              <a:t>T.V.</a:t>
            </a:r>
          </a:p>
        </p:txBody>
      </p:sp>
      <p:sp>
        <p:nvSpPr>
          <p:cNvPr id="187435" name="Line 43"/>
          <p:cNvSpPr>
            <a:spLocks noChangeShapeType="1"/>
          </p:cNvSpPr>
          <p:nvPr/>
        </p:nvSpPr>
        <p:spPr bwMode="auto">
          <a:xfrm>
            <a:off x="3506788" y="946150"/>
            <a:ext cx="0" cy="10350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36" name="Line 44"/>
          <p:cNvSpPr>
            <a:spLocks noChangeShapeType="1"/>
          </p:cNvSpPr>
          <p:nvPr/>
        </p:nvSpPr>
        <p:spPr bwMode="auto">
          <a:xfrm>
            <a:off x="2854325" y="628650"/>
            <a:ext cx="0" cy="10477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37" name="Oval 45"/>
          <p:cNvSpPr>
            <a:spLocks noChangeArrowheads="1"/>
          </p:cNvSpPr>
          <p:nvPr/>
        </p:nvSpPr>
        <p:spPr bwMode="auto">
          <a:xfrm>
            <a:off x="3462338" y="23304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87438" name="Oval 46"/>
          <p:cNvSpPr>
            <a:spLocks noChangeArrowheads="1"/>
          </p:cNvSpPr>
          <p:nvPr/>
        </p:nvSpPr>
        <p:spPr bwMode="auto">
          <a:xfrm>
            <a:off x="2808288" y="1638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87439" name="Oval 47"/>
          <p:cNvSpPr>
            <a:spLocks noChangeArrowheads="1"/>
          </p:cNvSpPr>
          <p:nvPr/>
        </p:nvSpPr>
        <p:spPr bwMode="auto">
          <a:xfrm>
            <a:off x="2808288" y="60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2827338" y="657225"/>
            <a:ext cx="685800" cy="1316038"/>
            <a:chOff x="1108" y="510"/>
            <a:chExt cx="432" cy="829"/>
          </a:xfrm>
        </p:grpSpPr>
        <p:sp>
          <p:nvSpPr>
            <p:cNvPr id="26739" name="Line 49"/>
            <p:cNvSpPr>
              <a:spLocks noChangeShapeType="1"/>
            </p:cNvSpPr>
            <p:nvPr/>
          </p:nvSpPr>
          <p:spPr bwMode="auto">
            <a:xfrm flipH="1" flipV="1">
              <a:off x="1108" y="510"/>
              <a:ext cx="43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50"/>
            <p:cNvSpPr>
              <a:spLocks noChangeShapeType="1"/>
            </p:cNvSpPr>
            <p:nvPr/>
          </p:nvSpPr>
          <p:spPr bwMode="auto">
            <a:xfrm flipH="1" flipV="1">
              <a:off x="1108" y="1147"/>
              <a:ext cx="432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51"/>
            <p:cNvSpPr>
              <a:spLocks noChangeShapeType="1"/>
            </p:cNvSpPr>
            <p:nvPr/>
          </p:nvSpPr>
          <p:spPr bwMode="auto">
            <a:xfrm flipH="1" flipV="1">
              <a:off x="1296" y="58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52"/>
            <p:cNvSpPr>
              <a:spLocks noChangeShapeType="1"/>
            </p:cNvSpPr>
            <p:nvPr/>
          </p:nvSpPr>
          <p:spPr bwMode="auto">
            <a:xfrm flipH="1" flipV="1">
              <a:off x="1296" y="1228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45" name="Line 53"/>
          <p:cNvSpPr>
            <a:spLocks noChangeShapeType="1"/>
          </p:cNvSpPr>
          <p:nvPr/>
        </p:nvSpPr>
        <p:spPr bwMode="auto">
          <a:xfrm>
            <a:off x="2846388" y="16002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446" name="Line 54"/>
          <p:cNvSpPr>
            <a:spLocks noChangeShapeType="1"/>
          </p:cNvSpPr>
          <p:nvPr/>
        </p:nvSpPr>
        <p:spPr bwMode="auto">
          <a:xfrm>
            <a:off x="2840038" y="2076450"/>
            <a:ext cx="685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55"/>
          <p:cNvGrpSpPr>
            <a:grpSpLocks/>
          </p:cNvGrpSpPr>
          <p:nvPr/>
        </p:nvGrpSpPr>
        <p:grpSpPr bwMode="auto">
          <a:xfrm>
            <a:off x="3498850" y="1905000"/>
            <a:ext cx="7938" cy="457200"/>
            <a:chOff x="1531" y="1296"/>
            <a:chExt cx="5" cy="288"/>
          </a:xfrm>
        </p:grpSpPr>
        <p:sp>
          <p:nvSpPr>
            <p:cNvPr id="26737" name="Line 56"/>
            <p:cNvSpPr>
              <a:spLocks noChangeShapeType="1"/>
            </p:cNvSpPr>
            <p:nvPr/>
          </p:nvSpPr>
          <p:spPr bwMode="auto">
            <a:xfrm>
              <a:off x="1531" y="1296"/>
              <a:ext cx="0" cy="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57"/>
            <p:cNvSpPr>
              <a:spLocks noChangeShapeType="1"/>
            </p:cNvSpPr>
            <p:nvPr/>
          </p:nvSpPr>
          <p:spPr bwMode="auto">
            <a:xfrm>
              <a:off x="1536" y="13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50" name="Rectangle 58"/>
          <p:cNvSpPr>
            <a:spLocks noChangeArrowheads="1"/>
          </p:cNvSpPr>
          <p:nvPr/>
        </p:nvSpPr>
        <p:spPr bwMode="auto">
          <a:xfrm>
            <a:off x="3462338" y="2222500"/>
            <a:ext cx="366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solidFill>
                  <a:srgbClr val="C00000"/>
                </a:solidFill>
                <a:latin typeface="Times New Roman" pitchFamily="18" charset="0"/>
              </a:rPr>
              <a:t>a b</a:t>
            </a:r>
          </a:p>
        </p:txBody>
      </p: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2592388" y="533400"/>
            <a:ext cx="311150" cy="1227138"/>
            <a:chOff x="960" y="432"/>
            <a:chExt cx="196" cy="773"/>
          </a:xfrm>
        </p:grpSpPr>
        <p:sp>
          <p:nvSpPr>
            <p:cNvPr id="26735" name="Rectangle 60"/>
            <p:cNvSpPr>
              <a:spLocks noChangeArrowheads="1"/>
            </p:cNvSpPr>
            <p:nvPr/>
          </p:nvSpPr>
          <p:spPr bwMode="auto">
            <a:xfrm>
              <a:off x="960" y="432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6736" name="Rectangle 61"/>
            <p:cNvSpPr>
              <a:spLocks noChangeArrowheads="1"/>
            </p:cNvSpPr>
            <p:nvPr/>
          </p:nvSpPr>
          <p:spPr bwMode="auto">
            <a:xfrm>
              <a:off x="960" y="1032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b’</a:t>
              </a:r>
            </a:p>
          </p:txBody>
        </p:sp>
      </p:grp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3430588" y="838200"/>
            <a:ext cx="323850" cy="1314450"/>
            <a:chOff x="1488" y="624"/>
            <a:chExt cx="204" cy="828"/>
          </a:xfrm>
        </p:grpSpPr>
        <p:sp>
          <p:nvSpPr>
            <p:cNvPr id="26733" name="Rectangle 63"/>
            <p:cNvSpPr>
              <a:spLocks noChangeArrowheads="1"/>
            </p:cNvSpPr>
            <p:nvPr/>
          </p:nvSpPr>
          <p:spPr bwMode="auto">
            <a:xfrm>
              <a:off x="1512" y="1279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734" name="Rectangle 64"/>
            <p:cNvSpPr>
              <a:spLocks noChangeArrowheads="1"/>
            </p:cNvSpPr>
            <p:nvPr/>
          </p:nvSpPr>
          <p:spPr bwMode="auto">
            <a:xfrm>
              <a:off x="1488" y="62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187457" name="Text Box 65"/>
          <p:cNvSpPr txBox="1">
            <a:spLocks noChangeArrowheads="1"/>
          </p:cNvSpPr>
          <p:nvPr/>
        </p:nvSpPr>
        <p:spPr bwMode="auto">
          <a:xfrm>
            <a:off x="3138488" y="2279650"/>
            <a:ext cx="38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solidFill>
                  <a:srgbClr val="C00000"/>
                </a:solidFill>
                <a:latin typeface="Times New Roman" pitchFamily="18" charset="0"/>
              </a:rPr>
              <a:t>TV</a:t>
            </a:r>
          </a:p>
        </p:txBody>
      </p:sp>
      <p:sp>
        <p:nvSpPr>
          <p:cNvPr id="187458" name="Text Box 66"/>
          <p:cNvSpPr txBox="1">
            <a:spLocks noChangeArrowheads="1"/>
          </p:cNvSpPr>
          <p:nvPr/>
        </p:nvSpPr>
        <p:spPr bwMode="auto">
          <a:xfrm>
            <a:off x="2522538" y="10668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solidFill>
                  <a:srgbClr val="C00000"/>
                </a:solidFill>
                <a:latin typeface="Times New Roman" pitchFamily="18" charset="0"/>
              </a:rPr>
              <a:t>FV</a:t>
            </a: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2881313" y="4438650"/>
            <a:ext cx="1123950" cy="808038"/>
            <a:chOff x="2976" y="672"/>
            <a:chExt cx="708" cy="509"/>
          </a:xfrm>
        </p:grpSpPr>
        <p:sp>
          <p:nvSpPr>
            <p:cNvPr id="26730" name="Text Box 68"/>
            <p:cNvSpPr txBox="1">
              <a:spLocks noChangeArrowheads="1"/>
            </p:cNvSpPr>
            <p:nvPr/>
          </p:nvSpPr>
          <p:spPr bwMode="auto">
            <a:xfrm>
              <a:off x="2976" y="100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6731" name="Text Box 69"/>
            <p:cNvSpPr txBox="1">
              <a:spLocks noChangeArrowheads="1"/>
            </p:cNvSpPr>
            <p:nvPr/>
          </p:nvSpPr>
          <p:spPr bwMode="auto">
            <a:xfrm>
              <a:off x="3504" y="672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solidFill>
                    <a:srgbClr val="C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732" name="Line 70"/>
            <p:cNvSpPr>
              <a:spLocks noChangeShapeType="1"/>
            </p:cNvSpPr>
            <p:nvPr/>
          </p:nvSpPr>
          <p:spPr bwMode="auto">
            <a:xfrm flipV="1">
              <a:off x="3132" y="816"/>
              <a:ext cx="432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2346325" y="4387850"/>
            <a:ext cx="1512888" cy="642938"/>
            <a:chOff x="2639" y="640"/>
            <a:chExt cx="953" cy="405"/>
          </a:xfrm>
        </p:grpSpPr>
        <p:sp>
          <p:nvSpPr>
            <p:cNvPr id="26726" name="Line 72"/>
            <p:cNvSpPr>
              <a:spLocks noChangeShapeType="1"/>
            </p:cNvSpPr>
            <p:nvPr/>
          </p:nvSpPr>
          <p:spPr bwMode="auto">
            <a:xfrm rot="199807" flipH="1" flipV="1">
              <a:off x="3050" y="640"/>
              <a:ext cx="542" cy="16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73"/>
            <p:cNvSpPr>
              <a:spLocks noChangeShapeType="1"/>
            </p:cNvSpPr>
            <p:nvPr/>
          </p:nvSpPr>
          <p:spPr bwMode="auto">
            <a:xfrm rot="395703" flipH="1" flipV="1">
              <a:off x="2639" y="889"/>
              <a:ext cx="505" cy="15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74"/>
            <p:cNvSpPr>
              <a:spLocks noChangeShapeType="1"/>
            </p:cNvSpPr>
            <p:nvPr/>
          </p:nvSpPr>
          <p:spPr bwMode="auto">
            <a:xfrm flipH="1" flipV="1">
              <a:off x="3342" y="735"/>
              <a:ext cx="125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75"/>
            <p:cNvSpPr>
              <a:spLocks noChangeShapeType="1"/>
            </p:cNvSpPr>
            <p:nvPr/>
          </p:nvSpPr>
          <p:spPr bwMode="auto">
            <a:xfrm flipH="1" flipV="1">
              <a:off x="2940" y="98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7468" name="Line 76"/>
          <p:cNvSpPr>
            <a:spLocks noChangeShapeType="1"/>
          </p:cNvSpPr>
          <p:nvPr/>
        </p:nvSpPr>
        <p:spPr bwMode="auto">
          <a:xfrm flipV="1">
            <a:off x="2341563" y="4362450"/>
            <a:ext cx="685800" cy="381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6400800" y="304800"/>
            <a:ext cx="2514600" cy="2960688"/>
            <a:chOff x="3648" y="192"/>
            <a:chExt cx="1584" cy="1865"/>
          </a:xfrm>
        </p:grpSpPr>
        <p:sp>
          <p:nvSpPr>
            <p:cNvPr id="26709" name="Rectangle 78"/>
            <p:cNvSpPr>
              <a:spLocks noChangeArrowheads="1"/>
            </p:cNvSpPr>
            <p:nvPr/>
          </p:nvSpPr>
          <p:spPr bwMode="auto">
            <a:xfrm>
              <a:off x="3888" y="221"/>
              <a:ext cx="1104" cy="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710" name="Rectangle 79"/>
            <p:cNvSpPr>
              <a:spLocks noChangeArrowheads="1"/>
            </p:cNvSpPr>
            <p:nvPr/>
          </p:nvSpPr>
          <p:spPr bwMode="auto">
            <a:xfrm>
              <a:off x="3888" y="1097"/>
              <a:ext cx="1104" cy="93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711" name="Line 80"/>
            <p:cNvSpPr>
              <a:spLocks noChangeShapeType="1"/>
            </p:cNvSpPr>
            <p:nvPr/>
          </p:nvSpPr>
          <p:spPr bwMode="auto">
            <a:xfrm>
              <a:off x="3744" y="1095"/>
              <a:ext cx="1392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Text Box 81"/>
            <p:cNvSpPr txBox="1">
              <a:spLocks noChangeArrowheads="1"/>
            </p:cNvSpPr>
            <p:nvPr/>
          </p:nvSpPr>
          <p:spPr bwMode="auto">
            <a:xfrm>
              <a:off x="3648" y="105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6713" name="Text Box 82"/>
            <p:cNvSpPr txBox="1">
              <a:spLocks noChangeArrowheads="1"/>
            </p:cNvSpPr>
            <p:nvPr/>
          </p:nvSpPr>
          <p:spPr bwMode="auto">
            <a:xfrm>
              <a:off x="5035" y="105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6714" name="Text Box 83"/>
            <p:cNvSpPr txBox="1">
              <a:spLocks noChangeArrowheads="1"/>
            </p:cNvSpPr>
            <p:nvPr/>
          </p:nvSpPr>
          <p:spPr bwMode="auto">
            <a:xfrm>
              <a:off x="3903" y="1845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C00000"/>
                  </a:solidFill>
                  <a:latin typeface="Times New Roman" pitchFamily="18" charset="0"/>
                </a:rPr>
                <a:t>H.P.</a:t>
              </a:r>
            </a:p>
          </p:txBody>
        </p:sp>
        <p:sp>
          <p:nvSpPr>
            <p:cNvPr id="26715" name="Text Box 84"/>
            <p:cNvSpPr txBox="1">
              <a:spLocks noChangeArrowheads="1"/>
            </p:cNvSpPr>
            <p:nvPr/>
          </p:nvSpPr>
          <p:spPr bwMode="auto">
            <a:xfrm>
              <a:off x="3918" y="192"/>
              <a:ext cx="3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C00000"/>
                  </a:solidFill>
                  <a:latin typeface="Times New Roman" pitchFamily="18" charset="0"/>
                </a:rPr>
                <a:t>V.P.</a:t>
              </a:r>
            </a:p>
          </p:txBody>
        </p:sp>
        <p:sp>
          <p:nvSpPr>
            <p:cNvPr id="26716" name="Line 85"/>
            <p:cNvSpPr>
              <a:spLocks noChangeShapeType="1"/>
            </p:cNvSpPr>
            <p:nvPr/>
          </p:nvSpPr>
          <p:spPr bwMode="auto">
            <a:xfrm>
              <a:off x="4488" y="396"/>
              <a:ext cx="0" cy="120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Line 86"/>
            <p:cNvSpPr>
              <a:spLocks noChangeShapeType="1"/>
            </p:cNvSpPr>
            <p:nvPr/>
          </p:nvSpPr>
          <p:spPr bwMode="auto">
            <a:xfrm>
              <a:off x="4488" y="384"/>
              <a:ext cx="0" cy="48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Oval 87"/>
            <p:cNvSpPr>
              <a:spLocks noChangeArrowheads="1"/>
            </p:cNvSpPr>
            <p:nvPr/>
          </p:nvSpPr>
          <p:spPr bwMode="auto">
            <a:xfrm>
              <a:off x="4464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719" name="Text Box 88"/>
            <p:cNvSpPr txBox="1">
              <a:spLocks noChangeArrowheads="1"/>
            </p:cNvSpPr>
            <p:nvPr/>
          </p:nvSpPr>
          <p:spPr bwMode="auto">
            <a:xfrm>
              <a:off x="4464" y="280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6720" name="Text Box 89"/>
            <p:cNvSpPr txBox="1">
              <a:spLocks noChangeArrowheads="1"/>
            </p:cNvSpPr>
            <p:nvPr/>
          </p:nvSpPr>
          <p:spPr bwMode="auto">
            <a:xfrm>
              <a:off x="4460" y="768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26721" name="Text Box 90"/>
            <p:cNvSpPr txBox="1">
              <a:spLocks noChangeArrowheads="1"/>
            </p:cNvSpPr>
            <p:nvPr/>
          </p:nvSpPr>
          <p:spPr bwMode="auto">
            <a:xfrm>
              <a:off x="4464" y="1488"/>
              <a:ext cx="2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 b</a:t>
              </a:r>
            </a:p>
          </p:txBody>
        </p:sp>
        <p:sp>
          <p:nvSpPr>
            <p:cNvPr id="26722" name="Oval 91"/>
            <p:cNvSpPr>
              <a:spLocks noChangeArrowheads="1"/>
            </p:cNvSpPr>
            <p:nvPr/>
          </p:nvSpPr>
          <p:spPr bwMode="auto">
            <a:xfrm>
              <a:off x="4464" y="3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723" name="Oval 92"/>
            <p:cNvSpPr>
              <a:spLocks noChangeArrowheads="1"/>
            </p:cNvSpPr>
            <p:nvPr/>
          </p:nvSpPr>
          <p:spPr bwMode="auto">
            <a:xfrm>
              <a:off x="4464" y="8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724" name="Text Box 93"/>
            <p:cNvSpPr txBox="1">
              <a:spLocks noChangeArrowheads="1"/>
            </p:cNvSpPr>
            <p:nvPr/>
          </p:nvSpPr>
          <p:spPr bwMode="auto">
            <a:xfrm>
              <a:off x="4272" y="528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26725" name="Text Box 94"/>
            <p:cNvSpPr txBox="1">
              <a:spLocks noChangeArrowheads="1"/>
            </p:cNvSpPr>
            <p:nvPr/>
          </p:nvSpPr>
          <p:spPr bwMode="auto">
            <a:xfrm>
              <a:off x="4256" y="148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Tv</a:t>
              </a:r>
            </a:p>
          </p:txBody>
        </p:sp>
      </p:grpSp>
      <p:grpSp>
        <p:nvGrpSpPr>
          <p:cNvPr id="19" name="Group 95"/>
          <p:cNvGrpSpPr>
            <a:grpSpLocks/>
          </p:cNvGrpSpPr>
          <p:nvPr/>
        </p:nvGrpSpPr>
        <p:grpSpPr bwMode="auto">
          <a:xfrm>
            <a:off x="6400800" y="3516313"/>
            <a:ext cx="2514600" cy="2960687"/>
            <a:chOff x="3648" y="2215"/>
            <a:chExt cx="1584" cy="1865"/>
          </a:xfrm>
        </p:grpSpPr>
        <p:sp>
          <p:nvSpPr>
            <p:cNvPr id="26692" name="Rectangle 96"/>
            <p:cNvSpPr>
              <a:spLocks noChangeArrowheads="1"/>
            </p:cNvSpPr>
            <p:nvPr/>
          </p:nvSpPr>
          <p:spPr bwMode="auto">
            <a:xfrm>
              <a:off x="3888" y="2244"/>
              <a:ext cx="1104" cy="93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693" name="Rectangle 97"/>
            <p:cNvSpPr>
              <a:spLocks noChangeArrowheads="1"/>
            </p:cNvSpPr>
            <p:nvPr/>
          </p:nvSpPr>
          <p:spPr bwMode="auto">
            <a:xfrm>
              <a:off x="3888" y="3120"/>
              <a:ext cx="1104" cy="93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694" name="Line 98"/>
            <p:cNvSpPr>
              <a:spLocks noChangeShapeType="1"/>
            </p:cNvSpPr>
            <p:nvPr/>
          </p:nvSpPr>
          <p:spPr bwMode="auto">
            <a:xfrm>
              <a:off x="3744" y="3118"/>
              <a:ext cx="1392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Text Box 99"/>
            <p:cNvSpPr txBox="1">
              <a:spLocks noChangeArrowheads="1"/>
            </p:cNvSpPr>
            <p:nvPr/>
          </p:nvSpPr>
          <p:spPr bwMode="auto">
            <a:xfrm>
              <a:off x="3648" y="308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6696" name="Text Box 100"/>
            <p:cNvSpPr txBox="1">
              <a:spLocks noChangeArrowheads="1"/>
            </p:cNvSpPr>
            <p:nvPr/>
          </p:nvSpPr>
          <p:spPr bwMode="auto">
            <a:xfrm>
              <a:off x="5035" y="3082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6697" name="Text Box 101"/>
            <p:cNvSpPr txBox="1">
              <a:spLocks noChangeArrowheads="1"/>
            </p:cNvSpPr>
            <p:nvPr/>
          </p:nvSpPr>
          <p:spPr bwMode="auto">
            <a:xfrm>
              <a:off x="3903" y="3868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C00000"/>
                  </a:solidFill>
                  <a:latin typeface="Times New Roman" pitchFamily="18" charset="0"/>
                </a:rPr>
                <a:t>H.P.</a:t>
              </a:r>
            </a:p>
          </p:txBody>
        </p:sp>
        <p:sp>
          <p:nvSpPr>
            <p:cNvPr id="26698" name="Text Box 102"/>
            <p:cNvSpPr txBox="1">
              <a:spLocks noChangeArrowheads="1"/>
            </p:cNvSpPr>
            <p:nvPr/>
          </p:nvSpPr>
          <p:spPr bwMode="auto">
            <a:xfrm>
              <a:off x="3918" y="2215"/>
              <a:ext cx="3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C00000"/>
                  </a:solidFill>
                  <a:latin typeface="Times New Roman" pitchFamily="18" charset="0"/>
                </a:rPr>
                <a:t>V.P.</a:t>
              </a:r>
            </a:p>
          </p:txBody>
        </p:sp>
        <p:sp>
          <p:nvSpPr>
            <p:cNvPr id="26699" name="Line 103"/>
            <p:cNvSpPr>
              <a:spLocks noChangeShapeType="1"/>
            </p:cNvSpPr>
            <p:nvPr/>
          </p:nvSpPr>
          <p:spPr bwMode="auto">
            <a:xfrm>
              <a:off x="4128" y="2644"/>
              <a:ext cx="67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104"/>
            <p:cNvSpPr>
              <a:spLocks noChangeShapeType="1"/>
            </p:cNvSpPr>
            <p:nvPr/>
          </p:nvSpPr>
          <p:spPr bwMode="auto">
            <a:xfrm>
              <a:off x="4128" y="2640"/>
              <a:ext cx="0" cy="9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105"/>
            <p:cNvSpPr>
              <a:spLocks noChangeShapeType="1"/>
            </p:cNvSpPr>
            <p:nvPr/>
          </p:nvSpPr>
          <p:spPr bwMode="auto">
            <a:xfrm>
              <a:off x="4800" y="2640"/>
              <a:ext cx="0" cy="9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106"/>
            <p:cNvSpPr>
              <a:spLocks noChangeShapeType="1"/>
            </p:cNvSpPr>
            <p:nvPr/>
          </p:nvSpPr>
          <p:spPr bwMode="auto">
            <a:xfrm>
              <a:off x="4128" y="3596"/>
              <a:ext cx="67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Text Box 107"/>
            <p:cNvSpPr txBox="1">
              <a:spLocks noChangeArrowheads="1"/>
            </p:cNvSpPr>
            <p:nvPr/>
          </p:nvSpPr>
          <p:spPr bwMode="auto">
            <a:xfrm>
              <a:off x="3984" y="3456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6704" name="Text Box 108"/>
            <p:cNvSpPr txBox="1">
              <a:spLocks noChangeArrowheads="1"/>
            </p:cNvSpPr>
            <p:nvPr/>
          </p:nvSpPr>
          <p:spPr bwMode="auto">
            <a:xfrm>
              <a:off x="4752" y="346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6705" name="Text Box 109"/>
            <p:cNvSpPr txBox="1">
              <a:spLocks noChangeArrowheads="1"/>
            </p:cNvSpPr>
            <p:nvPr/>
          </p:nvSpPr>
          <p:spPr bwMode="auto">
            <a:xfrm>
              <a:off x="4016" y="2496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6706" name="Text Box 110"/>
            <p:cNvSpPr txBox="1">
              <a:spLocks noChangeArrowheads="1"/>
            </p:cNvSpPr>
            <p:nvPr/>
          </p:nvSpPr>
          <p:spPr bwMode="auto">
            <a:xfrm>
              <a:off x="4752" y="2496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26707" name="Text Box 111"/>
            <p:cNvSpPr txBox="1">
              <a:spLocks noChangeArrowheads="1"/>
            </p:cNvSpPr>
            <p:nvPr/>
          </p:nvSpPr>
          <p:spPr bwMode="auto">
            <a:xfrm>
              <a:off x="4336" y="2476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Fv</a:t>
              </a:r>
            </a:p>
          </p:txBody>
        </p:sp>
        <p:sp>
          <p:nvSpPr>
            <p:cNvPr id="26708" name="Text Box 112"/>
            <p:cNvSpPr txBox="1">
              <a:spLocks noChangeArrowheads="1"/>
            </p:cNvSpPr>
            <p:nvPr/>
          </p:nvSpPr>
          <p:spPr bwMode="auto">
            <a:xfrm>
              <a:off x="4368" y="356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solidFill>
                    <a:srgbClr val="C00000"/>
                  </a:solidFill>
                  <a:latin typeface="Times New Roman" pitchFamily="18" charset="0"/>
                </a:rPr>
                <a:t>Tv</a:t>
              </a:r>
            </a:p>
          </p:txBody>
        </p:sp>
      </p:grpSp>
      <p:sp>
        <p:nvSpPr>
          <p:cNvPr id="187505" name="Text Box 113"/>
          <p:cNvSpPr txBox="1">
            <a:spLocks noChangeArrowheads="1"/>
          </p:cNvSpPr>
          <p:nvPr/>
        </p:nvSpPr>
        <p:spPr bwMode="auto">
          <a:xfrm rot="1638224">
            <a:off x="4098925" y="1968500"/>
            <a:ext cx="55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solidFill>
                  <a:srgbClr val="C00000"/>
                </a:solidFill>
                <a:latin typeface="Arial" charset="0"/>
              </a:rPr>
              <a:t>For Fv</a:t>
            </a:r>
          </a:p>
        </p:txBody>
      </p:sp>
      <p:sp>
        <p:nvSpPr>
          <p:cNvPr id="187506" name="Text Box 114"/>
          <p:cNvSpPr txBox="1">
            <a:spLocks noChangeArrowheads="1"/>
          </p:cNvSpPr>
          <p:nvPr/>
        </p:nvSpPr>
        <p:spPr bwMode="auto">
          <a:xfrm>
            <a:off x="3352800" y="101600"/>
            <a:ext cx="55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solidFill>
                  <a:srgbClr val="C00000"/>
                </a:solidFill>
                <a:latin typeface="Arial" charset="0"/>
              </a:rPr>
              <a:t>For Tv</a:t>
            </a:r>
          </a:p>
        </p:txBody>
      </p:sp>
      <p:sp>
        <p:nvSpPr>
          <p:cNvPr id="187507" name="Text Box 115"/>
          <p:cNvSpPr txBox="1">
            <a:spLocks noChangeArrowheads="1"/>
          </p:cNvSpPr>
          <p:nvPr/>
        </p:nvSpPr>
        <p:spPr bwMode="auto">
          <a:xfrm>
            <a:off x="3276600" y="3657600"/>
            <a:ext cx="55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solidFill>
                  <a:srgbClr val="C00000"/>
                </a:solidFill>
                <a:latin typeface="Arial" charset="0"/>
              </a:rPr>
              <a:t>For Tv</a:t>
            </a:r>
          </a:p>
        </p:txBody>
      </p:sp>
      <p:sp>
        <p:nvSpPr>
          <p:cNvPr id="187508" name="Text Box 116"/>
          <p:cNvSpPr txBox="1">
            <a:spLocks noChangeArrowheads="1"/>
          </p:cNvSpPr>
          <p:nvPr/>
        </p:nvSpPr>
        <p:spPr bwMode="auto">
          <a:xfrm rot="1638224">
            <a:off x="4038600" y="5232400"/>
            <a:ext cx="550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000" b="0">
                <a:solidFill>
                  <a:srgbClr val="C00000"/>
                </a:solidFill>
                <a:latin typeface="Arial" charset="0"/>
              </a:rPr>
              <a:t>For Fv</a:t>
            </a:r>
          </a:p>
        </p:txBody>
      </p:sp>
      <p:grpSp>
        <p:nvGrpSpPr>
          <p:cNvPr id="20" name="Group 117"/>
          <p:cNvGrpSpPr>
            <a:grpSpLocks/>
          </p:cNvGrpSpPr>
          <p:nvPr/>
        </p:nvGrpSpPr>
        <p:grpSpPr bwMode="auto">
          <a:xfrm>
            <a:off x="4724400" y="381000"/>
            <a:ext cx="1889125" cy="1219200"/>
            <a:chOff x="2976" y="240"/>
            <a:chExt cx="1190" cy="768"/>
          </a:xfrm>
        </p:grpSpPr>
        <p:sp>
          <p:nvSpPr>
            <p:cNvPr id="26690" name="AutoShape 118"/>
            <p:cNvSpPr>
              <a:spLocks noChangeArrowheads="1"/>
            </p:cNvSpPr>
            <p:nvPr/>
          </p:nvSpPr>
          <p:spPr bwMode="auto">
            <a:xfrm>
              <a:off x="2976" y="240"/>
              <a:ext cx="1152" cy="768"/>
            </a:xfrm>
            <a:prstGeom prst="wedgeRoundRectCallout">
              <a:avLst>
                <a:gd name="adj1" fmla="val 61806"/>
                <a:gd name="adj2" fmla="val 36718"/>
                <a:gd name="adj3" fmla="val 16667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26691" name="Text Box 119"/>
            <p:cNvSpPr txBox="1">
              <a:spLocks noChangeArrowheads="1"/>
            </p:cNvSpPr>
            <p:nvPr/>
          </p:nvSpPr>
          <p:spPr bwMode="auto">
            <a:xfrm>
              <a:off x="2985" y="270"/>
              <a:ext cx="1181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Note: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Fv is a vertical line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Showing True Length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&amp;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Tv is a point.</a:t>
              </a:r>
            </a:p>
          </p:txBody>
        </p:sp>
      </p:grpSp>
      <p:grpSp>
        <p:nvGrpSpPr>
          <p:cNvPr id="21" name="Group 120"/>
          <p:cNvGrpSpPr>
            <a:grpSpLocks/>
          </p:cNvGrpSpPr>
          <p:nvPr/>
        </p:nvGrpSpPr>
        <p:grpSpPr bwMode="auto">
          <a:xfrm>
            <a:off x="4724400" y="3581400"/>
            <a:ext cx="1828800" cy="1219200"/>
            <a:chOff x="2976" y="2256"/>
            <a:chExt cx="1152" cy="768"/>
          </a:xfrm>
        </p:grpSpPr>
        <p:sp>
          <p:nvSpPr>
            <p:cNvPr id="26688" name="AutoShape 121"/>
            <p:cNvSpPr>
              <a:spLocks noChangeArrowheads="1"/>
            </p:cNvSpPr>
            <p:nvPr/>
          </p:nvSpPr>
          <p:spPr bwMode="auto">
            <a:xfrm>
              <a:off x="2976" y="2256"/>
              <a:ext cx="1152" cy="768"/>
            </a:xfrm>
            <a:prstGeom prst="wedgeRoundRectCallout">
              <a:avLst>
                <a:gd name="adj1" fmla="val 61023"/>
                <a:gd name="adj2" fmla="val 47398"/>
                <a:gd name="adj3" fmla="val 16667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26689" name="Text Box 122"/>
            <p:cNvSpPr txBox="1">
              <a:spLocks noChangeArrowheads="1"/>
            </p:cNvSpPr>
            <p:nvPr/>
          </p:nvSpPr>
          <p:spPr bwMode="auto">
            <a:xfrm>
              <a:off x="3097" y="2256"/>
              <a:ext cx="94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400">
                  <a:solidFill>
                    <a:srgbClr val="C00000"/>
                  </a:solidFill>
                  <a:latin typeface="Arial" charset="0"/>
                </a:rPr>
                <a:t>Note: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Fv &amp; Tv both are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// to xy 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&amp; </a:t>
              </a:r>
            </a:p>
            <a:p>
              <a:pPr algn="ctr" eaLnBrk="1" hangingPunct="1"/>
              <a:r>
                <a:rPr lang="en-US" sz="1400" b="0">
                  <a:solidFill>
                    <a:srgbClr val="C00000"/>
                  </a:solidFill>
                  <a:latin typeface="Arial" charset="0"/>
                </a:rPr>
                <a:t>both show T. L.</a:t>
              </a:r>
            </a:p>
          </p:txBody>
        </p:sp>
      </p:grpSp>
      <p:sp>
        <p:nvSpPr>
          <p:cNvPr id="187515" name="Oval 123"/>
          <p:cNvSpPr>
            <a:spLocks noChangeArrowheads="1"/>
          </p:cNvSpPr>
          <p:nvPr/>
        </p:nvSpPr>
        <p:spPr bwMode="auto">
          <a:xfrm>
            <a:off x="457200" y="9144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 1.</a:t>
            </a:r>
          </a:p>
        </p:txBody>
      </p:sp>
      <p:sp>
        <p:nvSpPr>
          <p:cNvPr id="187516" name="Oval 124"/>
          <p:cNvSpPr>
            <a:spLocks noChangeArrowheads="1"/>
          </p:cNvSpPr>
          <p:nvPr/>
        </p:nvSpPr>
        <p:spPr bwMode="auto">
          <a:xfrm>
            <a:off x="457200" y="38862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0">
                <a:solidFill>
                  <a:srgbClr val="C00000"/>
                </a:solidFill>
                <a:latin typeface="Times New Roman" pitchFamily="18" charset="0"/>
              </a:rPr>
              <a:t> 2.</a:t>
            </a:r>
          </a:p>
        </p:txBody>
      </p:sp>
      <p:sp>
        <p:nvSpPr>
          <p:cNvPr id="187517" name="Text Box 125"/>
          <p:cNvSpPr txBox="1">
            <a:spLocks noChangeArrowheads="1"/>
          </p:cNvSpPr>
          <p:nvPr/>
        </p:nvSpPr>
        <p:spPr bwMode="auto">
          <a:xfrm>
            <a:off x="212725" y="1320800"/>
            <a:ext cx="16319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A Line </a:t>
            </a:r>
          </a:p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perpendicular </a:t>
            </a:r>
          </a:p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to Hp </a:t>
            </a:r>
          </a:p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&amp; </a:t>
            </a:r>
          </a:p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// to Vp</a:t>
            </a:r>
          </a:p>
        </p:txBody>
      </p:sp>
      <p:sp>
        <p:nvSpPr>
          <p:cNvPr id="187518" name="Text Box 126"/>
          <p:cNvSpPr txBox="1">
            <a:spLocks noChangeArrowheads="1"/>
          </p:cNvSpPr>
          <p:nvPr/>
        </p:nvSpPr>
        <p:spPr bwMode="auto">
          <a:xfrm>
            <a:off x="657225" y="4292600"/>
            <a:ext cx="984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A Line </a:t>
            </a:r>
          </a:p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// to Hp </a:t>
            </a:r>
          </a:p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&amp; </a:t>
            </a:r>
          </a:p>
          <a:p>
            <a:pPr algn="ctr" eaLnBrk="1" hangingPunct="1"/>
            <a:r>
              <a:rPr lang="en-US" sz="1800" b="0">
                <a:solidFill>
                  <a:srgbClr val="C00000"/>
                </a:solidFill>
                <a:latin typeface="Arial" charset="0"/>
              </a:rPr>
              <a:t>// to Vp</a:t>
            </a:r>
          </a:p>
        </p:txBody>
      </p:sp>
      <p:sp>
        <p:nvSpPr>
          <p:cNvPr id="187519" name="Text Box 127"/>
          <p:cNvSpPr txBox="1">
            <a:spLocks noChangeArrowheads="1"/>
          </p:cNvSpPr>
          <p:nvPr/>
        </p:nvSpPr>
        <p:spPr bwMode="auto">
          <a:xfrm>
            <a:off x="6519863" y="0"/>
            <a:ext cx="222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rgbClr val="C00000"/>
                </a:solidFill>
                <a:latin typeface="Arial" charset="0"/>
              </a:rPr>
              <a:t>Orthographic Pattern</a:t>
            </a:r>
          </a:p>
        </p:txBody>
      </p:sp>
      <p:sp>
        <p:nvSpPr>
          <p:cNvPr id="187520" name="Text Box 128"/>
          <p:cNvSpPr txBox="1">
            <a:spLocks noChangeArrowheads="1"/>
          </p:cNvSpPr>
          <p:nvPr/>
        </p:nvSpPr>
        <p:spPr bwMode="auto">
          <a:xfrm>
            <a:off x="6567488" y="3200400"/>
            <a:ext cx="2228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i="1">
                <a:solidFill>
                  <a:srgbClr val="C00000"/>
                </a:solidFill>
                <a:latin typeface="Arial" charset="0"/>
              </a:rPr>
              <a:t>Orthographic Pattern</a:t>
            </a:r>
          </a:p>
        </p:txBody>
      </p:sp>
      <p:grpSp>
        <p:nvGrpSpPr>
          <p:cNvPr id="22" name="Group 129"/>
          <p:cNvGrpSpPr>
            <a:grpSpLocks/>
          </p:cNvGrpSpPr>
          <p:nvPr/>
        </p:nvGrpSpPr>
        <p:grpSpPr bwMode="auto">
          <a:xfrm>
            <a:off x="457200" y="228600"/>
            <a:ext cx="2411413" cy="457200"/>
            <a:chOff x="576" y="96"/>
            <a:chExt cx="1519" cy="288"/>
          </a:xfrm>
        </p:grpSpPr>
        <p:sp>
          <p:nvSpPr>
            <p:cNvPr id="26686" name="Text Box 130"/>
            <p:cNvSpPr txBox="1">
              <a:spLocks noChangeArrowheads="1"/>
            </p:cNvSpPr>
            <p:nvPr/>
          </p:nvSpPr>
          <p:spPr bwMode="auto">
            <a:xfrm>
              <a:off x="576" y="96"/>
              <a:ext cx="15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C00000"/>
                  </a:solidFill>
                  <a:latin typeface="Arial" charset="0"/>
                </a:rPr>
                <a:t>(Pictorial Presentation)</a:t>
              </a:r>
            </a:p>
          </p:txBody>
        </p:sp>
        <p:sp>
          <p:nvSpPr>
            <p:cNvPr id="26687" name="Line 131"/>
            <p:cNvSpPr>
              <a:spLocks noChangeShapeType="1"/>
            </p:cNvSpPr>
            <p:nvPr/>
          </p:nvSpPr>
          <p:spPr bwMode="auto">
            <a:xfrm>
              <a:off x="1152" y="336"/>
              <a:ext cx="24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32"/>
          <p:cNvGrpSpPr>
            <a:grpSpLocks/>
          </p:cNvGrpSpPr>
          <p:nvPr/>
        </p:nvGrpSpPr>
        <p:grpSpPr bwMode="auto">
          <a:xfrm>
            <a:off x="428625" y="3514725"/>
            <a:ext cx="2411413" cy="457200"/>
            <a:chOff x="384" y="2160"/>
            <a:chExt cx="1519" cy="288"/>
          </a:xfrm>
        </p:grpSpPr>
        <p:sp>
          <p:nvSpPr>
            <p:cNvPr id="26684" name="Text Box 133"/>
            <p:cNvSpPr txBox="1">
              <a:spLocks noChangeArrowheads="1"/>
            </p:cNvSpPr>
            <p:nvPr/>
          </p:nvSpPr>
          <p:spPr bwMode="auto">
            <a:xfrm>
              <a:off x="384" y="2160"/>
              <a:ext cx="15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solidFill>
                    <a:srgbClr val="C00000"/>
                  </a:solidFill>
                  <a:latin typeface="Arial" charset="0"/>
                </a:rPr>
                <a:t>(Pictorial Presentation)</a:t>
              </a:r>
            </a:p>
          </p:txBody>
        </p:sp>
        <p:sp>
          <p:nvSpPr>
            <p:cNvPr id="26685" name="Line 134"/>
            <p:cNvSpPr>
              <a:spLocks noChangeShapeType="1"/>
            </p:cNvSpPr>
            <p:nvPr/>
          </p:nvSpPr>
          <p:spPr bwMode="auto">
            <a:xfrm>
              <a:off x="1152" y="2400"/>
              <a:ext cx="24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50"/>
          <p:cNvGrpSpPr>
            <a:grpSpLocks/>
          </p:cNvGrpSpPr>
          <p:nvPr/>
        </p:nvGrpSpPr>
        <p:grpSpPr bwMode="auto">
          <a:xfrm>
            <a:off x="8016875" y="6629400"/>
            <a:ext cx="1096963" cy="182563"/>
            <a:chOff x="5050" y="29"/>
            <a:chExt cx="691" cy="115"/>
          </a:xfrm>
        </p:grpSpPr>
        <p:sp>
          <p:nvSpPr>
            <p:cNvPr id="26678" name="AutoShape 151">
              <a:hlinkClick r:id="rId7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679" name="AutoShape 152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680" name="AutoShape 153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681" name="AutoShape 154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682" name="AutoShape 155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6683" name="AutoShape 156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7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18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0" dur="500"/>
                                        <p:tgtEl>
                                          <p:spTgt spid="18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7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7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87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87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8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0" dur="500"/>
                                        <p:tgtEl>
                                          <p:spTgt spid="18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8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8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8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7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7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8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8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0" fill="hold"/>
                                        <p:tgtEl>
                                          <p:spTgt spid="18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0" fill="hold"/>
                                        <p:tgtEl>
                                          <p:spTgt spid="18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0" fill="hold"/>
                                        <p:tgtEl>
                                          <p:spTgt spid="18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0" fill="hold"/>
                                        <p:tgtEl>
                                          <p:spTgt spid="18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3" grpId="0" animBg="1"/>
      <p:bldP spid="187404" grpId="0" animBg="1"/>
      <p:bldP spid="187418" grpId="0" animBg="1"/>
      <p:bldP spid="187431" grpId="0" animBg="1"/>
      <p:bldP spid="187432" grpId="0" autoUpdateAnimBg="0"/>
      <p:bldP spid="187433" grpId="0" animBg="1"/>
      <p:bldP spid="187434" grpId="0" animBg="1" autoUpdateAnimBg="0"/>
      <p:bldP spid="187435" grpId="0" animBg="1"/>
      <p:bldP spid="187436" grpId="0" animBg="1"/>
      <p:bldP spid="187437" grpId="0" animBg="1"/>
      <p:bldP spid="187438" grpId="0" animBg="1"/>
      <p:bldP spid="187439" grpId="0" animBg="1"/>
      <p:bldP spid="187445" grpId="0" animBg="1"/>
      <p:bldP spid="187446" grpId="0" animBg="1"/>
      <p:bldP spid="187450" grpId="0" autoUpdateAnimBg="0"/>
      <p:bldP spid="187457" grpId="0" autoUpdateAnimBg="0"/>
      <p:bldP spid="187458" grpId="0" autoUpdateAnimBg="0"/>
      <p:bldP spid="187468" grpId="0" animBg="1"/>
      <p:bldP spid="187505" grpId="0" autoUpdateAnimBg="0"/>
      <p:bldP spid="187506" grpId="0" autoUpdateAnimBg="0"/>
      <p:bldP spid="187507" grpId="0" autoUpdateAnimBg="0"/>
      <p:bldP spid="187508" grpId="0" autoUpdateAnimBg="0"/>
      <p:bldP spid="187515" grpId="0" animBg="1" autoUpdateAnimBg="0"/>
      <p:bldP spid="187516" grpId="0" animBg="1" autoUpdateAnimBg="0"/>
      <p:bldP spid="187517" grpId="0" autoUpdateAnimBg="0"/>
      <p:bldP spid="187518" grpId="0" autoUpdateAnimBg="0"/>
      <p:bldP spid="187519" grpId="0" autoUpdateAnimBg="0"/>
      <p:bldP spid="18752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134938" y="1143000"/>
            <a:ext cx="26733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/>
              <a:t>A Line inclined to Hp </a:t>
            </a:r>
          </a:p>
          <a:p>
            <a:pPr algn="ctr" eaLnBrk="1" hangingPunct="1"/>
            <a:r>
              <a:rPr lang="en-US" sz="1800" b="0"/>
              <a:t>and </a:t>
            </a:r>
          </a:p>
          <a:p>
            <a:pPr algn="ctr" eaLnBrk="1" hangingPunct="1"/>
            <a:r>
              <a:rPr lang="en-US" sz="1800" b="0"/>
              <a:t>parallel to Vp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(Pictorial presentation)</a:t>
            </a:r>
            <a:r>
              <a:rPr lang="en-US" sz="2400" b="0">
                <a:solidFill>
                  <a:schemeClr val="accent2"/>
                </a:solidFill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14600" y="171450"/>
            <a:ext cx="2687638" cy="3028950"/>
            <a:chOff x="0" y="1440"/>
            <a:chExt cx="1693" cy="19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2318"/>
              <a:ext cx="1693" cy="1030"/>
              <a:chOff x="0" y="2318"/>
              <a:chExt cx="1693" cy="1030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0" y="2492"/>
                <a:ext cx="1693" cy="856"/>
                <a:chOff x="0" y="2492"/>
                <a:chExt cx="1693" cy="856"/>
              </a:xfrm>
            </p:grpSpPr>
            <p:sp>
              <p:nvSpPr>
                <p:cNvPr id="27803" name="AutoShape 6"/>
                <p:cNvSpPr>
                  <a:spLocks noChangeArrowheads="1"/>
                </p:cNvSpPr>
                <p:nvPr/>
              </p:nvSpPr>
              <p:spPr bwMode="auto">
                <a:xfrm rot="19742203" flipV="1">
                  <a:off x="219" y="2492"/>
                  <a:ext cx="1474" cy="811"/>
                </a:xfrm>
                <a:prstGeom prst="parallelogram">
                  <a:avLst>
                    <a:gd name="adj" fmla="val 60205"/>
                  </a:avLst>
                </a:prstGeom>
                <a:solidFill>
                  <a:srgbClr val="66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80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0" y="2860"/>
                  <a:ext cx="18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1200" b="0">
                      <a:latin typeface="Times New Roman" pitchFamily="18" charset="0"/>
                    </a:rPr>
                    <a:t>X</a:t>
                  </a:r>
                </a:p>
              </p:txBody>
            </p:sp>
            <p:graphicFrame>
              <p:nvGraphicFramePr>
                <p:cNvPr id="27651" name="Object 8"/>
                <p:cNvGraphicFramePr>
                  <a:graphicFrameLocks noChangeAspect="1"/>
                </p:cNvGraphicFramePr>
                <p:nvPr/>
              </p:nvGraphicFramePr>
              <p:xfrm>
                <a:off x="866" y="3192"/>
                <a:ext cx="324" cy="1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06" name="CorelDRAW" r:id="rId4" imgW="668520" imgH="320400" progId="CorelDRAW.Graphic.11">
                        <p:embed/>
                      </p:oleObj>
                    </mc:Choice>
                    <mc:Fallback>
                      <p:oleObj name="CorelDRAW" r:id="rId4" imgW="668520" imgH="320400" progId="CorelDRAW.Graphic.11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6" y="3192"/>
                              <a:ext cx="324" cy="15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7802" name="Text Box 9"/>
              <p:cNvSpPr txBox="1">
                <a:spLocks noChangeArrowheads="1"/>
              </p:cNvSpPr>
              <p:nvPr/>
            </p:nvSpPr>
            <p:spPr bwMode="auto">
              <a:xfrm>
                <a:off x="913" y="2318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200" b="0">
                    <a:latin typeface="Times New Roman" pitchFamily="18" charset="0"/>
                  </a:rPr>
                  <a:t>Y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20" y="1440"/>
              <a:ext cx="834" cy="1474"/>
              <a:chOff x="120" y="1440"/>
              <a:chExt cx="834" cy="1474"/>
            </a:xfrm>
          </p:grpSpPr>
          <p:sp>
            <p:nvSpPr>
              <p:cNvPr id="27799" name="AutoShape 11"/>
              <p:cNvSpPr>
                <a:spLocks noChangeArrowheads="1"/>
              </p:cNvSpPr>
              <p:nvPr/>
            </p:nvSpPr>
            <p:spPr bwMode="auto">
              <a:xfrm rot="5400000" flipV="1">
                <a:off x="-200" y="1760"/>
                <a:ext cx="1474" cy="834"/>
              </a:xfrm>
              <a:prstGeom prst="parallelogram">
                <a:avLst>
                  <a:gd name="adj" fmla="val 5854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800" name="Text Box 12"/>
              <p:cNvSpPr txBox="1">
                <a:spLocks noChangeArrowheads="1"/>
              </p:cNvSpPr>
              <p:nvPr/>
            </p:nvSpPr>
            <p:spPr bwMode="auto">
              <a:xfrm rot="-1716384">
                <a:off x="135" y="1843"/>
                <a:ext cx="3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800" b="0" i="1">
                    <a:latin typeface="Times New Roman" pitchFamily="18" charset="0"/>
                  </a:rPr>
                  <a:t>V.P.</a:t>
                </a:r>
              </a:p>
            </p:txBody>
          </p:sp>
        </p:grpSp>
      </p:grpSp>
      <p:sp>
        <p:nvSpPr>
          <p:cNvPr id="189453" name="Line 13"/>
          <p:cNvSpPr>
            <a:spLocks noChangeShapeType="1"/>
          </p:cNvSpPr>
          <p:nvPr/>
        </p:nvSpPr>
        <p:spPr bwMode="auto">
          <a:xfrm flipV="1">
            <a:off x="3830638" y="1300163"/>
            <a:ext cx="728662" cy="9271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30638" y="1300163"/>
            <a:ext cx="695325" cy="1455737"/>
            <a:chOff x="1392" y="1920"/>
            <a:chExt cx="504" cy="1056"/>
          </a:xfrm>
        </p:grpSpPr>
        <p:sp>
          <p:nvSpPr>
            <p:cNvPr id="27793" name="Line 15"/>
            <p:cNvSpPr>
              <a:spLocks noChangeShapeType="1"/>
            </p:cNvSpPr>
            <p:nvPr/>
          </p:nvSpPr>
          <p:spPr bwMode="auto">
            <a:xfrm>
              <a:off x="1392" y="2592"/>
              <a:ext cx="0" cy="38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16"/>
            <p:cNvSpPr>
              <a:spLocks noChangeShapeType="1"/>
            </p:cNvSpPr>
            <p:nvPr/>
          </p:nvSpPr>
          <p:spPr bwMode="auto">
            <a:xfrm>
              <a:off x="1896" y="1920"/>
              <a:ext cx="0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Line 17"/>
            <p:cNvSpPr>
              <a:spLocks noChangeShapeType="1"/>
            </p:cNvSpPr>
            <p:nvPr/>
          </p:nvSpPr>
          <p:spPr bwMode="auto">
            <a:xfrm>
              <a:off x="1392" y="268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18"/>
            <p:cNvSpPr>
              <a:spLocks noChangeShapeType="1"/>
            </p:cNvSpPr>
            <p:nvPr/>
          </p:nvSpPr>
          <p:spPr bwMode="auto">
            <a:xfrm>
              <a:off x="1896" y="21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227513" y="504825"/>
            <a:ext cx="0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2970213" y="1035050"/>
            <a:ext cx="1589087" cy="1125538"/>
            <a:chOff x="768" y="1728"/>
            <a:chExt cx="1152" cy="816"/>
          </a:xfrm>
        </p:grpSpPr>
        <p:sp>
          <p:nvSpPr>
            <p:cNvPr id="27789" name="Line 21"/>
            <p:cNvSpPr>
              <a:spLocks noChangeShapeType="1"/>
            </p:cNvSpPr>
            <p:nvPr/>
          </p:nvSpPr>
          <p:spPr bwMode="auto">
            <a:xfrm rot="199807" flipH="1" flipV="1">
              <a:off x="1296" y="1728"/>
              <a:ext cx="624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0" name="Line 22"/>
            <p:cNvSpPr>
              <a:spLocks noChangeShapeType="1"/>
            </p:cNvSpPr>
            <p:nvPr/>
          </p:nvSpPr>
          <p:spPr bwMode="auto">
            <a:xfrm rot="395703" flipH="1" flipV="1">
              <a:off x="768" y="2352"/>
              <a:ext cx="624" cy="19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1" name="Line 23"/>
            <p:cNvSpPr>
              <a:spLocks noChangeShapeType="1"/>
            </p:cNvSpPr>
            <p:nvPr/>
          </p:nvSpPr>
          <p:spPr bwMode="auto">
            <a:xfrm flipH="1" flipV="1">
              <a:off x="1152" y="248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24"/>
            <p:cNvSpPr>
              <a:spLocks noChangeShapeType="1"/>
            </p:cNvSpPr>
            <p:nvPr/>
          </p:nvSpPr>
          <p:spPr bwMode="auto">
            <a:xfrm flipH="1" flipV="1">
              <a:off x="1632" y="182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036888" y="1927225"/>
            <a:ext cx="1522412" cy="828675"/>
            <a:chOff x="816" y="2375"/>
            <a:chExt cx="1104" cy="601"/>
          </a:xfrm>
        </p:grpSpPr>
        <p:sp>
          <p:nvSpPr>
            <p:cNvPr id="27787" name="Line 26"/>
            <p:cNvSpPr>
              <a:spLocks noChangeShapeType="1"/>
            </p:cNvSpPr>
            <p:nvPr/>
          </p:nvSpPr>
          <p:spPr bwMode="auto">
            <a:xfrm>
              <a:off x="816" y="2688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Line 27"/>
            <p:cNvSpPr>
              <a:spLocks noChangeShapeType="1"/>
            </p:cNvSpPr>
            <p:nvPr/>
          </p:nvSpPr>
          <p:spPr bwMode="auto">
            <a:xfrm rot="331653">
              <a:off x="1308" y="2375"/>
              <a:ext cx="612" cy="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036888" y="1035050"/>
            <a:ext cx="685800" cy="1257300"/>
            <a:chOff x="816" y="1728"/>
            <a:chExt cx="498" cy="912"/>
          </a:xfrm>
        </p:grpSpPr>
        <p:sp>
          <p:nvSpPr>
            <p:cNvPr id="27785" name="Line 29"/>
            <p:cNvSpPr>
              <a:spLocks noChangeShapeType="1"/>
            </p:cNvSpPr>
            <p:nvPr/>
          </p:nvSpPr>
          <p:spPr bwMode="auto">
            <a:xfrm>
              <a:off x="1314" y="172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6" name="Line 30"/>
            <p:cNvSpPr>
              <a:spLocks noChangeShapeType="1"/>
            </p:cNvSpPr>
            <p:nvPr/>
          </p:nvSpPr>
          <p:spPr bwMode="auto">
            <a:xfrm>
              <a:off x="816" y="23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3632200" y="1166813"/>
            <a:ext cx="1146175" cy="1268412"/>
            <a:chOff x="704" y="2067"/>
            <a:chExt cx="722" cy="799"/>
          </a:xfrm>
        </p:grpSpPr>
        <p:sp>
          <p:nvSpPr>
            <p:cNvPr id="27783" name="Text Box 32"/>
            <p:cNvSpPr txBox="1">
              <a:spLocks noChangeArrowheads="1"/>
            </p:cNvSpPr>
            <p:nvPr/>
          </p:nvSpPr>
          <p:spPr bwMode="auto">
            <a:xfrm>
              <a:off x="704" y="269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7784" name="Text Box 33"/>
            <p:cNvSpPr txBox="1">
              <a:spLocks noChangeArrowheads="1"/>
            </p:cNvSpPr>
            <p:nvPr/>
          </p:nvSpPr>
          <p:spPr bwMode="auto">
            <a:xfrm>
              <a:off x="1246" y="2067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2836863" y="819150"/>
            <a:ext cx="1090612" cy="1152525"/>
            <a:chOff x="203" y="1848"/>
            <a:chExt cx="687" cy="726"/>
          </a:xfrm>
        </p:grpSpPr>
        <p:sp>
          <p:nvSpPr>
            <p:cNvPr id="27781" name="Text Box 35"/>
            <p:cNvSpPr txBox="1">
              <a:spLocks noChangeArrowheads="1"/>
            </p:cNvSpPr>
            <p:nvPr/>
          </p:nvSpPr>
          <p:spPr bwMode="auto">
            <a:xfrm>
              <a:off x="694" y="1848"/>
              <a:ext cx="1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27782" name="Text Box 36"/>
            <p:cNvSpPr txBox="1">
              <a:spLocks noChangeArrowheads="1"/>
            </p:cNvSpPr>
            <p:nvPr/>
          </p:nvSpPr>
          <p:spPr bwMode="auto">
            <a:xfrm>
              <a:off x="203" y="2401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a’</a:t>
              </a: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3632200" y="2185988"/>
            <a:ext cx="1128713" cy="779462"/>
            <a:chOff x="704" y="2709"/>
            <a:chExt cx="711" cy="491"/>
          </a:xfrm>
        </p:grpSpPr>
        <p:sp>
          <p:nvSpPr>
            <p:cNvPr id="27779" name="Text Box 38"/>
            <p:cNvSpPr txBox="1">
              <a:spLocks noChangeArrowheads="1"/>
            </p:cNvSpPr>
            <p:nvPr/>
          </p:nvSpPr>
          <p:spPr bwMode="auto">
            <a:xfrm>
              <a:off x="1251" y="2709"/>
              <a:ext cx="1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780" name="Text Box 39"/>
            <p:cNvSpPr txBox="1">
              <a:spLocks noChangeArrowheads="1"/>
            </p:cNvSpPr>
            <p:nvPr/>
          </p:nvSpPr>
          <p:spPr bwMode="auto">
            <a:xfrm>
              <a:off x="704" y="3027"/>
              <a:ext cx="15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a</a:t>
              </a:r>
            </a:p>
          </p:txBody>
        </p:sp>
      </p:grpSp>
      <p:sp>
        <p:nvSpPr>
          <p:cNvPr id="189480" name="Line 40"/>
          <p:cNvSpPr>
            <a:spLocks noChangeShapeType="1"/>
          </p:cNvSpPr>
          <p:nvPr/>
        </p:nvSpPr>
        <p:spPr bwMode="auto">
          <a:xfrm flipH="1" flipV="1">
            <a:off x="4691063" y="1962150"/>
            <a:ext cx="398462" cy="198438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3068638" y="1498600"/>
            <a:ext cx="663575" cy="396875"/>
            <a:chOff x="840" y="2064"/>
            <a:chExt cx="480" cy="288"/>
          </a:xfrm>
        </p:grpSpPr>
        <p:sp>
          <p:nvSpPr>
            <p:cNvPr id="27777" name="Line 42"/>
            <p:cNvSpPr>
              <a:spLocks noChangeShapeType="1"/>
            </p:cNvSpPr>
            <p:nvPr/>
          </p:nvSpPr>
          <p:spPr bwMode="auto">
            <a:xfrm flipV="1">
              <a:off x="840" y="206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Rectangle 43"/>
            <p:cNvSpPr>
              <a:spLocks noChangeArrowheads="1"/>
            </p:cNvSpPr>
            <p:nvPr/>
          </p:nvSpPr>
          <p:spPr bwMode="auto">
            <a:xfrm>
              <a:off x="918" y="2106"/>
              <a:ext cx="19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3822700" y="1862138"/>
            <a:ext cx="661988" cy="396875"/>
            <a:chOff x="840" y="2064"/>
            <a:chExt cx="480" cy="288"/>
          </a:xfrm>
        </p:grpSpPr>
        <p:sp>
          <p:nvSpPr>
            <p:cNvPr id="27775" name="Line 45"/>
            <p:cNvSpPr>
              <a:spLocks noChangeShapeType="1"/>
            </p:cNvSpPr>
            <p:nvPr/>
          </p:nvSpPr>
          <p:spPr bwMode="auto">
            <a:xfrm flipV="1">
              <a:off x="840" y="206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Rectangle 46"/>
            <p:cNvSpPr>
              <a:spLocks noChangeArrowheads="1"/>
            </p:cNvSpPr>
            <p:nvPr/>
          </p:nvSpPr>
          <p:spPr bwMode="auto">
            <a:xfrm>
              <a:off x="917" y="2105"/>
              <a:ext cx="19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3036888" y="1042988"/>
            <a:ext cx="677862" cy="852487"/>
            <a:chOff x="329" y="1989"/>
            <a:chExt cx="427" cy="537"/>
          </a:xfrm>
        </p:grpSpPr>
        <p:sp>
          <p:nvSpPr>
            <p:cNvPr id="27773" name="Line 48"/>
            <p:cNvSpPr>
              <a:spLocks noChangeShapeType="1"/>
            </p:cNvSpPr>
            <p:nvPr/>
          </p:nvSpPr>
          <p:spPr bwMode="auto">
            <a:xfrm flipV="1">
              <a:off x="329" y="1989"/>
              <a:ext cx="427" cy="5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Text Box 49"/>
            <p:cNvSpPr txBox="1">
              <a:spLocks noChangeArrowheads="1"/>
            </p:cNvSpPr>
            <p:nvPr/>
          </p:nvSpPr>
          <p:spPr bwMode="auto">
            <a:xfrm rot="-2978203">
              <a:off x="367" y="2080"/>
              <a:ext cx="326" cy="2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i="1">
                  <a:latin typeface="Times New Roman" pitchFamily="18" charset="0"/>
                </a:rPr>
                <a:t>F.V</a:t>
              </a:r>
              <a:r>
                <a:rPr lang="en-US" i="1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3848100" y="2243138"/>
            <a:ext cx="733425" cy="530225"/>
            <a:chOff x="840" y="2745"/>
            <a:chExt cx="462" cy="334"/>
          </a:xfrm>
        </p:grpSpPr>
        <p:sp>
          <p:nvSpPr>
            <p:cNvPr id="27771" name="Line 51"/>
            <p:cNvSpPr>
              <a:spLocks noChangeShapeType="1"/>
            </p:cNvSpPr>
            <p:nvPr/>
          </p:nvSpPr>
          <p:spPr bwMode="auto">
            <a:xfrm rot="344722" flipV="1">
              <a:off x="840" y="2745"/>
              <a:ext cx="417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Text Box 52"/>
            <p:cNvSpPr txBox="1">
              <a:spLocks noChangeArrowheads="1"/>
            </p:cNvSpPr>
            <p:nvPr/>
          </p:nvSpPr>
          <p:spPr bwMode="auto">
            <a:xfrm rot="-2094511">
              <a:off x="987" y="2845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i="1">
                  <a:latin typeface="Times New Roman" pitchFamily="18" charset="0"/>
                </a:rPr>
                <a:t>T.V.</a:t>
              </a:r>
            </a:p>
          </p:txBody>
        </p:sp>
      </p:grpSp>
      <p:sp>
        <p:nvSpPr>
          <p:cNvPr id="189493" name="Text Box 53"/>
          <p:cNvSpPr txBox="1">
            <a:spLocks noChangeArrowheads="1"/>
          </p:cNvSpPr>
          <p:nvPr/>
        </p:nvSpPr>
        <p:spPr bwMode="auto">
          <a:xfrm>
            <a:off x="139700" y="4286250"/>
            <a:ext cx="265430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800" b="0"/>
              <a:t>A Line inclined to Vp </a:t>
            </a:r>
          </a:p>
          <a:p>
            <a:pPr algn="ctr" eaLnBrk="1" hangingPunct="1"/>
            <a:r>
              <a:rPr lang="en-US" sz="1800" b="0"/>
              <a:t>and </a:t>
            </a:r>
          </a:p>
          <a:p>
            <a:pPr algn="ctr" eaLnBrk="1" hangingPunct="1"/>
            <a:r>
              <a:rPr lang="en-US" sz="1800" b="0"/>
              <a:t>parallel to Hp</a:t>
            </a:r>
          </a:p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(Pictorial presentation)</a:t>
            </a:r>
            <a:r>
              <a:rPr lang="en-US" sz="2400" b="0">
                <a:latin typeface="Times New Roman" pitchFamily="18" charset="0"/>
              </a:rPr>
              <a:t> </a:t>
            </a:r>
          </a:p>
        </p:txBody>
      </p:sp>
      <p:grpSp>
        <p:nvGrpSpPr>
          <p:cNvPr id="17" name="Group 54"/>
          <p:cNvGrpSpPr>
            <a:grpSpLocks/>
          </p:cNvGrpSpPr>
          <p:nvPr/>
        </p:nvGrpSpPr>
        <p:grpSpPr bwMode="auto">
          <a:xfrm>
            <a:off x="2819400" y="5105400"/>
            <a:ext cx="2354263" cy="1344613"/>
            <a:chOff x="2076" y="2457"/>
            <a:chExt cx="1483" cy="847"/>
          </a:xfrm>
          <a:solidFill>
            <a:srgbClr val="92D050"/>
          </a:solidFill>
        </p:grpSpPr>
        <p:sp>
          <p:nvSpPr>
            <p:cNvPr id="27770" name="AutoShape 55"/>
            <p:cNvSpPr>
              <a:spLocks noChangeArrowheads="1"/>
            </p:cNvSpPr>
            <p:nvPr/>
          </p:nvSpPr>
          <p:spPr bwMode="auto">
            <a:xfrm rot="19742203" flipV="1">
              <a:off x="2076" y="2457"/>
              <a:ext cx="1483" cy="816"/>
            </a:xfrm>
            <a:prstGeom prst="parallelogram">
              <a:avLst>
                <a:gd name="adj" fmla="val 6020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27650" name="Object 56"/>
            <p:cNvGraphicFramePr>
              <a:graphicFrameLocks noChangeAspect="1"/>
            </p:cNvGraphicFramePr>
            <p:nvPr/>
          </p:nvGraphicFramePr>
          <p:xfrm>
            <a:off x="2667" y="3147"/>
            <a:ext cx="326" cy="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CorelDRAW" r:id="rId6" imgW="668520" imgH="320400" progId="CorelDRAW.Graphic.11">
                    <p:embed/>
                  </p:oleObj>
                </mc:Choice>
                <mc:Fallback>
                  <p:oleObj name="CorelDRAW" r:id="rId6" imgW="668520" imgH="320400" progId="CorelDRAW.Graphic.11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" y="3147"/>
                          <a:ext cx="326" cy="1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57"/>
          <p:cNvGrpSpPr>
            <a:grpSpLocks/>
          </p:cNvGrpSpPr>
          <p:nvPr/>
        </p:nvGrpSpPr>
        <p:grpSpPr bwMode="auto">
          <a:xfrm>
            <a:off x="3643313" y="5567363"/>
            <a:ext cx="436562" cy="317500"/>
            <a:chOff x="2583" y="2739"/>
            <a:chExt cx="275" cy="200"/>
          </a:xfrm>
        </p:grpSpPr>
        <p:sp>
          <p:nvSpPr>
            <p:cNvPr id="27768" name="Text Box 58"/>
            <p:cNvSpPr txBox="1">
              <a:spLocks noChangeArrowheads="1"/>
            </p:cNvSpPr>
            <p:nvPr/>
          </p:nvSpPr>
          <p:spPr bwMode="auto">
            <a:xfrm>
              <a:off x="2673" y="2766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sym typeface="Symbol" pitchFamily="18" charset="2"/>
                </a:rPr>
                <a:t>Ø</a:t>
              </a:r>
            </a:p>
          </p:txBody>
        </p:sp>
        <p:sp>
          <p:nvSpPr>
            <p:cNvPr id="27769" name="Line 59"/>
            <p:cNvSpPr>
              <a:spLocks noChangeShapeType="1"/>
            </p:cNvSpPr>
            <p:nvPr/>
          </p:nvSpPr>
          <p:spPr bwMode="auto">
            <a:xfrm flipV="1">
              <a:off x="2583" y="2739"/>
              <a:ext cx="252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60"/>
          <p:cNvGrpSpPr>
            <a:grpSpLocks/>
          </p:cNvGrpSpPr>
          <p:nvPr/>
        </p:nvGrpSpPr>
        <p:grpSpPr bwMode="auto">
          <a:xfrm>
            <a:off x="2667000" y="3429000"/>
            <a:ext cx="1354138" cy="2354263"/>
            <a:chOff x="1968" y="1392"/>
            <a:chExt cx="853" cy="1483"/>
          </a:xfrm>
        </p:grpSpPr>
        <p:sp>
          <p:nvSpPr>
            <p:cNvPr id="27766" name="AutoShape 61"/>
            <p:cNvSpPr>
              <a:spLocks noChangeArrowheads="1"/>
            </p:cNvSpPr>
            <p:nvPr/>
          </p:nvSpPr>
          <p:spPr bwMode="auto">
            <a:xfrm rot="5400000" flipV="1">
              <a:off x="1659" y="1714"/>
              <a:ext cx="1483" cy="840"/>
            </a:xfrm>
            <a:prstGeom prst="parallelogram">
              <a:avLst>
                <a:gd name="adj" fmla="val 5848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67" name="Text Box 62"/>
            <p:cNvSpPr txBox="1">
              <a:spLocks noChangeArrowheads="1"/>
            </p:cNvSpPr>
            <p:nvPr/>
          </p:nvSpPr>
          <p:spPr bwMode="auto">
            <a:xfrm rot="-1716384">
              <a:off x="1968" y="1791"/>
              <a:ext cx="3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="0" i="1">
                  <a:latin typeface="Times New Roman" pitchFamily="18" charset="0"/>
                </a:rPr>
                <a:t>V.P.</a:t>
              </a:r>
            </a:p>
          </p:txBody>
        </p:sp>
      </p:grpSp>
      <p:grpSp>
        <p:nvGrpSpPr>
          <p:cNvPr id="20" name="Group 63"/>
          <p:cNvGrpSpPr>
            <a:grpSpLocks/>
          </p:cNvGrpSpPr>
          <p:nvPr/>
        </p:nvGrpSpPr>
        <p:grpSpPr bwMode="auto">
          <a:xfrm>
            <a:off x="3659188" y="5053013"/>
            <a:ext cx="1266825" cy="800100"/>
            <a:chOff x="3600" y="2208"/>
            <a:chExt cx="912" cy="576"/>
          </a:xfrm>
        </p:grpSpPr>
        <p:sp>
          <p:nvSpPr>
            <p:cNvPr id="27760" name="Line 64"/>
            <p:cNvSpPr>
              <a:spLocks noChangeShapeType="1"/>
            </p:cNvSpPr>
            <p:nvPr/>
          </p:nvSpPr>
          <p:spPr bwMode="auto">
            <a:xfrm>
              <a:off x="3600" y="2754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65"/>
            <p:cNvGrpSpPr>
              <a:grpSpLocks/>
            </p:cNvGrpSpPr>
            <p:nvPr/>
          </p:nvGrpSpPr>
          <p:grpSpPr bwMode="auto">
            <a:xfrm>
              <a:off x="3600" y="2208"/>
              <a:ext cx="912" cy="576"/>
              <a:chOff x="3600" y="2208"/>
              <a:chExt cx="912" cy="576"/>
            </a:xfrm>
          </p:grpSpPr>
          <p:sp>
            <p:nvSpPr>
              <p:cNvPr id="27762" name="Line 66"/>
              <p:cNvSpPr>
                <a:spLocks noChangeShapeType="1"/>
              </p:cNvSpPr>
              <p:nvPr/>
            </p:nvSpPr>
            <p:spPr bwMode="auto">
              <a:xfrm>
                <a:off x="3600" y="220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Line 67"/>
              <p:cNvSpPr>
                <a:spLocks noChangeShapeType="1"/>
              </p:cNvSpPr>
              <p:nvPr/>
            </p:nvSpPr>
            <p:spPr bwMode="auto">
              <a:xfrm>
                <a:off x="4506" y="220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Line 6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Line 69"/>
              <p:cNvSpPr>
                <a:spLocks noChangeShapeType="1"/>
              </p:cNvSpPr>
              <p:nvPr/>
            </p:nvSpPr>
            <p:spPr bwMode="auto">
              <a:xfrm>
                <a:off x="4512" y="23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70"/>
          <p:cNvGrpSpPr>
            <a:grpSpLocks/>
          </p:cNvGrpSpPr>
          <p:nvPr/>
        </p:nvGrpSpPr>
        <p:grpSpPr bwMode="auto">
          <a:xfrm>
            <a:off x="3060700" y="4452938"/>
            <a:ext cx="1865313" cy="600075"/>
            <a:chOff x="3168" y="1776"/>
            <a:chExt cx="1344" cy="432"/>
          </a:xfrm>
        </p:grpSpPr>
        <p:sp>
          <p:nvSpPr>
            <p:cNvPr id="27754" name="Line 71"/>
            <p:cNvSpPr>
              <a:spLocks noChangeShapeType="1"/>
            </p:cNvSpPr>
            <p:nvPr/>
          </p:nvSpPr>
          <p:spPr bwMode="auto">
            <a:xfrm flipH="1" flipV="1">
              <a:off x="3168" y="196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72"/>
            <p:cNvGrpSpPr>
              <a:grpSpLocks/>
            </p:cNvGrpSpPr>
            <p:nvPr/>
          </p:nvGrpSpPr>
          <p:grpSpPr bwMode="auto">
            <a:xfrm>
              <a:off x="3168" y="1776"/>
              <a:ext cx="1344" cy="432"/>
              <a:chOff x="3168" y="1776"/>
              <a:chExt cx="1344" cy="432"/>
            </a:xfrm>
          </p:grpSpPr>
          <p:sp>
            <p:nvSpPr>
              <p:cNvPr id="27756" name="Line 73"/>
              <p:cNvSpPr>
                <a:spLocks noChangeShapeType="1"/>
              </p:cNvSpPr>
              <p:nvPr/>
            </p:nvSpPr>
            <p:spPr bwMode="auto">
              <a:xfrm flipH="1" flipV="1">
                <a:off x="3552" y="1776"/>
                <a:ext cx="96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Line 74"/>
              <p:cNvSpPr>
                <a:spLocks noChangeShapeType="1"/>
              </p:cNvSpPr>
              <p:nvPr/>
            </p:nvSpPr>
            <p:spPr bwMode="auto">
              <a:xfrm flipV="1">
                <a:off x="3168" y="1776"/>
                <a:ext cx="38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Line 75"/>
              <p:cNvSpPr>
                <a:spLocks noChangeShapeType="1"/>
              </p:cNvSpPr>
              <p:nvPr/>
            </p:nvSpPr>
            <p:spPr bwMode="auto">
              <a:xfrm flipH="1" flipV="1">
                <a:off x="3408" y="211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Line 76"/>
              <p:cNvSpPr>
                <a:spLocks noChangeShapeType="1"/>
              </p:cNvSpPr>
              <p:nvPr/>
            </p:nvSpPr>
            <p:spPr bwMode="auto">
              <a:xfrm flipH="1" flipV="1">
                <a:off x="3888" y="1920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9517" name="Line 77"/>
          <p:cNvSpPr>
            <a:spLocks noChangeShapeType="1"/>
          </p:cNvSpPr>
          <p:nvPr/>
        </p:nvSpPr>
        <p:spPr bwMode="auto">
          <a:xfrm flipV="1">
            <a:off x="3659188" y="4803775"/>
            <a:ext cx="400050" cy="249238"/>
          </a:xfrm>
          <a:prstGeom prst="line">
            <a:avLst/>
          </a:prstGeom>
          <a:noFill/>
          <a:ln w="28575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78"/>
          <p:cNvGrpSpPr>
            <a:grpSpLocks/>
          </p:cNvGrpSpPr>
          <p:nvPr/>
        </p:nvGrpSpPr>
        <p:grpSpPr bwMode="auto">
          <a:xfrm>
            <a:off x="3060700" y="4452938"/>
            <a:ext cx="1865313" cy="1400175"/>
            <a:chOff x="2216" y="2037"/>
            <a:chExt cx="1175" cy="882"/>
          </a:xfrm>
        </p:grpSpPr>
        <p:sp>
          <p:nvSpPr>
            <p:cNvPr id="27749" name="Line 79"/>
            <p:cNvSpPr>
              <a:spLocks noChangeShapeType="1"/>
            </p:cNvSpPr>
            <p:nvPr/>
          </p:nvSpPr>
          <p:spPr bwMode="auto">
            <a:xfrm>
              <a:off x="2216" y="2734"/>
              <a:ext cx="378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Line 80"/>
            <p:cNvSpPr>
              <a:spLocks noChangeShapeType="1"/>
            </p:cNvSpPr>
            <p:nvPr/>
          </p:nvSpPr>
          <p:spPr bwMode="auto">
            <a:xfrm rot="-220983" flipH="1" flipV="1">
              <a:off x="2593" y="2499"/>
              <a:ext cx="798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81"/>
            <p:cNvGrpSpPr>
              <a:grpSpLocks/>
            </p:cNvGrpSpPr>
            <p:nvPr/>
          </p:nvGrpSpPr>
          <p:grpSpPr bwMode="auto">
            <a:xfrm>
              <a:off x="2216" y="2037"/>
              <a:ext cx="351" cy="714"/>
              <a:chOff x="3168" y="1776"/>
              <a:chExt cx="402" cy="816"/>
            </a:xfrm>
          </p:grpSpPr>
          <p:sp>
            <p:nvSpPr>
              <p:cNvPr id="27752" name="Line 82"/>
              <p:cNvSpPr>
                <a:spLocks noChangeShapeType="1"/>
              </p:cNvSpPr>
              <p:nvPr/>
            </p:nvSpPr>
            <p:spPr bwMode="auto">
              <a:xfrm>
                <a:off x="3168" y="1968"/>
                <a:ext cx="0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Line 83"/>
              <p:cNvSpPr>
                <a:spLocks noChangeShapeType="1"/>
              </p:cNvSpPr>
              <p:nvPr/>
            </p:nvSpPr>
            <p:spPr bwMode="auto">
              <a:xfrm>
                <a:off x="3570" y="177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84"/>
          <p:cNvGrpSpPr>
            <a:grpSpLocks/>
          </p:cNvGrpSpPr>
          <p:nvPr/>
        </p:nvGrpSpPr>
        <p:grpSpPr bwMode="auto">
          <a:xfrm>
            <a:off x="3517900" y="5686425"/>
            <a:ext cx="1620838" cy="363538"/>
            <a:chOff x="3498" y="2664"/>
            <a:chExt cx="1167" cy="262"/>
          </a:xfrm>
        </p:grpSpPr>
        <p:sp>
          <p:nvSpPr>
            <p:cNvPr id="27747" name="Text Box 85"/>
            <p:cNvSpPr txBox="1">
              <a:spLocks noChangeArrowheads="1"/>
            </p:cNvSpPr>
            <p:nvPr/>
          </p:nvSpPr>
          <p:spPr bwMode="auto">
            <a:xfrm>
              <a:off x="3498" y="2706"/>
              <a:ext cx="190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7748" name="Text Box 86"/>
            <p:cNvSpPr txBox="1">
              <a:spLocks noChangeArrowheads="1"/>
            </p:cNvSpPr>
            <p:nvPr/>
          </p:nvSpPr>
          <p:spPr bwMode="auto">
            <a:xfrm>
              <a:off x="4468" y="2664"/>
              <a:ext cx="197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</p:grpSp>
      <p:grpSp>
        <p:nvGrpSpPr>
          <p:cNvPr id="27" name="Group 87"/>
          <p:cNvGrpSpPr>
            <a:grpSpLocks/>
          </p:cNvGrpSpPr>
          <p:nvPr/>
        </p:nvGrpSpPr>
        <p:grpSpPr bwMode="auto">
          <a:xfrm>
            <a:off x="2860675" y="4254500"/>
            <a:ext cx="996950" cy="587375"/>
            <a:chOff x="3024" y="1633"/>
            <a:chExt cx="718" cy="423"/>
          </a:xfrm>
        </p:grpSpPr>
        <p:sp>
          <p:nvSpPr>
            <p:cNvPr id="27745" name="Text Box 88"/>
            <p:cNvSpPr txBox="1">
              <a:spLocks noChangeArrowheads="1"/>
            </p:cNvSpPr>
            <p:nvPr/>
          </p:nvSpPr>
          <p:spPr bwMode="auto">
            <a:xfrm>
              <a:off x="3024" y="1836"/>
              <a:ext cx="23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7746" name="Text Box 89"/>
            <p:cNvSpPr txBox="1">
              <a:spLocks noChangeArrowheads="1"/>
            </p:cNvSpPr>
            <p:nvPr/>
          </p:nvSpPr>
          <p:spPr bwMode="auto">
            <a:xfrm>
              <a:off x="3503" y="1633"/>
              <a:ext cx="239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3443288" y="4919663"/>
            <a:ext cx="1804987" cy="320675"/>
            <a:chOff x="2446" y="2331"/>
            <a:chExt cx="1137" cy="202"/>
          </a:xfrm>
        </p:grpSpPr>
        <p:sp>
          <p:nvSpPr>
            <p:cNvPr id="27741" name="Line 91"/>
            <p:cNvSpPr>
              <a:spLocks noChangeShapeType="1"/>
            </p:cNvSpPr>
            <p:nvPr/>
          </p:nvSpPr>
          <p:spPr bwMode="auto">
            <a:xfrm>
              <a:off x="2593" y="2415"/>
              <a:ext cx="798" cy="0"/>
            </a:xfrm>
            <a:prstGeom prst="line">
              <a:avLst/>
            </a:prstGeom>
            <a:noFill/>
            <a:ln w="381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92"/>
            <p:cNvGrpSpPr>
              <a:grpSpLocks/>
            </p:cNvGrpSpPr>
            <p:nvPr/>
          </p:nvGrpSpPr>
          <p:grpSpPr bwMode="auto">
            <a:xfrm>
              <a:off x="2446" y="2331"/>
              <a:ext cx="1137" cy="202"/>
              <a:chOff x="3431" y="2112"/>
              <a:chExt cx="1300" cy="231"/>
            </a:xfrm>
          </p:grpSpPr>
          <p:sp>
            <p:nvSpPr>
              <p:cNvPr id="27743" name="Text Box 93"/>
              <p:cNvSpPr txBox="1">
                <a:spLocks noChangeArrowheads="1"/>
              </p:cNvSpPr>
              <p:nvPr/>
            </p:nvSpPr>
            <p:spPr bwMode="auto">
              <a:xfrm>
                <a:off x="4513" y="2112"/>
                <a:ext cx="218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27744" name="Text Box 94"/>
              <p:cNvSpPr txBox="1">
                <a:spLocks noChangeArrowheads="1"/>
              </p:cNvSpPr>
              <p:nvPr/>
            </p:nvSpPr>
            <p:spPr bwMode="auto">
              <a:xfrm>
                <a:off x="3431" y="2123"/>
                <a:ext cx="226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400" b="0">
                    <a:latin typeface="Times New Roman" pitchFamily="18" charset="0"/>
                  </a:rPr>
                  <a:t>A</a:t>
                </a:r>
              </a:p>
            </p:txBody>
          </p:sp>
        </p:grpSp>
      </p:grpSp>
      <p:sp>
        <p:nvSpPr>
          <p:cNvPr id="189535" name="Line 95"/>
          <p:cNvSpPr>
            <a:spLocks noChangeShapeType="1"/>
          </p:cNvSpPr>
          <p:nvPr/>
        </p:nvSpPr>
        <p:spPr bwMode="auto">
          <a:xfrm>
            <a:off x="4259263" y="3921125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536" name="Line 96"/>
          <p:cNvSpPr>
            <a:spLocks noChangeShapeType="1"/>
          </p:cNvSpPr>
          <p:nvPr/>
        </p:nvSpPr>
        <p:spPr bwMode="auto">
          <a:xfrm flipH="1" flipV="1">
            <a:off x="5324475" y="5867400"/>
            <a:ext cx="600075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9537" name="Text Box 97"/>
          <p:cNvSpPr txBox="1">
            <a:spLocks noChangeArrowheads="1"/>
          </p:cNvSpPr>
          <p:nvPr/>
        </p:nvSpPr>
        <p:spPr bwMode="auto">
          <a:xfrm>
            <a:off x="3784600" y="48260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b="0">
                <a:latin typeface="Times New Roman" pitchFamily="18" charset="0"/>
                <a:sym typeface="Symbol" pitchFamily="18" charset="2"/>
              </a:rPr>
              <a:t>Ø</a:t>
            </a:r>
          </a:p>
        </p:txBody>
      </p:sp>
      <p:sp>
        <p:nvSpPr>
          <p:cNvPr id="189538" name="Text Box 98"/>
          <p:cNvSpPr txBox="1">
            <a:spLocks noChangeArrowheads="1"/>
          </p:cNvSpPr>
          <p:nvPr/>
        </p:nvSpPr>
        <p:spPr bwMode="auto">
          <a:xfrm rot="-1213844">
            <a:off x="3100388" y="4243388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latin typeface="Times New Roman" pitchFamily="18" charset="0"/>
              </a:rPr>
              <a:t>F.V</a:t>
            </a:r>
            <a:r>
              <a:rPr lang="en-US" sz="1800" i="1">
                <a:latin typeface="Times New Roman" pitchFamily="18" charset="0"/>
              </a:rPr>
              <a:t>.</a:t>
            </a:r>
          </a:p>
        </p:txBody>
      </p:sp>
      <p:sp>
        <p:nvSpPr>
          <p:cNvPr id="189539" name="Text Box 99"/>
          <p:cNvSpPr txBox="1">
            <a:spLocks noChangeArrowheads="1"/>
          </p:cNvSpPr>
          <p:nvPr/>
        </p:nvSpPr>
        <p:spPr bwMode="auto">
          <a:xfrm rot="35950">
            <a:off x="4114800" y="5783263"/>
            <a:ext cx="50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 i="1">
                <a:latin typeface="Times New Roman" pitchFamily="18" charset="0"/>
              </a:rPr>
              <a:t>T.V.</a:t>
            </a:r>
          </a:p>
        </p:txBody>
      </p:sp>
      <p:grpSp>
        <p:nvGrpSpPr>
          <p:cNvPr id="30" name="Group 100"/>
          <p:cNvGrpSpPr>
            <a:grpSpLocks/>
          </p:cNvGrpSpPr>
          <p:nvPr/>
        </p:nvGrpSpPr>
        <p:grpSpPr bwMode="auto">
          <a:xfrm>
            <a:off x="6400800" y="304800"/>
            <a:ext cx="2514600" cy="2960688"/>
            <a:chOff x="3888" y="192"/>
            <a:chExt cx="1584" cy="1865"/>
          </a:xfrm>
        </p:grpSpPr>
        <p:sp>
          <p:nvSpPr>
            <p:cNvPr id="27721" name="Rectangle 101"/>
            <p:cNvSpPr>
              <a:spLocks noChangeArrowheads="1"/>
            </p:cNvSpPr>
            <p:nvPr/>
          </p:nvSpPr>
          <p:spPr bwMode="auto">
            <a:xfrm>
              <a:off x="4128" y="221"/>
              <a:ext cx="1104" cy="9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22" name="Rectangle 102"/>
            <p:cNvSpPr>
              <a:spLocks noChangeArrowheads="1"/>
            </p:cNvSpPr>
            <p:nvPr/>
          </p:nvSpPr>
          <p:spPr bwMode="auto">
            <a:xfrm>
              <a:off x="4128" y="1097"/>
              <a:ext cx="1104" cy="93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Line 103"/>
            <p:cNvSpPr>
              <a:spLocks noChangeShapeType="1"/>
            </p:cNvSpPr>
            <p:nvPr/>
          </p:nvSpPr>
          <p:spPr bwMode="auto">
            <a:xfrm>
              <a:off x="3984" y="1095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Text Box 104"/>
            <p:cNvSpPr txBox="1">
              <a:spLocks noChangeArrowheads="1"/>
            </p:cNvSpPr>
            <p:nvPr/>
          </p:nvSpPr>
          <p:spPr bwMode="auto">
            <a:xfrm>
              <a:off x="3888" y="105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7725" name="Text Box 105"/>
            <p:cNvSpPr txBox="1">
              <a:spLocks noChangeArrowheads="1"/>
            </p:cNvSpPr>
            <p:nvPr/>
          </p:nvSpPr>
          <p:spPr bwMode="auto">
            <a:xfrm>
              <a:off x="5275" y="1059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7726" name="Line 106"/>
            <p:cNvSpPr>
              <a:spLocks noChangeShapeType="1"/>
            </p:cNvSpPr>
            <p:nvPr/>
          </p:nvSpPr>
          <p:spPr bwMode="auto">
            <a:xfrm>
              <a:off x="4365" y="912"/>
              <a:ext cx="0" cy="48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107"/>
            <p:cNvSpPr>
              <a:spLocks noChangeShapeType="1"/>
            </p:cNvSpPr>
            <p:nvPr/>
          </p:nvSpPr>
          <p:spPr bwMode="auto">
            <a:xfrm>
              <a:off x="4930" y="602"/>
              <a:ext cx="0" cy="79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Line 108"/>
            <p:cNvSpPr>
              <a:spLocks noChangeShapeType="1"/>
            </p:cNvSpPr>
            <p:nvPr/>
          </p:nvSpPr>
          <p:spPr bwMode="auto">
            <a:xfrm>
              <a:off x="4365" y="1004"/>
              <a:ext cx="816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109"/>
            <p:cNvSpPr>
              <a:spLocks noChangeShapeType="1"/>
            </p:cNvSpPr>
            <p:nvPr/>
          </p:nvSpPr>
          <p:spPr bwMode="auto">
            <a:xfrm flipV="1">
              <a:off x="4365" y="627"/>
              <a:ext cx="565" cy="3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110"/>
            <p:cNvSpPr>
              <a:spLocks noChangeShapeType="1"/>
            </p:cNvSpPr>
            <p:nvPr/>
          </p:nvSpPr>
          <p:spPr bwMode="auto">
            <a:xfrm flipV="1">
              <a:off x="4365" y="1388"/>
              <a:ext cx="579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111"/>
            <p:cNvSpPr>
              <a:spLocks noChangeShapeType="1"/>
            </p:cNvSpPr>
            <p:nvPr/>
          </p:nvSpPr>
          <p:spPr bwMode="auto">
            <a:xfrm>
              <a:off x="4930" y="876"/>
              <a:ext cx="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Text Box 112"/>
            <p:cNvSpPr txBox="1">
              <a:spLocks noChangeArrowheads="1"/>
            </p:cNvSpPr>
            <p:nvPr/>
          </p:nvSpPr>
          <p:spPr bwMode="auto">
            <a:xfrm>
              <a:off x="4143" y="1845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H.P.</a:t>
              </a:r>
            </a:p>
          </p:txBody>
        </p:sp>
        <p:sp>
          <p:nvSpPr>
            <p:cNvPr id="27733" name="Text Box 113"/>
            <p:cNvSpPr txBox="1">
              <a:spLocks noChangeArrowheads="1"/>
            </p:cNvSpPr>
            <p:nvPr/>
          </p:nvSpPr>
          <p:spPr bwMode="auto">
            <a:xfrm>
              <a:off x="4158" y="192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V.P.</a:t>
              </a:r>
            </a:p>
          </p:txBody>
        </p:sp>
        <p:sp>
          <p:nvSpPr>
            <p:cNvPr id="27734" name="Text Box 114"/>
            <p:cNvSpPr txBox="1">
              <a:spLocks noChangeArrowheads="1"/>
            </p:cNvSpPr>
            <p:nvPr/>
          </p:nvSpPr>
          <p:spPr bwMode="auto">
            <a:xfrm rot="-2051340">
              <a:off x="4494" y="650"/>
              <a:ext cx="3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b="0" i="1">
                  <a:latin typeface="Times New Roman" pitchFamily="18" charset="0"/>
                </a:rPr>
                <a:t>F.V.</a:t>
              </a:r>
            </a:p>
          </p:txBody>
        </p:sp>
        <p:sp>
          <p:nvSpPr>
            <p:cNvPr id="27735" name="Text Box 115"/>
            <p:cNvSpPr txBox="1">
              <a:spLocks noChangeArrowheads="1"/>
            </p:cNvSpPr>
            <p:nvPr/>
          </p:nvSpPr>
          <p:spPr bwMode="auto">
            <a:xfrm>
              <a:off x="4524" y="1374"/>
              <a:ext cx="2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</a:rPr>
                <a:t>T.V.</a:t>
              </a:r>
            </a:p>
          </p:txBody>
        </p:sp>
        <p:sp>
          <p:nvSpPr>
            <p:cNvPr id="27736" name="Text Box 116"/>
            <p:cNvSpPr txBox="1">
              <a:spLocks noChangeArrowheads="1"/>
            </p:cNvSpPr>
            <p:nvPr/>
          </p:nvSpPr>
          <p:spPr bwMode="auto">
            <a:xfrm>
              <a:off x="4230" y="1296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7737" name="Text Box 117"/>
            <p:cNvSpPr txBox="1">
              <a:spLocks noChangeArrowheads="1"/>
            </p:cNvSpPr>
            <p:nvPr/>
          </p:nvSpPr>
          <p:spPr bwMode="auto">
            <a:xfrm>
              <a:off x="4896" y="131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738" name="Text Box 118"/>
            <p:cNvSpPr txBox="1">
              <a:spLocks noChangeArrowheads="1"/>
            </p:cNvSpPr>
            <p:nvPr/>
          </p:nvSpPr>
          <p:spPr bwMode="auto">
            <a:xfrm>
              <a:off x="4212" y="864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7739" name="Text Box 119"/>
            <p:cNvSpPr txBox="1">
              <a:spLocks noChangeArrowheads="1"/>
            </p:cNvSpPr>
            <p:nvPr/>
          </p:nvSpPr>
          <p:spPr bwMode="auto">
            <a:xfrm>
              <a:off x="4848" y="462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27740" name="Text Box 120"/>
            <p:cNvSpPr txBox="1">
              <a:spLocks noChangeArrowheads="1"/>
            </p:cNvSpPr>
            <p:nvPr/>
          </p:nvSpPr>
          <p:spPr bwMode="auto">
            <a:xfrm>
              <a:off x="4470" y="846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</a:t>
              </a:r>
            </a:p>
          </p:txBody>
        </p:sp>
      </p:grpSp>
      <p:grpSp>
        <p:nvGrpSpPr>
          <p:cNvPr id="31" name="Group 121"/>
          <p:cNvGrpSpPr>
            <a:grpSpLocks/>
          </p:cNvGrpSpPr>
          <p:nvPr/>
        </p:nvGrpSpPr>
        <p:grpSpPr bwMode="auto">
          <a:xfrm>
            <a:off x="6400800" y="3592513"/>
            <a:ext cx="2514600" cy="2960687"/>
            <a:chOff x="3888" y="2160"/>
            <a:chExt cx="1584" cy="1865"/>
          </a:xfrm>
        </p:grpSpPr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4128" y="2189"/>
              <a:ext cx="1104" cy="9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4128" y="3065"/>
              <a:ext cx="1104" cy="93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Line 124"/>
            <p:cNvSpPr>
              <a:spLocks noChangeShapeType="1"/>
            </p:cNvSpPr>
            <p:nvPr/>
          </p:nvSpPr>
          <p:spPr bwMode="auto">
            <a:xfrm>
              <a:off x="3984" y="3063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3888" y="302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27706" name="Text Box 126"/>
            <p:cNvSpPr txBox="1">
              <a:spLocks noChangeArrowheads="1"/>
            </p:cNvSpPr>
            <p:nvPr/>
          </p:nvSpPr>
          <p:spPr bwMode="auto">
            <a:xfrm>
              <a:off x="5275" y="3027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27707" name="Line 127"/>
            <p:cNvSpPr>
              <a:spLocks noChangeShapeType="1"/>
            </p:cNvSpPr>
            <p:nvPr/>
          </p:nvSpPr>
          <p:spPr bwMode="auto">
            <a:xfrm>
              <a:off x="4402" y="2640"/>
              <a:ext cx="0" cy="665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128"/>
            <p:cNvSpPr>
              <a:spLocks noChangeShapeType="1"/>
            </p:cNvSpPr>
            <p:nvPr/>
          </p:nvSpPr>
          <p:spPr bwMode="auto">
            <a:xfrm>
              <a:off x="4967" y="2592"/>
              <a:ext cx="0" cy="1152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129"/>
            <p:cNvSpPr>
              <a:spLocks noChangeShapeType="1"/>
            </p:cNvSpPr>
            <p:nvPr/>
          </p:nvSpPr>
          <p:spPr bwMode="auto">
            <a:xfrm>
              <a:off x="4398" y="2736"/>
              <a:ext cx="576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130"/>
            <p:cNvSpPr>
              <a:spLocks noChangeShapeType="1"/>
            </p:cNvSpPr>
            <p:nvPr/>
          </p:nvSpPr>
          <p:spPr bwMode="auto">
            <a:xfrm>
              <a:off x="4402" y="3242"/>
              <a:ext cx="565" cy="5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131"/>
            <p:cNvSpPr>
              <a:spLocks noChangeShapeType="1"/>
            </p:cNvSpPr>
            <p:nvPr/>
          </p:nvSpPr>
          <p:spPr bwMode="auto">
            <a:xfrm>
              <a:off x="4339" y="3242"/>
              <a:ext cx="749" cy="0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Text Box 132"/>
            <p:cNvSpPr txBox="1">
              <a:spLocks noChangeArrowheads="1"/>
            </p:cNvSpPr>
            <p:nvPr/>
          </p:nvSpPr>
          <p:spPr bwMode="auto">
            <a:xfrm>
              <a:off x="4143" y="3813"/>
              <a:ext cx="35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H.P.</a:t>
              </a:r>
            </a:p>
          </p:txBody>
        </p:sp>
        <p:sp>
          <p:nvSpPr>
            <p:cNvPr id="27713" name="Text Box 133"/>
            <p:cNvSpPr txBox="1">
              <a:spLocks noChangeArrowheads="1"/>
            </p:cNvSpPr>
            <p:nvPr/>
          </p:nvSpPr>
          <p:spPr bwMode="auto">
            <a:xfrm>
              <a:off x="4158" y="2160"/>
              <a:ext cx="3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Times New Roman" pitchFamily="18" charset="0"/>
                </a:rPr>
                <a:t>V.P.</a:t>
              </a:r>
            </a:p>
          </p:txBody>
        </p:sp>
        <p:sp>
          <p:nvSpPr>
            <p:cNvPr id="27714" name="Text Box 134"/>
            <p:cNvSpPr txBox="1">
              <a:spLocks noChangeArrowheads="1"/>
            </p:cNvSpPr>
            <p:nvPr/>
          </p:nvSpPr>
          <p:spPr bwMode="auto">
            <a:xfrm>
              <a:off x="4494" y="3200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0">
                  <a:latin typeface="Times New Roman" pitchFamily="18" charset="0"/>
                  <a:sym typeface="Symbol" pitchFamily="18" charset="2"/>
                </a:rPr>
                <a:t>Ø</a:t>
              </a:r>
            </a:p>
          </p:txBody>
        </p:sp>
        <p:sp>
          <p:nvSpPr>
            <p:cNvPr id="27715" name="Text Box 135"/>
            <p:cNvSpPr txBox="1">
              <a:spLocks noChangeArrowheads="1"/>
            </p:cNvSpPr>
            <p:nvPr/>
          </p:nvSpPr>
          <p:spPr bwMode="auto">
            <a:xfrm>
              <a:off x="4308" y="3180"/>
              <a:ext cx="16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7716" name="Text Box 136"/>
            <p:cNvSpPr txBox="1">
              <a:spLocks noChangeArrowheads="1"/>
            </p:cNvSpPr>
            <p:nvPr/>
          </p:nvSpPr>
          <p:spPr bwMode="auto">
            <a:xfrm>
              <a:off x="4896" y="3696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717" name="Text Box 137"/>
            <p:cNvSpPr txBox="1">
              <a:spLocks noChangeArrowheads="1"/>
            </p:cNvSpPr>
            <p:nvPr/>
          </p:nvSpPr>
          <p:spPr bwMode="auto">
            <a:xfrm>
              <a:off x="4296" y="2544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a’</a:t>
              </a:r>
            </a:p>
          </p:txBody>
        </p:sp>
        <p:sp>
          <p:nvSpPr>
            <p:cNvPr id="27718" name="Text Box 138"/>
            <p:cNvSpPr txBox="1">
              <a:spLocks noChangeArrowheads="1"/>
            </p:cNvSpPr>
            <p:nvPr/>
          </p:nvSpPr>
          <p:spPr bwMode="auto">
            <a:xfrm>
              <a:off x="4896" y="2544"/>
              <a:ext cx="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27719" name="Text Box 139"/>
            <p:cNvSpPr txBox="1">
              <a:spLocks noChangeArrowheads="1"/>
            </p:cNvSpPr>
            <p:nvPr/>
          </p:nvSpPr>
          <p:spPr bwMode="auto">
            <a:xfrm>
              <a:off x="4512" y="345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Tv</a:t>
              </a:r>
            </a:p>
          </p:txBody>
        </p:sp>
        <p:sp>
          <p:nvSpPr>
            <p:cNvPr id="27720" name="Text Box 140"/>
            <p:cNvSpPr txBox="1">
              <a:spLocks noChangeArrowheads="1"/>
            </p:cNvSpPr>
            <p:nvPr/>
          </p:nvSpPr>
          <p:spPr bwMode="auto">
            <a:xfrm>
              <a:off x="4560" y="2496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0">
                  <a:latin typeface="Times New Roman" pitchFamily="18" charset="0"/>
                </a:rPr>
                <a:t>Fv</a:t>
              </a:r>
            </a:p>
          </p:txBody>
        </p:sp>
      </p:grpSp>
      <p:grpSp>
        <p:nvGrpSpPr>
          <p:cNvPr id="189440" name="Group 141"/>
          <p:cNvGrpSpPr>
            <a:grpSpLocks/>
          </p:cNvGrpSpPr>
          <p:nvPr/>
        </p:nvGrpSpPr>
        <p:grpSpPr bwMode="auto">
          <a:xfrm>
            <a:off x="4953000" y="3632200"/>
            <a:ext cx="1600200" cy="635000"/>
            <a:chOff x="3120" y="2160"/>
            <a:chExt cx="1008" cy="400"/>
          </a:xfrm>
        </p:grpSpPr>
        <p:sp>
          <p:nvSpPr>
            <p:cNvPr id="27700" name="AutoShape 142"/>
            <p:cNvSpPr>
              <a:spLocks noChangeArrowheads="1"/>
            </p:cNvSpPr>
            <p:nvPr/>
          </p:nvSpPr>
          <p:spPr bwMode="auto">
            <a:xfrm>
              <a:off x="3120" y="2176"/>
              <a:ext cx="1008" cy="384"/>
            </a:xfrm>
            <a:prstGeom prst="wedgeRoundRectCallout">
              <a:avLst>
                <a:gd name="adj1" fmla="val 58731"/>
                <a:gd name="adj2" fmla="val 84375"/>
                <a:gd name="adj3" fmla="val 16667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27701" name="Text Box 143"/>
            <p:cNvSpPr txBox="1">
              <a:spLocks noChangeArrowheads="1"/>
            </p:cNvSpPr>
            <p:nvPr/>
          </p:nvSpPr>
          <p:spPr bwMode="auto">
            <a:xfrm>
              <a:off x="3120" y="2160"/>
              <a:ext cx="99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Tv inclined to xy</a:t>
              </a:r>
            </a:p>
            <a:p>
              <a:pPr eaLnBrk="1" hangingPunct="1"/>
              <a:r>
                <a:rPr lang="en-US" b="0">
                  <a:latin typeface="Times New Roman" pitchFamily="18" charset="0"/>
                </a:rPr>
                <a:t>Fv parallel to xy.</a:t>
              </a:r>
            </a:p>
          </p:txBody>
        </p:sp>
      </p:grpSp>
      <p:sp>
        <p:nvSpPr>
          <p:cNvPr id="189584" name="Oval 144"/>
          <p:cNvSpPr>
            <a:spLocks noChangeArrowheads="1"/>
          </p:cNvSpPr>
          <p:nvPr/>
        </p:nvSpPr>
        <p:spPr bwMode="auto">
          <a:xfrm>
            <a:off x="785813" y="7620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0">
                <a:latin typeface="Times New Roman" pitchFamily="18" charset="0"/>
              </a:rPr>
              <a:t>3.</a:t>
            </a:r>
          </a:p>
        </p:txBody>
      </p:sp>
      <p:sp>
        <p:nvSpPr>
          <p:cNvPr id="189585" name="Oval 145"/>
          <p:cNvSpPr>
            <a:spLocks noChangeArrowheads="1"/>
          </p:cNvSpPr>
          <p:nvPr/>
        </p:nvSpPr>
        <p:spPr bwMode="auto">
          <a:xfrm>
            <a:off x="742950" y="3886200"/>
            <a:ext cx="381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b="0">
                <a:latin typeface="Times New Roman" pitchFamily="18" charset="0"/>
              </a:rPr>
              <a:t>4.</a:t>
            </a:r>
          </a:p>
        </p:txBody>
      </p:sp>
      <p:grpSp>
        <p:nvGrpSpPr>
          <p:cNvPr id="189441" name="Group 146"/>
          <p:cNvGrpSpPr>
            <a:grpSpLocks/>
          </p:cNvGrpSpPr>
          <p:nvPr/>
        </p:nvGrpSpPr>
        <p:grpSpPr bwMode="auto">
          <a:xfrm>
            <a:off x="4972050" y="385763"/>
            <a:ext cx="1620838" cy="619125"/>
            <a:chOff x="3132" y="243"/>
            <a:chExt cx="1021" cy="390"/>
          </a:xfrm>
        </p:grpSpPr>
        <p:sp>
          <p:nvSpPr>
            <p:cNvPr id="27698" name="AutoShape 147"/>
            <p:cNvSpPr>
              <a:spLocks noChangeArrowheads="1"/>
            </p:cNvSpPr>
            <p:nvPr/>
          </p:nvSpPr>
          <p:spPr bwMode="auto">
            <a:xfrm>
              <a:off x="3132" y="249"/>
              <a:ext cx="1008" cy="384"/>
            </a:xfrm>
            <a:prstGeom prst="wedgeRoundRectCallout">
              <a:avLst>
                <a:gd name="adj1" fmla="val 58731"/>
                <a:gd name="adj2" fmla="val 84375"/>
                <a:gd name="adj3" fmla="val 16667"/>
              </a:avLst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en-US" sz="1400" b="0">
                <a:latin typeface="Arial" charset="0"/>
              </a:endParaRPr>
            </a:p>
          </p:txBody>
        </p:sp>
        <p:sp>
          <p:nvSpPr>
            <p:cNvPr id="27699" name="Text Box 148"/>
            <p:cNvSpPr txBox="1">
              <a:spLocks noChangeArrowheads="1"/>
            </p:cNvSpPr>
            <p:nvPr/>
          </p:nvSpPr>
          <p:spPr bwMode="auto">
            <a:xfrm>
              <a:off x="3153" y="243"/>
              <a:ext cx="100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0">
                  <a:latin typeface="Times New Roman" pitchFamily="18" charset="0"/>
                </a:rPr>
                <a:t>Fv inclined to xy</a:t>
              </a:r>
            </a:p>
            <a:p>
              <a:pPr eaLnBrk="1" hangingPunct="1"/>
              <a:r>
                <a:rPr lang="en-US" b="0">
                  <a:latin typeface="Times New Roman" pitchFamily="18" charset="0"/>
                </a:rPr>
                <a:t>Tv parallel to xy.</a:t>
              </a:r>
            </a:p>
          </p:txBody>
        </p:sp>
      </p:grpSp>
      <p:sp>
        <p:nvSpPr>
          <p:cNvPr id="189589" name="Text Box 149"/>
          <p:cNvSpPr txBox="1">
            <a:spLocks noChangeArrowheads="1"/>
          </p:cNvSpPr>
          <p:nvPr/>
        </p:nvSpPr>
        <p:spPr bwMode="auto">
          <a:xfrm>
            <a:off x="6508750" y="3271838"/>
            <a:ext cx="2320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solidFill>
                  <a:schemeClr val="accent2"/>
                </a:solidFill>
                <a:latin typeface="Arial" charset="0"/>
              </a:rPr>
              <a:t>Orthographic Projections</a:t>
            </a:r>
          </a:p>
        </p:txBody>
      </p:sp>
      <p:grpSp>
        <p:nvGrpSpPr>
          <p:cNvPr id="189443" name="Group 165"/>
          <p:cNvGrpSpPr>
            <a:grpSpLocks/>
          </p:cNvGrpSpPr>
          <p:nvPr/>
        </p:nvGrpSpPr>
        <p:grpSpPr bwMode="auto">
          <a:xfrm>
            <a:off x="8016875" y="46038"/>
            <a:ext cx="1096963" cy="182562"/>
            <a:chOff x="5050" y="29"/>
            <a:chExt cx="691" cy="115"/>
          </a:xfrm>
        </p:grpSpPr>
        <p:sp>
          <p:nvSpPr>
            <p:cNvPr id="27692" name="AutoShape 166">
              <a:hlinkClick r:id="rId7" action="ppaction://hlinksldjump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050" y="29"/>
              <a:ext cx="115" cy="115"/>
            </a:xfrm>
            <a:prstGeom prst="actionButtonHom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AutoShape 167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280" y="29"/>
              <a:ext cx="116" cy="115"/>
            </a:xfrm>
            <a:prstGeom prst="actionButtonBackPrevious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AutoShape 168">
              <a:hlinkClick r:id="" action="ppaction://hlinkshowjump?jump=nex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396" y="29"/>
              <a:ext cx="115" cy="115"/>
            </a:xfrm>
            <a:prstGeom prst="actionButtonForwardNex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AutoShape 169">
              <a:hlinkClick r:id="" action="ppaction://hlinkshowjump?jump=fir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165" y="29"/>
              <a:ext cx="115" cy="115"/>
            </a:xfrm>
            <a:prstGeom prst="actionButtonBeginning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AutoShape 170">
              <a:hlinkClick r:id="" action="ppaction://hlinkshowjump?jump=lastslide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511" y="29"/>
              <a:ext cx="115" cy="115"/>
            </a:xfrm>
            <a:prstGeom prst="actionButtonEnd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AutoShape 171">
              <a:hlinkClick r:id="" action="ppaction://hlinkshowjump?jump=endshow" highlightClick="1"/>
            </p:cNvPr>
            <p:cNvSpPr>
              <a:spLocks noChangeAspect="1" noChangeArrowheads="1"/>
            </p:cNvSpPr>
            <p:nvPr/>
          </p:nvSpPr>
          <p:spPr bwMode="auto">
            <a:xfrm>
              <a:off x="5626" y="29"/>
              <a:ext cx="115" cy="115"/>
            </a:xfrm>
            <a:prstGeom prst="actionButtonBlank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9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9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89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9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9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6" dur="500"/>
                                        <p:tgtEl>
                                          <p:spTgt spid="18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9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9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89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utoUpdateAnimBg="0"/>
      <p:bldP spid="189453" grpId="0" animBg="1"/>
      <p:bldP spid="189459" grpId="0" animBg="1"/>
      <p:bldP spid="189480" grpId="0" animBg="1"/>
      <p:bldP spid="189493" grpId="0" autoUpdateAnimBg="0"/>
      <p:bldP spid="189517" grpId="0" animBg="1"/>
      <p:bldP spid="189535" grpId="0" animBg="1"/>
      <p:bldP spid="189536" grpId="0" animBg="1"/>
      <p:bldP spid="189537" grpId="0" autoUpdateAnimBg="0"/>
      <p:bldP spid="189538" grpId="0" autoUpdateAnimBg="0"/>
      <p:bldP spid="189539" grpId="0" autoUpdateAnimBg="0"/>
      <p:bldP spid="189584" grpId="0" animBg="1" autoUpdateAnimBg="0"/>
      <p:bldP spid="189585" grpId="0" animBg="1" autoUpdateAnimBg="0"/>
      <p:bldP spid="189589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</TotalTime>
  <Words>6168</Words>
  <Application>Microsoft Office PowerPoint</Application>
  <PresentationFormat>On-screen Show (4:3)</PresentationFormat>
  <Paragraphs>1444</Paragraphs>
  <Slides>46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Apothecary</vt:lpstr>
      <vt:lpstr>CorelDRAW</vt:lpstr>
      <vt:lpstr>Projection of Point and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staff</cp:lastModifiedBy>
  <cp:revision>7</cp:revision>
  <dcterms:created xsi:type="dcterms:W3CDTF">2006-08-16T00:00:00Z</dcterms:created>
  <dcterms:modified xsi:type="dcterms:W3CDTF">2013-12-20T08:06:09Z</dcterms:modified>
</cp:coreProperties>
</file>